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71" r:id="rId2"/>
  </p:sldMasterIdLst>
  <p:notesMasterIdLst>
    <p:notesMasterId r:id="rId20"/>
  </p:notesMasterIdLst>
  <p:handoutMasterIdLst>
    <p:handoutMasterId r:id="rId21"/>
  </p:handoutMasterIdLst>
  <p:sldIdLst>
    <p:sldId id="256" r:id="rId3"/>
    <p:sldId id="258" r:id="rId4"/>
    <p:sldId id="355" r:id="rId5"/>
    <p:sldId id="393" r:id="rId6"/>
    <p:sldId id="398" r:id="rId7"/>
    <p:sldId id="390" r:id="rId8"/>
    <p:sldId id="384" r:id="rId9"/>
    <p:sldId id="388" r:id="rId10"/>
    <p:sldId id="400" r:id="rId11"/>
    <p:sldId id="387" r:id="rId12"/>
    <p:sldId id="391" r:id="rId13"/>
    <p:sldId id="397" r:id="rId14"/>
    <p:sldId id="386" r:id="rId15"/>
    <p:sldId id="392" r:id="rId16"/>
    <p:sldId id="395" r:id="rId17"/>
    <p:sldId id="292" r:id="rId18"/>
    <p:sldId id="376" r:id="rId19"/>
  </p:sldIdLst>
  <p:sldSz cx="9144000" cy="6858000" type="screen4x3"/>
  <p:notesSz cx="6797675" cy="9926638"/>
  <p:embeddedFontLst>
    <p:embeddedFont>
      <p:font typeface="Arial Narrow" panose="020B0606020202030204" pitchFamily="34" charset="0"/>
      <p:regular r:id="rId22"/>
      <p:bold r:id="rId23"/>
      <p:italic r:id="rId24"/>
      <p:boldItalic r:id="rId25"/>
    </p:embeddedFont>
    <p:embeddedFont>
      <p:font typeface="MS Mincho" panose="020B0604020202020204" charset="-128"/>
      <p:regular r:id="rId26"/>
    </p:embeddedFont>
    <p:embeddedFont>
      <p:font typeface="Verdana" panose="020B0604030504040204" pitchFamily="34" charset="0"/>
      <p:regular r:id="rId27"/>
      <p:bold r:id="rId28"/>
      <p:italic r:id="rId29"/>
      <p:boldItalic r:id="rId30"/>
    </p:embeddedFont>
  </p:embeddedFontLst>
  <p:custDataLst>
    <p:tags r:id="rId31"/>
  </p:custDataLst>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95">
          <p15:clr>
            <a:srgbClr val="A4A3A4"/>
          </p15:clr>
        </p15:guide>
        <p15:guide id="2" orient="horz">
          <p15:clr>
            <a:srgbClr val="A4A3A4"/>
          </p15:clr>
        </p15:guide>
        <p15:guide id="3" orient="horz" pos="5">
          <p15:clr>
            <a:srgbClr val="A4A3A4"/>
          </p15:clr>
        </p15:guide>
        <p15:guide id="4" orient="horz" pos="4142">
          <p15:clr>
            <a:srgbClr val="A4A3A4"/>
          </p15:clr>
        </p15:guide>
        <p15:guide id="5" orient="horz" pos="799">
          <p15:clr>
            <a:srgbClr val="A4A3A4"/>
          </p15:clr>
        </p15:guide>
        <p15:guide id="6" orient="horz" pos="3974">
          <p15:clr>
            <a:srgbClr val="A4A3A4"/>
          </p15:clr>
        </p15:guide>
        <p15:guide id="7" pos="295">
          <p15:clr>
            <a:srgbClr val="A4A3A4"/>
          </p15:clr>
        </p15:guide>
        <p15:guide id="8">
          <p15:clr>
            <a:srgbClr val="A4A3A4"/>
          </p15:clr>
        </p15:guide>
        <p15:guide id="9" pos="589">
          <p15:clr>
            <a:srgbClr val="A4A3A4"/>
          </p15:clr>
        </p15:guide>
        <p15:guide id="10" pos="5534">
          <p15:clr>
            <a:srgbClr val="A4A3A4"/>
          </p15:clr>
        </p15:guide>
        <p15:guide id="11" pos="5352">
          <p15:clr>
            <a:srgbClr val="A4A3A4"/>
          </p15:clr>
        </p15:guide>
        <p15:guide id="12" pos="1700">
          <p15:clr>
            <a:srgbClr val="A4A3A4"/>
          </p15:clr>
        </p15:guide>
        <p15:guide id="13"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1"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a:srgbClr val="66FFFF"/>
    <a:srgbClr val="00FFFF"/>
    <a:srgbClr val="004A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howGuides="1">
      <p:cViewPr varScale="1">
        <p:scale>
          <a:sx n="69" d="100"/>
          <a:sy n="69" d="100"/>
        </p:scale>
        <p:origin x="1148" y="44"/>
      </p:cViewPr>
      <p:guideLst>
        <p:guide orient="horz" pos="295"/>
        <p:guide orient="horz"/>
        <p:guide orient="horz" pos="5"/>
        <p:guide orient="horz" pos="4142"/>
        <p:guide orient="horz" pos="799"/>
        <p:guide orient="horz" pos="3974"/>
        <p:guide pos="295"/>
        <p:guide/>
        <p:guide pos="589"/>
        <p:guide pos="5534"/>
        <p:guide pos="5352"/>
        <p:guide pos="1700"/>
        <p:guide pos="5759"/>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C16B5-A597-4624-A77D-A4B1542FE10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D1B7F506-CD83-414F-8EDC-AE651AFEB653}">
      <dgm:prSet phldrT="[Text]"/>
      <dgm:spPr/>
      <dgm:t>
        <a:bodyPr/>
        <a:lstStyle/>
        <a:p>
          <a:r>
            <a:rPr lang="en-GB" dirty="0" smtClean="0">
              <a:latin typeface="Arial" panose="020B0604020202020204" pitchFamily="34" charset="0"/>
              <a:cs typeface="Arial" panose="020B0604020202020204" pitchFamily="34" charset="0"/>
            </a:rPr>
            <a:t>Company visits</a:t>
          </a:r>
          <a:endParaRPr lang="de-DE" dirty="0"/>
        </a:p>
      </dgm:t>
    </dgm:pt>
    <dgm:pt modelId="{DD09F2D7-F443-4C1A-953A-F402F2FCE99E}" type="parTrans" cxnId="{EAA49264-7CA6-4B11-92EC-A5397714416E}">
      <dgm:prSet/>
      <dgm:spPr/>
      <dgm:t>
        <a:bodyPr/>
        <a:lstStyle/>
        <a:p>
          <a:endParaRPr lang="de-DE"/>
        </a:p>
      </dgm:t>
    </dgm:pt>
    <dgm:pt modelId="{0EEA2085-EB16-43E8-AE8E-1F5072F30C08}" type="sibTrans" cxnId="{EAA49264-7CA6-4B11-92EC-A5397714416E}">
      <dgm:prSet/>
      <dgm:spPr/>
      <dgm:t>
        <a:bodyPr/>
        <a:lstStyle/>
        <a:p>
          <a:endParaRPr lang="de-DE"/>
        </a:p>
      </dgm:t>
    </dgm:pt>
    <dgm:pt modelId="{CAEA554C-4415-44D0-99B2-6E5C87F6AA0F}">
      <dgm:prSet phldrT="[Text]"/>
      <dgm:spPr/>
      <dgm:t>
        <a:bodyPr/>
        <a:lstStyle/>
        <a:p>
          <a:endParaRPr lang="de-DE" dirty="0"/>
        </a:p>
      </dgm:t>
    </dgm:pt>
    <dgm:pt modelId="{E6BDFED1-3DAD-4CE0-8EAB-E83130A9EF1D}" type="parTrans" cxnId="{584F51C4-6B07-426F-A7F9-0DD2966E3F88}">
      <dgm:prSet/>
      <dgm:spPr/>
      <dgm:t>
        <a:bodyPr/>
        <a:lstStyle/>
        <a:p>
          <a:endParaRPr lang="de-DE"/>
        </a:p>
      </dgm:t>
    </dgm:pt>
    <dgm:pt modelId="{FC5F2135-DEDA-4A0C-98DE-9709CEFDF136}" type="sibTrans" cxnId="{584F51C4-6B07-426F-A7F9-0DD2966E3F88}">
      <dgm:prSet/>
      <dgm:spPr/>
      <dgm:t>
        <a:bodyPr/>
        <a:lstStyle/>
        <a:p>
          <a:endParaRPr lang="de-DE"/>
        </a:p>
      </dgm:t>
    </dgm:pt>
    <dgm:pt modelId="{D98FE577-CAB1-4E6B-BDAD-A912F4E50F30}">
      <dgm:prSet phldrT="[Text]"/>
      <dgm:spPr/>
      <dgm:t>
        <a:bodyPr/>
        <a:lstStyle/>
        <a:p>
          <a:r>
            <a:rPr lang="en-US" dirty="0" smtClean="0">
              <a:latin typeface="Arial" panose="020B0604020202020204" pitchFamily="34" charset="0"/>
              <a:cs typeface="Arial" panose="020B0604020202020204" pitchFamily="34" charset="0"/>
            </a:rPr>
            <a:t>Practice days in an enterprise / practical training</a:t>
          </a:r>
          <a:endParaRPr lang="de-DE" dirty="0"/>
        </a:p>
      </dgm:t>
    </dgm:pt>
    <dgm:pt modelId="{C093355C-BC3B-4AD8-9552-5FE1FACB8FAE}" type="parTrans" cxnId="{23F9C539-B25B-4C06-A91B-685B2C89D88D}">
      <dgm:prSet/>
      <dgm:spPr/>
      <dgm:t>
        <a:bodyPr/>
        <a:lstStyle/>
        <a:p>
          <a:endParaRPr lang="de-DE"/>
        </a:p>
      </dgm:t>
    </dgm:pt>
    <dgm:pt modelId="{CDE58F7E-0580-401B-94BF-5995E75500F0}" type="sibTrans" cxnId="{23F9C539-B25B-4C06-A91B-685B2C89D88D}">
      <dgm:prSet/>
      <dgm:spPr/>
      <dgm:t>
        <a:bodyPr/>
        <a:lstStyle/>
        <a:p>
          <a:endParaRPr lang="de-DE"/>
        </a:p>
      </dgm:t>
    </dgm:pt>
    <dgm:pt modelId="{C0523A2B-ADEF-4E66-93E3-26C77F00E2DE}">
      <dgm:prSet phldrT="[Text]"/>
      <dgm:spPr/>
      <dgm:t>
        <a:bodyPr/>
        <a:lstStyle/>
        <a:p>
          <a:r>
            <a:rPr lang="en-GB" dirty="0" smtClean="0">
              <a:latin typeface="Arial" panose="020B0604020202020204" pitchFamily="34" charset="0"/>
              <a:cs typeface="Arial" panose="020B0604020202020204" pitchFamily="34" charset="0"/>
            </a:rPr>
            <a:t>Career consultation</a:t>
          </a:r>
          <a:endParaRPr lang="de-DE" dirty="0"/>
        </a:p>
      </dgm:t>
    </dgm:pt>
    <dgm:pt modelId="{1881D6AF-B62E-436D-9F77-93E2D268379B}" type="parTrans" cxnId="{BEE1CD04-AEF5-45EA-A766-35B8B0FAFCCA}">
      <dgm:prSet/>
      <dgm:spPr/>
      <dgm:t>
        <a:bodyPr/>
        <a:lstStyle/>
        <a:p>
          <a:endParaRPr lang="de-DE"/>
        </a:p>
      </dgm:t>
    </dgm:pt>
    <dgm:pt modelId="{572ACBBA-3B22-4B94-9071-911C45023B91}" type="sibTrans" cxnId="{BEE1CD04-AEF5-45EA-A766-35B8B0FAFCCA}">
      <dgm:prSet/>
      <dgm:spPr/>
      <dgm:t>
        <a:bodyPr/>
        <a:lstStyle/>
        <a:p>
          <a:endParaRPr lang="de-DE"/>
        </a:p>
      </dgm:t>
    </dgm:pt>
    <dgm:pt modelId="{EB780C38-B846-44D0-A67C-35DC06022051}">
      <dgm:prSet phldrT="[Text]"/>
      <dgm:spPr/>
      <dgm:t>
        <a:bodyPr/>
        <a:lstStyle/>
        <a:p>
          <a:r>
            <a:rPr lang="en-GB" dirty="0" smtClean="0">
              <a:latin typeface="Arial" panose="020B0604020202020204" pitchFamily="34" charset="0"/>
              <a:cs typeface="Arial" panose="020B0604020202020204" pitchFamily="34" charset="0"/>
            </a:rPr>
            <a:t>Profession and Career exploration</a:t>
          </a:r>
          <a:endParaRPr lang="de-DE" dirty="0"/>
        </a:p>
      </dgm:t>
    </dgm:pt>
    <dgm:pt modelId="{88C4CDD9-BFEB-43FE-94CE-2710E3FE1C53}" type="parTrans" cxnId="{9E09A518-45BA-4080-891E-24D21173823E}">
      <dgm:prSet/>
      <dgm:spPr/>
      <dgm:t>
        <a:bodyPr/>
        <a:lstStyle/>
        <a:p>
          <a:endParaRPr lang="de-DE"/>
        </a:p>
      </dgm:t>
    </dgm:pt>
    <dgm:pt modelId="{2A7AB9ED-7447-4DAA-B76D-41674B1868EF}" type="sibTrans" cxnId="{9E09A518-45BA-4080-891E-24D21173823E}">
      <dgm:prSet/>
      <dgm:spPr/>
      <dgm:t>
        <a:bodyPr/>
        <a:lstStyle/>
        <a:p>
          <a:endParaRPr lang="de-DE"/>
        </a:p>
      </dgm:t>
    </dgm:pt>
    <dgm:pt modelId="{F2F02066-045D-4C12-AE9E-5F1611E1D7F7}">
      <dgm:prSet phldrT="[Text]"/>
      <dgm:spPr/>
      <dgm:t>
        <a:bodyPr/>
        <a:lstStyle/>
        <a:p>
          <a:r>
            <a:rPr lang="en-GB" dirty="0" smtClean="0">
              <a:latin typeface="Arial" panose="020B0604020202020204" pitchFamily="34" charset="0"/>
              <a:cs typeface="Arial" panose="020B0604020202020204" pitchFamily="34" charset="0"/>
            </a:rPr>
            <a:t>Potential analysis</a:t>
          </a:r>
          <a:endParaRPr lang="de-DE" dirty="0"/>
        </a:p>
      </dgm:t>
    </dgm:pt>
    <dgm:pt modelId="{55BC4F83-0B9A-43BF-A8CA-478C52E65032}" type="parTrans" cxnId="{85D9C34D-7DF9-4158-B84E-6A3FDBDF1498}">
      <dgm:prSet/>
      <dgm:spPr/>
      <dgm:t>
        <a:bodyPr/>
        <a:lstStyle/>
        <a:p>
          <a:endParaRPr lang="de-DE"/>
        </a:p>
      </dgm:t>
    </dgm:pt>
    <dgm:pt modelId="{78CC3FFC-0273-4DFA-A3CE-5FDA8F50BA6A}" type="sibTrans" cxnId="{85D9C34D-7DF9-4158-B84E-6A3FDBDF1498}">
      <dgm:prSet/>
      <dgm:spPr/>
      <dgm:t>
        <a:bodyPr/>
        <a:lstStyle/>
        <a:p>
          <a:endParaRPr lang="de-DE"/>
        </a:p>
      </dgm:t>
    </dgm:pt>
    <dgm:pt modelId="{55B0F39F-6F88-4F6D-979B-F36E50E506EB}" type="pres">
      <dgm:prSet presAssocID="{50AC16B5-A597-4624-A77D-A4B1542FE106}" presName="Name0" presStyleCnt="0">
        <dgm:presLayoutVars>
          <dgm:chMax/>
          <dgm:chPref/>
          <dgm:dir/>
          <dgm:animLvl val="lvl"/>
        </dgm:presLayoutVars>
      </dgm:prSet>
      <dgm:spPr/>
      <dgm:t>
        <a:bodyPr/>
        <a:lstStyle/>
        <a:p>
          <a:endParaRPr lang="de-DE"/>
        </a:p>
      </dgm:t>
    </dgm:pt>
    <dgm:pt modelId="{D5D9EC1C-3DA8-415B-B1E0-F90846EC7482}" type="pres">
      <dgm:prSet presAssocID="{D1B7F506-CD83-414F-8EDC-AE651AFEB653}" presName="composite" presStyleCnt="0"/>
      <dgm:spPr/>
    </dgm:pt>
    <dgm:pt modelId="{13CF8156-BDED-48E3-A877-662C7431B12A}" type="pres">
      <dgm:prSet presAssocID="{D1B7F506-CD83-414F-8EDC-AE651AFEB653}" presName="Parent1" presStyleLbl="node1" presStyleIdx="0" presStyleCnt="6">
        <dgm:presLayoutVars>
          <dgm:chMax val="1"/>
          <dgm:chPref val="1"/>
          <dgm:bulletEnabled val="1"/>
        </dgm:presLayoutVars>
      </dgm:prSet>
      <dgm:spPr/>
      <dgm:t>
        <a:bodyPr/>
        <a:lstStyle/>
        <a:p>
          <a:endParaRPr lang="de-DE"/>
        </a:p>
      </dgm:t>
    </dgm:pt>
    <dgm:pt modelId="{808E0841-D757-42F8-97A9-EB8874031A6C}" type="pres">
      <dgm:prSet presAssocID="{D1B7F506-CD83-414F-8EDC-AE651AFEB653}" presName="Childtext1" presStyleLbl="revTx" presStyleIdx="0" presStyleCnt="3">
        <dgm:presLayoutVars>
          <dgm:chMax val="0"/>
          <dgm:chPref val="0"/>
          <dgm:bulletEnabled val="1"/>
        </dgm:presLayoutVars>
      </dgm:prSet>
      <dgm:spPr/>
      <dgm:t>
        <a:bodyPr/>
        <a:lstStyle/>
        <a:p>
          <a:endParaRPr lang="de-DE"/>
        </a:p>
      </dgm:t>
    </dgm:pt>
    <dgm:pt modelId="{1F4B7CF0-A340-495E-90AC-0338F95D09A6}" type="pres">
      <dgm:prSet presAssocID="{D1B7F506-CD83-414F-8EDC-AE651AFEB653}" presName="BalanceSpacing" presStyleCnt="0"/>
      <dgm:spPr/>
    </dgm:pt>
    <dgm:pt modelId="{72402730-0529-4384-A28F-30E7597198B9}" type="pres">
      <dgm:prSet presAssocID="{D1B7F506-CD83-414F-8EDC-AE651AFEB653}" presName="BalanceSpacing1" presStyleCnt="0"/>
      <dgm:spPr/>
    </dgm:pt>
    <dgm:pt modelId="{86AE0C92-D370-4F17-A123-C1EF882D4DC4}" type="pres">
      <dgm:prSet presAssocID="{0EEA2085-EB16-43E8-AE8E-1F5072F30C08}" presName="Accent1Text" presStyleLbl="node1" presStyleIdx="1" presStyleCnt="6"/>
      <dgm:spPr/>
      <dgm:t>
        <a:bodyPr/>
        <a:lstStyle/>
        <a:p>
          <a:endParaRPr lang="de-DE"/>
        </a:p>
      </dgm:t>
    </dgm:pt>
    <dgm:pt modelId="{C32CBDDE-F663-4BB9-AD0E-846004F7170D}" type="pres">
      <dgm:prSet presAssocID="{0EEA2085-EB16-43E8-AE8E-1F5072F30C08}" presName="spaceBetweenRectangles" presStyleCnt="0"/>
      <dgm:spPr/>
    </dgm:pt>
    <dgm:pt modelId="{EF9FA74B-EB7E-42FD-9763-79B30CEF2025}" type="pres">
      <dgm:prSet presAssocID="{D98FE577-CAB1-4E6B-BDAD-A912F4E50F30}" presName="composite" presStyleCnt="0"/>
      <dgm:spPr/>
    </dgm:pt>
    <dgm:pt modelId="{D219E0AB-0BC2-475D-9060-32E8CD190177}" type="pres">
      <dgm:prSet presAssocID="{D98FE577-CAB1-4E6B-BDAD-A912F4E50F30}" presName="Parent1" presStyleLbl="node1" presStyleIdx="2" presStyleCnt="6">
        <dgm:presLayoutVars>
          <dgm:chMax val="1"/>
          <dgm:chPref val="1"/>
          <dgm:bulletEnabled val="1"/>
        </dgm:presLayoutVars>
      </dgm:prSet>
      <dgm:spPr/>
      <dgm:t>
        <a:bodyPr/>
        <a:lstStyle/>
        <a:p>
          <a:endParaRPr lang="de-DE"/>
        </a:p>
      </dgm:t>
    </dgm:pt>
    <dgm:pt modelId="{471FDB41-B0B4-4034-982A-802FCE1E659A}" type="pres">
      <dgm:prSet presAssocID="{D98FE577-CAB1-4E6B-BDAD-A912F4E50F30}" presName="Childtext1" presStyleLbl="revTx" presStyleIdx="1" presStyleCnt="3">
        <dgm:presLayoutVars>
          <dgm:chMax val="0"/>
          <dgm:chPref val="0"/>
          <dgm:bulletEnabled val="1"/>
        </dgm:presLayoutVars>
      </dgm:prSet>
      <dgm:spPr/>
      <dgm:t>
        <a:bodyPr/>
        <a:lstStyle/>
        <a:p>
          <a:endParaRPr lang="de-DE"/>
        </a:p>
      </dgm:t>
    </dgm:pt>
    <dgm:pt modelId="{139A98C6-A9BC-48D8-B6DA-A7FF2F222DD0}" type="pres">
      <dgm:prSet presAssocID="{D98FE577-CAB1-4E6B-BDAD-A912F4E50F30}" presName="BalanceSpacing" presStyleCnt="0"/>
      <dgm:spPr/>
    </dgm:pt>
    <dgm:pt modelId="{30298367-AD3E-4D8C-8E94-1BE02BFED8C5}" type="pres">
      <dgm:prSet presAssocID="{D98FE577-CAB1-4E6B-BDAD-A912F4E50F30}" presName="BalanceSpacing1" presStyleCnt="0"/>
      <dgm:spPr/>
    </dgm:pt>
    <dgm:pt modelId="{1D674D56-B338-414E-A141-1166C9EF2930}" type="pres">
      <dgm:prSet presAssocID="{CDE58F7E-0580-401B-94BF-5995E75500F0}" presName="Accent1Text" presStyleLbl="node1" presStyleIdx="3" presStyleCnt="6"/>
      <dgm:spPr/>
      <dgm:t>
        <a:bodyPr/>
        <a:lstStyle/>
        <a:p>
          <a:endParaRPr lang="de-DE"/>
        </a:p>
      </dgm:t>
    </dgm:pt>
    <dgm:pt modelId="{F9EFEBDA-4D2C-49AC-B074-8264EEA4EDE7}" type="pres">
      <dgm:prSet presAssocID="{CDE58F7E-0580-401B-94BF-5995E75500F0}" presName="spaceBetweenRectangles" presStyleCnt="0"/>
      <dgm:spPr/>
    </dgm:pt>
    <dgm:pt modelId="{BA6E8B8C-A23F-4410-93D7-B0A49369DF7C}" type="pres">
      <dgm:prSet presAssocID="{EB780C38-B846-44D0-A67C-35DC06022051}" presName="composite" presStyleCnt="0"/>
      <dgm:spPr/>
    </dgm:pt>
    <dgm:pt modelId="{6FBF9FF0-A8C7-4114-8920-99A98BFC0B9D}" type="pres">
      <dgm:prSet presAssocID="{EB780C38-B846-44D0-A67C-35DC06022051}" presName="Parent1" presStyleLbl="node1" presStyleIdx="4" presStyleCnt="6">
        <dgm:presLayoutVars>
          <dgm:chMax val="1"/>
          <dgm:chPref val="1"/>
          <dgm:bulletEnabled val="1"/>
        </dgm:presLayoutVars>
      </dgm:prSet>
      <dgm:spPr/>
      <dgm:t>
        <a:bodyPr/>
        <a:lstStyle/>
        <a:p>
          <a:endParaRPr lang="de-DE"/>
        </a:p>
      </dgm:t>
    </dgm:pt>
    <dgm:pt modelId="{C9FC6499-271C-4F3F-95C6-5F3D31E02B8D}" type="pres">
      <dgm:prSet presAssocID="{EB780C38-B846-44D0-A67C-35DC06022051}" presName="Childtext1" presStyleLbl="revTx" presStyleIdx="2" presStyleCnt="3">
        <dgm:presLayoutVars>
          <dgm:chMax val="0"/>
          <dgm:chPref val="0"/>
          <dgm:bulletEnabled val="1"/>
        </dgm:presLayoutVars>
      </dgm:prSet>
      <dgm:spPr/>
      <dgm:t>
        <a:bodyPr/>
        <a:lstStyle/>
        <a:p>
          <a:endParaRPr lang="de-DE"/>
        </a:p>
      </dgm:t>
    </dgm:pt>
    <dgm:pt modelId="{FD1093F7-7D84-4575-90E0-A85DF0630E53}" type="pres">
      <dgm:prSet presAssocID="{EB780C38-B846-44D0-A67C-35DC06022051}" presName="BalanceSpacing" presStyleCnt="0"/>
      <dgm:spPr/>
    </dgm:pt>
    <dgm:pt modelId="{503080F2-D867-4558-8CE0-16BAE48F9BEC}" type="pres">
      <dgm:prSet presAssocID="{EB780C38-B846-44D0-A67C-35DC06022051}" presName="BalanceSpacing1" presStyleCnt="0"/>
      <dgm:spPr/>
    </dgm:pt>
    <dgm:pt modelId="{40DB1221-5B20-495D-A84F-0975A9C20365}" type="pres">
      <dgm:prSet presAssocID="{2A7AB9ED-7447-4DAA-B76D-41674B1868EF}" presName="Accent1Text" presStyleLbl="node1" presStyleIdx="5" presStyleCnt="6"/>
      <dgm:spPr/>
      <dgm:t>
        <a:bodyPr/>
        <a:lstStyle/>
        <a:p>
          <a:endParaRPr lang="de-DE"/>
        </a:p>
      </dgm:t>
    </dgm:pt>
  </dgm:ptLst>
  <dgm:cxnLst>
    <dgm:cxn modelId="{B034697D-5E92-4B53-82AF-364EB6204082}" type="presOf" srcId="{D98FE577-CAB1-4E6B-BDAD-A912F4E50F30}" destId="{D219E0AB-0BC2-475D-9060-32E8CD190177}" srcOrd="0" destOrd="0" presId="urn:microsoft.com/office/officeart/2008/layout/AlternatingHexagons"/>
    <dgm:cxn modelId="{BEE1CD04-AEF5-45EA-A766-35B8B0FAFCCA}" srcId="{D98FE577-CAB1-4E6B-BDAD-A912F4E50F30}" destId="{C0523A2B-ADEF-4E66-93E3-26C77F00E2DE}" srcOrd="0" destOrd="0" parTransId="{1881D6AF-B62E-436D-9F77-93E2D268379B}" sibTransId="{572ACBBA-3B22-4B94-9071-911C45023B91}"/>
    <dgm:cxn modelId="{DD39B2B7-D5D0-433C-86B6-3239D15881AE}" type="presOf" srcId="{F2F02066-045D-4C12-AE9E-5F1611E1D7F7}" destId="{C9FC6499-271C-4F3F-95C6-5F3D31E02B8D}" srcOrd="0" destOrd="0" presId="urn:microsoft.com/office/officeart/2008/layout/AlternatingHexagons"/>
    <dgm:cxn modelId="{85D9C34D-7DF9-4158-B84E-6A3FDBDF1498}" srcId="{EB780C38-B846-44D0-A67C-35DC06022051}" destId="{F2F02066-045D-4C12-AE9E-5F1611E1D7F7}" srcOrd="0" destOrd="0" parTransId="{55BC4F83-0B9A-43BF-A8CA-478C52E65032}" sibTransId="{78CC3FFC-0273-4DFA-A3CE-5FDA8F50BA6A}"/>
    <dgm:cxn modelId="{5AF34BA4-7AE1-413B-8BB0-A5FC9A22788D}" type="presOf" srcId="{D1B7F506-CD83-414F-8EDC-AE651AFEB653}" destId="{13CF8156-BDED-48E3-A877-662C7431B12A}" srcOrd="0" destOrd="0" presId="urn:microsoft.com/office/officeart/2008/layout/AlternatingHexagons"/>
    <dgm:cxn modelId="{EAA49264-7CA6-4B11-92EC-A5397714416E}" srcId="{50AC16B5-A597-4624-A77D-A4B1542FE106}" destId="{D1B7F506-CD83-414F-8EDC-AE651AFEB653}" srcOrd="0" destOrd="0" parTransId="{DD09F2D7-F443-4C1A-953A-F402F2FCE99E}" sibTransId="{0EEA2085-EB16-43E8-AE8E-1F5072F30C08}"/>
    <dgm:cxn modelId="{9E09A518-45BA-4080-891E-24D21173823E}" srcId="{50AC16B5-A597-4624-A77D-A4B1542FE106}" destId="{EB780C38-B846-44D0-A67C-35DC06022051}" srcOrd="2" destOrd="0" parTransId="{88C4CDD9-BFEB-43FE-94CE-2710E3FE1C53}" sibTransId="{2A7AB9ED-7447-4DAA-B76D-41674B1868EF}"/>
    <dgm:cxn modelId="{AEEBC933-01D0-4D25-AB4C-39A0A77123EE}" type="presOf" srcId="{0EEA2085-EB16-43E8-AE8E-1F5072F30C08}" destId="{86AE0C92-D370-4F17-A123-C1EF882D4DC4}" srcOrd="0" destOrd="0" presId="urn:microsoft.com/office/officeart/2008/layout/AlternatingHexagons"/>
    <dgm:cxn modelId="{44786646-BC5D-44BD-9185-EFAA32D94D5D}" type="presOf" srcId="{2A7AB9ED-7447-4DAA-B76D-41674B1868EF}" destId="{40DB1221-5B20-495D-A84F-0975A9C20365}" srcOrd="0" destOrd="0" presId="urn:microsoft.com/office/officeart/2008/layout/AlternatingHexagons"/>
    <dgm:cxn modelId="{925484D2-AD0C-45B8-9B83-C7FF1B7F2248}" type="presOf" srcId="{C0523A2B-ADEF-4E66-93E3-26C77F00E2DE}" destId="{471FDB41-B0B4-4034-982A-802FCE1E659A}" srcOrd="0" destOrd="0" presId="urn:microsoft.com/office/officeart/2008/layout/AlternatingHexagons"/>
    <dgm:cxn modelId="{CDCCA561-C689-453D-A6BA-D01EB4BF3CF8}" type="presOf" srcId="{CDE58F7E-0580-401B-94BF-5995E75500F0}" destId="{1D674D56-B338-414E-A141-1166C9EF2930}" srcOrd="0" destOrd="0" presId="urn:microsoft.com/office/officeart/2008/layout/AlternatingHexagons"/>
    <dgm:cxn modelId="{90693D92-1E7D-49E4-8DD8-E336357B5771}" type="presOf" srcId="{EB780C38-B846-44D0-A67C-35DC06022051}" destId="{6FBF9FF0-A8C7-4114-8920-99A98BFC0B9D}" srcOrd="0" destOrd="0" presId="urn:microsoft.com/office/officeart/2008/layout/AlternatingHexagons"/>
    <dgm:cxn modelId="{584F51C4-6B07-426F-A7F9-0DD2966E3F88}" srcId="{D1B7F506-CD83-414F-8EDC-AE651AFEB653}" destId="{CAEA554C-4415-44D0-99B2-6E5C87F6AA0F}" srcOrd="0" destOrd="0" parTransId="{E6BDFED1-3DAD-4CE0-8EAB-E83130A9EF1D}" sibTransId="{FC5F2135-DEDA-4A0C-98DE-9709CEFDF136}"/>
    <dgm:cxn modelId="{147D1FE5-D248-4986-BCB6-AB06DF9DF2CC}" type="presOf" srcId="{50AC16B5-A597-4624-A77D-A4B1542FE106}" destId="{55B0F39F-6F88-4F6D-979B-F36E50E506EB}" srcOrd="0" destOrd="0" presId="urn:microsoft.com/office/officeart/2008/layout/AlternatingHexagons"/>
    <dgm:cxn modelId="{23F9C539-B25B-4C06-A91B-685B2C89D88D}" srcId="{50AC16B5-A597-4624-A77D-A4B1542FE106}" destId="{D98FE577-CAB1-4E6B-BDAD-A912F4E50F30}" srcOrd="1" destOrd="0" parTransId="{C093355C-BC3B-4AD8-9552-5FE1FACB8FAE}" sibTransId="{CDE58F7E-0580-401B-94BF-5995E75500F0}"/>
    <dgm:cxn modelId="{39174BCE-1CFB-4E10-97E4-D2D8FE21F048}" type="presOf" srcId="{CAEA554C-4415-44D0-99B2-6E5C87F6AA0F}" destId="{808E0841-D757-42F8-97A9-EB8874031A6C}" srcOrd="0" destOrd="0" presId="urn:microsoft.com/office/officeart/2008/layout/AlternatingHexagons"/>
    <dgm:cxn modelId="{0054E6A2-751A-4B9A-BF8B-5172FA5074EF}" type="presParOf" srcId="{55B0F39F-6F88-4F6D-979B-F36E50E506EB}" destId="{D5D9EC1C-3DA8-415B-B1E0-F90846EC7482}" srcOrd="0" destOrd="0" presId="urn:microsoft.com/office/officeart/2008/layout/AlternatingHexagons"/>
    <dgm:cxn modelId="{F40F627E-28C3-43DB-A496-1152DA43B32C}" type="presParOf" srcId="{D5D9EC1C-3DA8-415B-B1E0-F90846EC7482}" destId="{13CF8156-BDED-48E3-A877-662C7431B12A}" srcOrd="0" destOrd="0" presId="urn:microsoft.com/office/officeart/2008/layout/AlternatingHexagons"/>
    <dgm:cxn modelId="{76AECAED-EF5A-4475-899F-F2226DDADAEC}" type="presParOf" srcId="{D5D9EC1C-3DA8-415B-B1E0-F90846EC7482}" destId="{808E0841-D757-42F8-97A9-EB8874031A6C}" srcOrd="1" destOrd="0" presId="urn:microsoft.com/office/officeart/2008/layout/AlternatingHexagons"/>
    <dgm:cxn modelId="{B5575C0E-247D-403F-93A9-D74994867CA0}" type="presParOf" srcId="{D5D9EC1C-3DA8-415B-B1E0-F90846EC7482}" destId="{1F4B7CF0-A340-495E-90AC-0338F95D09A6}" srcOrd="2" destOrd="0" presId="urn:microsoft.com/office/officeart/2008/layout/AlternatingHexagons"/>
    <dgm:cxn modelId="{936DF148-F73E-44A1-A85D-4644EA2419F3}" type="presParOf" srcId="{D5D9EC1C-3DA8-415B-B1E0-F90846EC7482}" destId="{72402730-0529-4384-A28F-30E7597198B9}" srcOrd="3" destOrd="0" presId="urn:microsoft.com/office/officeart/2008/layout/AlternatingHexagons"/>
    <dgm:cxn modelId="{6838DD04-BD5F-4AD5-B853-5E86F423B002}" type="presParOf" srcId="{D5D9EC1C-3DA8-415B-B1E0-F90846EC7482}" destId="{86AE0C92-D370-4F17-A123-C1EF882D4DC4}" srcOrd="4" destOrd="0" presId="urn:microsoft.com/office/officeart/2008/layout/AlternatingHexagons"/>
    <dgm:cxn modelId="{09F044BB-2E8F-4F9E-9952-9D2F404F139D}" type="presParOf" srcId="{55B0F39F-6F88-4F6D-979B-F36E50E506EB}" destId="{C32CBDDE-F663-4BB9-AD0E-846004F7170D}" srcOrd="1" destOrd="0" presId="urn:microsoft.com/office/officeart/2008/layout/AlternatingHexagons"/>
    <dgm:cxn modelId="{E06D25B4-239F-4423-B6C0-59901DE8B022}" type="presParOf" srcId="{55B0F39F-6F88-4F6D-979B-F36E50E506EB}" destId="{EF9FA74B-EB7E-42FD-9763-79B30CEF2025}" srcOrd="2" destOrd="0" presId="urn:microsoft.com/office/officeart/2008/layout/AlternatingHexagons"/>
    <dgm:cxn modelId="{32BD2903-4F93-4839-8E55-0A770C6B4E92}" type="presParOf" srcId="{EF9FA74B-EB7E-42FD-9763-79B30CEF2025}" destId="{D219E0AB-0BC2-475D-9060-32E8CD190177}" srcOrd="0" destOrd="0" presId="urn:microsoft.com/office/officeart/2008/layout/AlternatingHexagons"/>
    <dgm:cxn modelId="{5D75AF0B-3BF7-4860-BC6E-955F6F79C9B2}" type="presParOf" srcId="{EF9FA74B-EB7E-42FD-9763-79B30CEF2025}" destId="{471FDB41-B0B4-4034-982A-802FCE1E659A}" srcOrd="1" destOrd="0" presId="urn:microsoft.com/office/officeart/2008/layout/AlternatingHexagons"/>
    <dgm:cxn modelId="{1A708C6C-165B-408F-9D14-5431BD895207}" type="presParOf" srcId="{EF9FA74B-EB7E-42FD-9763-79B30CEF2025}" destId="{139A98C6-A9BC-48D8-B6DA-A7FF2F222DD0}" srcOrd="2" destOrd="0" presId="urn:microsoft.com/office/officeart/2008/layout/AlternatingHexagons"/>
    <dgm:cxn modelId="{0C939396-35F9-4EFB-B5A1-A4C424002E31}" type="presParOf" srcId="{EF9FA74B-EB7E-42FD-9763-79B30CEF2025}" destId="{30298367-AD3E-4D8C-8E94-1BE02BFED8C5}" srcOrd="3" destOrd="0" presId="urn:microsoft.com/office/officeart/2008/layout/AlternatingHexagons"/>
    <dgm:cxn modelId="{6EEA2A79-285A-4332-B34B-58153872E284}" type="presParOf" srcId="{EF9FA74B-EB7E-42FD-9763-79B30CEF2025}" destId="{1D674D56-B338-414E-A141-1166C9EF2930}" srcOrd="4" destOrd="0" presId="urn:microsoft.com/office/officeart/2008/layout/AlternatingHexagons"/>
    <dgm:cxn modelId="{D0BFFCA1-0435-4028-8E44-D7A21120F3C8}" type="presParOf" srcId="{55B0F39F-6F88-4F6D-979B-F36E50E506EB}" destId="{F9EFEBDA-4D2C-49AC-B074-8264EEA4EDE7}" srcOrd="3" destOrd="0" presId="urn:microsoft.com/office/officeart/2008/layout/AlternatingHexagons"/>
    <dgm:cxn modelId="{AC652DE8-4E22-4CD5-884E-DCE7DA927004}" type="presParOf" srcId="{55B0F39F-6F88-4F6D-979B-F36E50E506EB}" destId="{BA6E8B8C-A23F-4410-93D7-B0A49369DF7C}" srcOrd="4" destOrd="0" presId="urn:microsoft.com/office/officeart/2008/layout/AlternatingHexagons"/>
    <dgm:cxn modelId="{5761D718-3BB3-40C4-9862-C8348ADD91BB}" type="presParOf" srcId="{BA6E8B8C-A23F-4410-93D7-B0A49369DF7C}" destId="{6FBF9FF0-A8C7-4114-8920-99A98BFC0B9D}" srcOrd="0" destOrd="0" presId="urn:microsoft.com/office/officeart/2008/layout/AlternatingHexagons"/>
    <dgm:cxn modelId="{269F9612-C26E-4B15-B00E-02E0922FED32}" type="presParOf" srcId="{BA6E8B8C-A23F-4410-93D7-B0A49369DF7C}" destId="{C9FC6499-271C-4F3F-95C6-5F3D31E02B8D}" srcOrd="1" destOrd="0" presId="urn:microsoft.com/office/officeart/2008/layout/AlternatingHexagons"/>
    <dgm:cxn modelId="{4546F9EF-E67A-42C5-8B42-8456C10A84C2}" type="presParOf" srcId="{BA6E8B8C-A23F-4410-93D7-B0A49369DF7C}" destId="{FD1093F7-7D84-4575-90E0-A85DF0630E53}" srcOrd="2" destOrd="0" presId="urn:microsoft.com/office/officeart/2008/layout/AlternatingHexagons"/>
    <dgm:cxn modelId="{84BE887F-3F6D-4482-9084-094742677844}" type="presParOf" srcId="{BA6E8B8C-A23F-4410-93D7-B0A49369DF7C}" destId="{503080F2-D867-4558-8CE0-16BAE48F9BEC}" srcOrd="3" destOrd="0" presId="urn:microsoft.com/office/officeart/2008/layout/AlternatingHexagons"/>
    <dgm:cxn modelId="{F3381BE1-9352-4B6D-A5DD-DB9C1BC9812C}" type="presParOf" srcId="{BA6E8B8C-A23F-4410-93D7-B0A49369DF7C}" destId="{40DB1221-5B20-495D-A84F-0975A9C2036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8156-BDED-48E3-A877-662C7431B12A}">
      <dsp:nvSpPr>
        <dsp:cNvPr id="0" name=""/>
        <dsp:cNvSpPr/>
      </dsp:nvSpPr>
      <dsp:spPr>
        <a:xfrm rot="5400000">
          <a:off x="3232296" y="97940"/>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Company visits</a:t>
          </a:r>
          <a:endParaRPr lang="de-DE" sz="1200" kern="1200" dirty="0"/>
        </a:p>
      </dsp:txBody>
      <dsp:txXfrm rot="-5400000">
        <a:off x="3528768" y="232202"/>
        <a:ext cx="885168" cy="1017435"/>
      </dsp:txXfrm>
    </dsp:sp>
    <dsp:sp modelId="{808E0841-D757-42F8-97A9-EB8874031A6C}">
      <dsp:nvSpPr>
        <dsp:cNvPr id="0" name=""/>
        <dsp:cNvSpPr/>
      </dsp:nvSpPr>
      <dsp:spPr>
        <a:xfrm>
          <a:off x="4653354" y="297486"/>
          <a:ext cx="1649574" cy="88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de-DE" sz="1200" kern="1200" dirty="0"/>
        </a:p>
      </dsp:txBody>
      <dsp:txXfrm>
        <a:off x="4653354" y="297486"/>
        <a:ext cx="1649574" cy="886868"/>
      </dsp:txXfrm>
    </dsp:sp>
    <dsp:sp modelId="{86AE0C92-D370-4F17-A123-C1EF882D4DC4}">
      <dsp:nvSpPr>
        <dsp:cNvPr id="0" name=""/>
        <dsp:cNvSpPr/>
      </dsp:nvSpPr>
      <dsp:spPr>
        <a:xfrm rot="5400000">
          <a:off x="1843460" y="97940"/>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139932" y="232202"/>
        <a:ext cx="885168" cy="1017435"/>
      </dsp:txXfrm>
    </dsp:sp>
    <dsp:sp modelId="{D219E0AB-0BC2-475D-9060-32E8CD190177}">
      <dsp:nvSpPr>
        <dsp:cNvPr id="0" name=""/>
        <dsp:cNvSpPr/>
      </dsp:nvSpPr>
      <dsp:spPr>
        <a:xfrm rot="5400000">
          <a:off x="2535217" y="1352563"/>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Practice days in an enterprise / practical training</a:t>
          </a:r>
          <a:endParaRPr lang="de-DE" sz="1200" kern="1200" dirty="0"/>
        </a:p>
      </dsp:txBody>
      <dsp:txXfrm rot="-5400000">
        <a:off x="2831689" y="1486825"/>
        <a:ext cx="885168" cy="1017435"/>
      </dsp:txXfrm>
    </dsp:sp>
    <dsp:sp modelId="{471FDB41-B0B4-4034-982A-802FCE1E659A}">
      <dsp:nvSpPr>
        <dsp:cNvPr id="0" name=""/>
        <dsp:cNvSpPr/>
      </dsp:nvSpPr>
      <dsp:spPr>
        <a:xfrm>
          <a:off x="981720" y="1552108"/>
          <a:ext cx="1596362" cy="88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Career consultation</a:t>
          </a:r>
          <a:endParaRPr lang="de-DE" sz="1200" kern="1200" dirty="0"/>
        </a:p>
      </dsp:txBody>
      <dsp:txXfrm>
        <a:off x="981720" y="1552108"/>
        <a:ext cx="1596362" cy="886868"/>
      </dsp:txXfrm>
    </dsp:sp>
    <dsp:sp modelId="{1D674D56-B338-414E-A141-1166C9EF2930}">
      <dsp:nvSpPr>
        <dsp:cNvPr id="0" name=""/>
        <dsp:cNvSpPr/>
      </dsp:nvSpPr>
      <dsp:spPr>
        <a:xfrm rot="5400000">
          <a:off x="3924053" y="1352563"/>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4220525" y="1486825"/>
        <a:ext cx="885168" cy="1017435"/>
      </dsp:txXfrm>
    </dsp:sp>
    <dsp:sp modelId="{6FBF9FF0-A8C7-4114-8920-99A98BFC0B9D}">
      <dsp:nvSpPr>
        <dsp:cNvPr id="0" name=""/>
        <dsp:cNvSpPr/>
      </dsp:nvSpPr>
      <dsp:spPr>
        <a:xfrm rot="5400000">
          <a:off x="3232296" y="2607186"/>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Profession and Career exploration</a:t>
          </a:r>
          <a:endParaRPr lang="de-DE" sz="1200" kern="1200" dirty="0"/>
        </a:p>
      </dsp:txBody>
      <dsp:txXfrm rot="-5400000">
        <a:off x="3528768" y="2741448"/>
        <a:ext cx="885168" cy="1017435"/>
      </dsp:txXfrm>
    </dsp:sp>
    <dsp:sp modelId="{C9FC6499-271C-4F3F-95C6-5F3D31E02B8D}">
      <dsp:nvSpPr>
        <dsp:cNvPr id="0" name=""/>
        <dsp:cNvSpPr/>
      </dsp:nvSpPr>
      <dsp:spPr>
        <a:xfrm>
          <a:off x="4653354" y="2806731"/>
          <a:ext cx="1649574" cy="88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Potential analysis</a:t>
          </a:r>
          <a:endParaRPr lang="de-DE" sz="1200" kern="1200" dirty="0"/>
        </a:p>
      </dsp:txBody>
      <dsp:txXfrm>
        <a:off x="4653354" y="2806731"/>
        <a:ext cx="1649574" cy="886868"/>
      </dsp:txXfrm>
    </dsp:sp>
    <dsp:sp modelId="{40DB1221-5B20-495D-A84F-0975A9C20365}">
      <dsp:nvSpPr>
        <dsp:cNvPr id="0" name=""/>
        <dsp:cNvSpPr/>
      </dsp:nvSpPr>
      <dsp:spPr>
        <a:xfrm rot="5400000">
          <a:off x="1843460" y="2607186"/>
          <a:ext cx="1478113" cy="1285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139932" y="2741448"/>
        <a:ext cx="885168" cy="101743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DB7151D-45CD-4828-9081-E1B2E455DEDB}" type="datetimeFigureOut">
              <a:rPr lang="de-DE" smtClean="0"/>
              <a:t>13.06.2018</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64540F-A1DF-4B46-A8AC-EBD4EDEA2128}" type="slidenum">
              <a:rPr lang="de-DE" smtClean="0"/>
              <a:t>‹Nr.›</a:t>
            </a:fld>
            <a:endParaRPr lang="de-DE"/>
          </a:p>
        </p:txBody>
      </p:sp>
    </p:spTree>
    <p:extLst>
      <p:ext uri="{BB962C8B-B14F-4D97-AF65-F5344CB8AC3E}">
        <p14:creationId xmlns:p14="http://schemas.microsoft.com/office/powerpoint/2010/main" val="25075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7E9CB9-021E-4C8A-AD14-6BADCDC8CC3B}" type="slidenum">
              <a:rPr lang="de-DE"/>
              <a:pPr>
                <a:defRPr/>
              </a:pPr>
              <a:t>‹Nr.›</a:t>
            </a:fld>
            <a:endParaRPr lang="de-DE"/>
          </a:p>
        </p:txBody>
      </p:sp>
    </p:spTree>
    <p:extLst>
      <p:ext uri="{BB962C8B-B14F-4D97-AF65-F5344CB8AC3E}">
        <p14:creationId xmlns:p14="http://schemas.microsoft.com/office/powerpoint/2010/main" val="3340457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schwarze Schrift">
    <p:spTree>
      <p:nvGrpSpPr>
        <p:cNvPr id="1" name=""/>
        <p:cNvGrpSpPr/>
        <p:nvPr/>
      </p:nvGrpSpPr>
      <p:grpSpPr>
        <a:xfrm>
          <a:off x="0" y="0"/>
          <a:ext cx="0" cy="0"/>
          <a:chOff x="0" y="0"/>
          <a:chExt cx="0" cy="0"/>
        </a:xfrm>
      </p:grpSpPr>
      <p:sp>
        <p:nvSpPr>
          <p:cNvPr id="19" name="Freeform 10"/>
          <p:cNvSpPr>
            <a:spLocks/>
          </p:cNvSpPr>
          <p:nvPr userDrawn="1"/>
        </p:nvSpPr>
        <p:spPr bwMode="auto">
          <a:xfrm>
            <a:off x="0" y="1268413"/>
            <a:ext cx="8785225" cy="5310000"/>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blipFill>
            <a:blip r:embed="rId2" cstate="print"/>
            <a:stretch>
              <a:fillRect/>
            </a:stretch>
          </a:blipFill>
          <a:ln w="635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Rechteck 14"/>
          <p:cNvSpPr/>
          <p:nvPr userDrawn="1"/>
        </p:nvSpPr>
        <p:spPr>
          <a:xfrm>
            <a:off x="0" y="6570000"/>
            <a:ext cx="8785225"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22" name="Rectangle 2"/>
          <p:cNvSpPr>
            <a:spLocks noGrp="1" noChangeArrowheads="1"/>
          </p:cNvSpPr>
          <p:nvPr>
            <p:ph type="ctrTitle"/>
          </p:nvPr>
        </p:nvSpPr>
        <p:spPr>
          <a:xfrm>
            <a:off x="2698749" y="1808163"/>
            <a:ext cx="5814287" cy="890577"/>
          </a:xfrm>
        </p:spPr>
        <p:txBody>
          <a:bodyPr/>
          <a:lstStyle>
            <a:lvl1pPr>
              <a:defRPr>
                <a:solidFill>
                  <a:schemeClr val="tx1"/>
                </a:solidFill>
              </a:defRPr>
            </a:lvl1pPr>
          </a:lstStyle>
          <a:p>
            <a:r>
              <a:rPr lang="de-DE" dirty="0"/>
              <a:t>Titelmasterformat durch Klicken bearbeiten</a:t>
            </a:r>
          </a:p>
        </p:txBody>
      </p:sp>
      <p:sp>
        <p:nvSpPr>
          <p:cNvPr id="9" name="Datumsplatzhalter 8"/>
          <p:cNvSpPr>
            <a:spLocks noGrp="1"/>
          </p:cNvSpPr>
          <p:nvPr>
            <p:ph type="dt" sz="half" idx="10"/>
          </p:nvPr>
        </p:nvSpPr>
        <p:spPr/>
        <p:txBody>
          <a:bodyPr/>
          <a:lstStyle/>
          <a:p>
            <a:fld id="{5C6F3654-15AE-4268-B7A0-F3F76413669B}" type="datetime1">
              <a:rPr lang="de-DE" smtClean="0"/>
              <a:pPr/>
              <a:t>13.06.2018</a:t>
            </a:fld>
            <a:endParaRPr lang="de-DE" dirty="0"/>
          </a:p>
        </p:txBody>
      </p:sp>
      <p:sp>
        <p:nvSpPr>
          <p:cNvPr id="11" name="Fußzeilenplatzhalter 10"/>
          <p:cNvSpPr>
            <a:spLocks noGrp="1"/>
          </p:cNvSpPr>
          <p:nvPr>
            <p:ph type="ftr" sz="quarter" idx="12"/>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14" name="Untertitel 2"/>
          <p:cNvSpPr>
            <a:spLocks noGrp="1"/>
          </p:cNvSpPr>
          <p:nvPr>
            <p:ph type="subTitle" idx="1" hasCustomPrompt="1"/>
          </p:nvPr>
        </p:nvSpPr>
        <p:spPr>
          <a:xfrm>
            <a:off x="2698750" y="3136896"/>
            <a:ext cx="4708536" cy="309573"/>
          </a:xfrm>
          <a:prstGeom prst="rect">
            <a:avLst/>
          </a:prstGeom>
        </p:spPr>
        <p:txBody>
          <a:bodyPr lIns="0" tIns="0"/>
          <a:lstStyle>
            <a:lvl1pPr marL="0" indent="0" algn="l">
              <a:buNone/>
              <a:defRPr sz="1800" b="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Referent durch Klicken bearbeiten</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7578725" cy="387333"/>
          </a:xfrm>
        </p:spPr>
        <p:txBody>
          <a:bodyPr anchor="t"/>
          <a:lstStyle/>
          <a:p>
            <a:r>
              <a:rPr lang="de-DE" dirty="0" smtClean="0"/>
              <a:t>Hier steht eine Musterüberschrift</a:t>
            </a:r>
            <a:endParaRPr lang="de-DE" dirty="0"/>
          </a:p>
        </p:txBody>
      </p:sp>
      <p:sp>
        <p:nvSpPr>
          <p:cNvPr id="3" name="Textplatzhalter 3"/>
          <p:cNvSpPr>
            <a:spLocks noGrp="1"/>
          </p:cNvSpPr>
          <p:nvPr>
            <p:ph type="body" sz="half" idx="2"/>
          </p:nvPr>
        </p:nvSpPr>
        <p:spPr>
          <a:xfrm>
            <a:off x="935038" y="2844792"/>
            <a:ext cx="7578725"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4" name="Textplatzhalter 3"/>
          <p:cNvSpPr>
            <a:spLocks noGrp="1"/>
          </p:cNvSpPr>
          <p:nvPr>
            <p:ph type="body" sz="half" idx="10" hasCustomPrompt="1"/>
          </p:nvPr>
        </p:nvSpPr>
        <p:spPr>
          <a:xfrm>
            <a:off x="935038" y="2443149"/>
            <a:ext cx="7578725"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5" name="Datumsplatzhalter 4"/>
          <p:cNvSpPr>
            <a:spLocks noGrp="1"/>
          </p:cNvSpPr>
          <p:nvPr>
            <p:ph type="dt" sz="half" idx="11"/>
          </p:nvPr>
        </p:nvSpPr>
        <p:spPr/>
        <p:txBody>
          <a:bodyPr/>
          <a:lstStyle/>
          <a:p>
            <a:fld id="{5871B3EA-D9F8-4156-97BF-B4B397DC4D61}" type="datetime1">
              <a:rPr lang="de-DE" smtClean="0"/>
              <a:pPr/>
              <a:t>13.06.2018</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‹Nr.›</a:t>
            </a:fld>
            <a:endParaRPr lang="de-DE" dirty="0"/>
          </a:p>
        </p:txBody>
      </p:sp>
      <p:sp>
        <p:nvSpPr>
          <p:cNvPr id="7" name="Fußzeilenplatzhalter 6"/>
          <p:cNvSpPr>
            <a:spLocks noGrp="1"/>
          </p:cNvSpPr>
          <p:nvPr>
            <p:ph type="ftr" sz="quarter" idx="13"/>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9" y="1808163"/>
            <a:ext cx="4951430" cy="350820"/>
          </a:xfrm>
        </p:spPr>
        <p:txBody>
          <a:bodyPr lIns="0" tIns="0" rIns="0" bIns="0"/>
          <a:lstStyle/>
          <a:p>
            <a:r>
              <a:rPr lang="de-DE" dirty="0" smtClean="0"/>
              <a:t>Hier steht eine Musterüberschrift</a:t>
            </a:r>
            <a:endParaRPr lang="de-DE" dirty="0"/>
          </a:p>
        </p:txBody>
      </p:sp>
      <p:sp>
        <p:nvSpPr>
          <p:cNvPr id="3" name="Textplatzhalter 3"/>
          <p:cNvSpPr>
            <a:spLocks noGrp="1"/>
          </p:cNvSpPr>
          <p:nvPr>
            <p:ph type="body" sz="half" idx="2"/>
          </p:nvPr>
        </p:nvSpPr>
        <p:spPr>
          <a:xfrm>
            <a:off x="935038" y="2844792"/>
            <a:ext cx="4986354"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4" name="Textplatzhalter 3"/>
          <p:cNvSpPr>
            <a:spLocks noGrp="1"/>
          </p:cNvSpPr>
          <p:nvPr>
            <p:ph type="body" sz="half" idx="10" hasCustomPrompt="1"/>
          </p:nvPr>
        </p:nvSpPr>
        <p:spPr>
          <a:xfrm>
            <a:off x="935038" y="2443149"/>
            <a:ext cx="4986354"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5" name="Bildplatzhalter 2"/>
          <p:cNvSpPr>
            <a:spLocks noGrp="1"/>
          </p:cNvSpPr>
          <p:nvPr>
            <p:ph type="pic" idx="1"/>
          </p:nvPr>
        </p:nvSpPr>
        <p:spPr>
          <a:xfrm>
            <a:off x="5922981" y="1493811"/>
            <a:ext cx="2862244" cy="4746690"/>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6" name="Datumsplatzhalter 5"/>
          <p:cNvSpPr>
            <a:spLocks noGrp="1"/>
          </p:cNvSpPr>
          <p:nvPr>
            <p:ph type="dt" sz="half" idx="11"/>
          </p:nvPr>
        </p:nvSpPr>
        <p:spPr/>
        <p:txBody>
          <a:bodyPr/>
          <a:lstStyle/>
          <a:p>
            <a:fld id="{72E3957D-9A09-4067-BD78-9FA63FB4E324}" type="datetime1">
              <a:rPr lang="de-DE" smtClean="0"/>
              <a:pPr/>
              <a:t>13.06.2018</a:t>
            </a:fld>
            <a:endParaRPr lang="de-DE" dirty="0"/>
          </a:p>
        </p:txBody>
      </p:sp>
      <p:sp>
        <p:nvSpPr>
          <p:cNvPr id="7" name="Foliennummernplatzhalter 6"/>
          <p:cNvSpPr>
            <a:spLocks noGrp="1"/>
          </p:cNvSpPr>
          <p:nvPr>
            <p:ph type="sldNum" sz="quarter" idx="12"/>
          </p:nvPr>
        </p:nvSpPr>
        <p:spPr/>
        <p:txBody>
          <a:bodyPr/>
          <a:lstStyle/>
          <a:p>
            <a:fld id="{D1C464C5-8E49-41BD-A1D6-FC6F049A48A1}" type="slidenum">
              <a:rPr lang="de-DE" smtClean="0"/>
              <a:pPr/>
              <a:t>‹Nr.›</a:t>
            </a:fld>
            <a:endParaRPr lang="de-DE" dirty="0"/>
          </a:p>
        </p:txBody>
      </p:sp>
      <p:sp>
        <p:nvSpPr>
          <p:cNvPr id="8" name="Fußzeilenplatzhalter 7"/>
          <p:cNvSpPr>
            <a:spLocks noGrp="1"/>
          </p:cNvSpPr>
          <p:nvPr>
            <p:ph type="ftr" sz="quarter" idx="13"/>
          </p:nvPr>
        </p:nvSpPr>
        <p:spPr>
          <a:xfrm>
            <a:off x="1139779" y="6569118"/>
            <a:ext cx="7193060" cy="288882"/>
          </a:xfrm>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Bildfolie Universitä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5207021" cy="415908"/>
          </a:xfrm>
        </p:spPr>
        <p:txBody>
          <a:bodyPr/>
          <a:lstStyle/>
          <a:p>
            <a:r>
              <a:rPr lang="de-DE" dirty="0" smtClean="0"/>
              <a:t>Hier steht eine Musterüberschrift</a:t>
            </a:r>
            <a:endParaRPr lang="de-DE" dirty="0"/>
          </a:p>
        </p:txBody>
      </p:sp>
      <p:sp>
        <p:nvSpPr>
          <p:cNvPr id="3" name="Datumsplatzhalter 2"/>
          <p:cNvSpPr>
            <a:spLocks noGrp="1"/>
          </p:cNvSpPr>
          <p:nvPr>
            <p:ph type="dt" sz="half" idx="10"/>
          </p:nvPr>
        </p:nvSpPr>
        <p:spPr/>
        <p:txBody>
          <a:bodyPr/>
          <a:lstStyle/>
          <a:p>
            <a:fld id="{2F075E08-FC4C-4B68-9E69-5FA7BE2F5273}" type="datetime1">
              <a:rPr lang="de-DE" smtClean="0"/>
              <a:pPr/>
              <a:t>13.06.2018</a:t>
            </a:fld>
            <a:endParaRPr lang="de-DE" dirty="0"/>
          </a:p>
        </p:txBody>
      </p:sp>
      <p:sp>
        <p:nvSpPr>
          <p:cNvPr id="4" name="Fußzeilenplatzhalter 3"/>
          <p:cNvSpPr>
            <a:spLocks noGrp="1"/>
          </p:cNvSpPr>
          <p:nvPr>
            <p:ph type="ftr" sz="quarter" idx="11"/>
          </p:nvPr>
        </p:nvSpPr>
        <p:spPr/>
        <p:txBody>
          <a:bodyPr/>
          <a:lstStyle/>
          <a:p>
            <a:pPr algn="l"/>
            <a:r>
              <a:rPr lang="de-DE" dirty="0" smtClean="0"/>
              <a:t>©  2009  </a:t>
            </a:r>
            <a:r>
              <a:rPr lang="de-DE" b="1" dirty="0" smtClean="0"/>
              <a:t>UNIVERSITÄT ROSTOCK </a:t>
            </a:r>
            <a:r>
              <a:rPr lang="de-DE" dirty="0" smtClean="0"/>
              <a:t>| </a:t>
            </a:r>
            <a:r>
              <a:rPr lang="de-DE" cap="all" dirty="0" smtClean="0"/>
              <a:t>Philosophische Fakultät</a:t>
            </a:r>
            <a:endParaRPr lang="de-DE" dirty="0"/>
          </a:p>
        </p:txBody>
      </p:sp>
      <p:sp>
        <p:nvSpPr>
          <p:cNvPr id="5" name="Foliennummernplatzhalter 4"/>
          <p:cNvSpPr>
            <a:spLocks noGrp="1"/>
          </p:cNvSpPr>
          <p:nvPr>
            <p:ph type="sldNum" sz="quarter" idx="12"/>
          </p:nvPr>
        </p:nvSpPr>
        <p:spPr/>
        <p:txBody>
          <a:bodyPr/>
          <a:lstStyle/>
          <a:p>
            <a:fld id="{D1C464C5-8E49-41BD-A1D6-FC6F049A48A1}" type="slidenum">
              <a:rPr lang="de-DE" smtClean="0"/>
              <a:pPr/>
              <a:t>‹Nr.›</a:t>
            </a:fld>
            <a:endParaRPr lang="de-DE" dirty="0"/>
          </a:p>
        </p:txBody>
      </p:sp>
      <p:sp>
        <p:nvSpPr>
          <p:cNvPr id="6" name="Textplatzhalter 3"/>
          <p:cNvSpPr>
            <a:spLocks noGrp="1"/>
          </p:cNvSpPr>
          <p:nvPr>
            <p:ph type="body" sz="half" idx="2"/>
          </p:nvPr>
        </p:nvSpPr>
        <p:spPr>
          <a:xfrm>
            <a:off x="935038" y="2844792"/>
            <a:ext cx="5040000" cy="1424007"/>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Textplatzhalter 3"/>
          <p:cNvSpPr>
            <a:spLocks noGrp="1"/>
          </p:cNvSpPr>
          <p:nvPr>
            <p:ph type="body" sz="half" idx="13" hasCustomPrompt="1"/>
          </p:nvPr>
        </p:nvSpPr>
        <p:spPr>
          <a:xfrm>
            <a:off x="935038" y="2443149"/>
            <a:ext cx="5040000"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8" name="Bildplatzhalter 2"/>
          <p:cNvSpPr>
            <a:spLocks noGrp="1"/>
          </p:cNvSpPr>
          <p:nvPr>
            <p:ph type="pic" idx="1"/>
          </p:nvPr>
        </p:nvSpPr>
        <p:spPr>
          <a:xfrm>
            <a:off x="6726267" y="2004993"/>
            <a:ext cx="2205009" cy="1497033"/>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9" name="Bildplatzhalter 2"/>
          <p:cNvSpPr>
            <a:spLocks noGrp="1"/>
          </p:cNvSpPr>
          <p:nvPr>
            <p:ph type="pic" idx="14"/>
          </p:nvPr>
        </p:nvSpPr>
        <p:spPr>
          <a:xfrm>
            <a:off x="6215085" y="3538540"/>
            <a:ext cx="1643085" cy="2765424"/>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10" name="Inhaltsplatzhalter 2"/>
          <p:cNvSpPr>
            <a:spLocks noGrp="1"/>
          </p:cNvSpPr>
          <p:nvPr>
            <p:ph sz="half" idx="15"/>
          </p:nvPr>
        </p:nvSpPr>
        <p:spPr>
          <a:xfrm>
            <a:off x="935037" y="4268799"/>
            <a:ext cx="5040000" cy="2035164"/>
          </a:xfrm>
          <a:prstGeom prst="rect">
            <a:avLst/>
          </a:prstGeom>
        </p:spPr>
        <p:txBody>
          <a:bodyPr lIns="0" tIns="0" rIns="0" bIns="0"/>
          <a:lstStyle>
            <a:lvl1pPr>
              <a:buClr>
                <a:schemeClr val="accent1"/>
              </a:buClr>
              <a:buFont typeface="Wingdings" pitchFamily="2" charset="2"/>
              <a:buChar char=""/>
              <a:defRPr sz="1800">
                <a:latin typeface="+mn-lt"/>
              </a:defRPr>
            </a:lvl1pPr>
            <a:lvl2pPr>
              <a:buClr>
                <a:schemeClr val="accent1"/>
              </a:buClr>
              <a:buSzPct val="50000"/>
              <a:buFont typeface="Wingdings" pitchFamily="2" charset="2"/>
              <a:buChar char=""/>
              <a:defRPr sz="1800">
                <a:latin typeface="+mn-lt"/>
              </a:defRPr>
            </a:lvl2pPr>
            <a:lvl3pPr>
              <a:buClr>
                <a:schemeClr val="accent1"/>
              </a:buClr>
              <a:buFont typeface="Symbol" pitchFamily="18" charset="2"/>
              <a:buChar char="-"/>
              <a:defRPr sz="1800">
                <a:latin typeface="+mn-lt"/>
              </a:defRPr>
            </a:lvl3pPr>
            <a:lvl4pPr>
              <a:buClr>
                <a:srgbClr val="004A99"/>
              </a:buClr>
              <a:buFont typeface="Arial" pitchFamily="34" charset="0"/>
              <a:buChar char="•"/>
              <a:defRPr sz="1800"/>
            </a:lvl4pPr>
            <a:lvl5pPr>
              <a:buClr>
                <a:srgbClr val="004A99"/>
              </a:buClr>
              <a:buFont typeface="Arial" pitchFamily="34" charset="0"/>
              <a:buChar char="•"/>
              <a:defRPr sz="1800">
                <a:latin typeface="+mn-lt"/>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für viel Text">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468313" y="398421"/>
            <a:ext cx="8316912" cy="401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DE" dirty="0" smtClean="0"/>
          </a:p>
        </p:txBody>
      </p:sp>
      <p:sp>
        <p:nvSpPr>
          <p:cNvPr id="9" name="Textplatzhalter 3"/>
          <p:cNvSpPr>
            <a:spLocks noGrp="1"/>
          </p:cNvSpPr>
          <p:nvPr>
            <p:ph type="body" sz="half" idx="10" hasCustomPrompt="1"/>
          </p:nvPr>
        </p:nvSpPr>
        <p:spPr>
          <a:xfrm>
            <a:off x="468313" y="909603"/>
            <a:ext cx="8316912"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Musterfließtextheadline</a:t>
            </a:r>
          </a:p>
        </p:txBody>
      </p:sp>
      <p:sp>
        <p:nvSpPr>
          <p:cNvPr id="19" name="Textplatzhalter 3"/>
          <p:cNvSpPr>
            <a:spLocks noGrp="1"/>
          </p:cNvSpPr>
          <p:nvPr>
            <p:ph type="body" sz="half" idx="13" hasCustomPrompt="1"/>
          </p:nvPr>
        </p:nvSpPr>
        <p:spPr>
          <a:xfrm>
            <a:off x="468313" y="1268413"/>
            <a:ext cx="8316912" cy="4899062"/>
          </a:xfrm>
          <a:prstGeom prst="rect">
            <a:avLst/>
          </a:prstGeom>
        </p:spPr>
        <p:txBody>
          <a:bodyPr lIns="0" rIns="0"/>
          <a:lstStyle>
            <a:lvl1pPr marL="0" indent="0">
              <a:buNone/>
              <a:defRPr sz="18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 ---nur für viel Text---</a:t>
            </a:r>
          </a:p>
        </p:txBody>
      </p:sp>
      <p:sp>
        <p:nvSpPr>
          <p:cNvPr id="2" name="Datumsplatzhalter 1"/>
          <p:cNvSpPr>
            <a:spLocks noGrp="1"/>
          </p:cNvSpPr>
          <p:nvPr>
            <p:ph type="dt" sz="half" idx="14"/>
          </p:nvPr>
        </p:nvSpPr>
        <p:spPr/>
        <p:txBody>
          <a:bodyPr/>
          <a:lstStyle/>
          <a:p>
            <a:fld id="{517DBAA2-AAEF-4307-A49F-77ABC68DDB6B}" type="datetime1">
              <a:rPr lang="de-DE" smtClean="0"/>
              <a:pPr/>
              <a:t>13.06.2018</a:t>
            </a:fld>
            <a:endParaRPr lang="de-DE" dirty="0"/>
          </a:p>
        </p:txBody>
      </p:sp>
      <p:sp>
        <p:nvSpPr>
          <p:cNvPr id="4" name="Fußzeilenplatzhalter 3"/>
          <p:cNvSpPr>
            <a:spLocks noGrp="1"/>
          </p:cNvSpPr>
          <p:nvPr>
            <p:ph type="ftr" sz="quarter" idx="15"/>
          </p:nvPr>
        </p:nvSpPr>
        <p:spPr/>
        <p:txBody>
          <a:bodyPr/>
          <a:lstStyle/>
          <a:p>
            <a:pPr algn="l"/>
            <a:r>
              <a:rPr lang="de-DE" smtClean="0"/>
              <a:t>©  2009  </a:t>
            </a:r>
            <a:r>
              <a:rPr lang="de-DE" b="1" smtClean="0"/>
              <a:t>UNIVERSITÄT ROSTOCK </a:t>
            </a:r>
            <a:r>
              <a:rPr lang="de-DE" smtClean="0"/>
              <a:t>| </a:t>
            </a:r>
            <a:r>
              <a:rPr lang="de-DE" cap="all" smtClean="0"/>
              <a:t>Philosophische Fakultät</a:t>
            </a:r>
            <a:endParaRPr lang="de-DE" cap="all" dirty="0"/>
          </a:p>
        </p:txBody>
      </p:sp>
      <p:sp>
        <p:nvSpPr>
          <p:cNvPr id="5" name="Foliennummernplatzhalter 4"/>
          <p:cNvSpPr>
            <a:spLocks noGrp="1"/>
          </p:cNvSpPr>
          <p:nvPr>
            <p:ph type="sldNum" sz="quarter" idx="16"/>
          </p:nvPr>
        </p:nvSpPr>
        <p:spPr/>
        <p:txBody>
          <a:bodyPr/>
          <a:lstStyle/>
          <a:p>
            <a:fld id="{CD75E278-B7A8-46AD-AE70-60A8FF4239F1}" type="slidenum">
              <a:rPr lang="de-DE" smtClean="0"/>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p:cNvSpPr/>
          <p:nvPr/>
        </p:nvSpPr>
        <p:spPr>
          <a:xfrm>
            <a:off x="0" y="6575425"/>
            <a:ext cx="8785225" cy="287998"/>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6" name="Rectangle 2"/>
          <p:cNvSpPr>
            <a:spLocks noGrp="1" noChangeArrowheads="1"/>
          </p:cNvSpPr>
          <p:nvPr>
            <p:ph type="title"/>
          </p:nvPr>
        </p:nvSpPr>
        <p:spPr bwMode="auto">
          <a:xfrm>
            <a:off x="935038" y="1808163"/>
            <a:ext cx="7578725" cy="4159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Hier steht eine Musterüberschrift</a:t>
            </a:r>
          </a:p>
        </p:txBody>
      </p:sp>
      <p:sp>
        <p:nvSpPr>
          <p:cNvPr id="18" name="Datumsplatzhalter 17"/>
          <p:cNvSpPr>
            <a:spLocks noGrp="1"/>
          </p:cNvSpPr>
          <p:nvPr>
            <p:ph type="dt" sz="half" idx="2"/>
          </p:nvPr>
        </p:nvSpPr>
        <p:spPr>
          <a:xfrm>
            <a:off x="468313" y="6569118"/>
            <a:ext cx="671465" cy="288882"/>
          </a:xfrm>
          <a:prstGeom prst="rect">
            <a:avLst/>
          </a:prstGeom>
        </p:spPr>
        <p:txBody>
          <a:bodyPr vert="horz" lIns="0" tIns="45720" rIns="0" bIns="45720" rtlCol="0" anchor="ctr"/>
          <a:lstStyle>
            <a:lvl1pPr algn="l">
              <a:defRPr sz="800">
                <a:solidFill>
                  <a:srgbClr val="FFFFFF"/>
                </a:solidFill>
                <a:latin typeface="Verdana" pitchFamily="34" charset="0"/>
                <a:ea typeface="Verdana" pitchFamily="34" charset="0"/>
                <a:cs typeface="Verdana" pitchFamily="34" charset="0"/>
              </a:defRPr>
            </a:lvl1pPr>
          </a:lstStyle>
          <a:p>
            <a:fld id="{CEDE3C24-9090-482A-B1D4-A4A0BB9C2E05}" type="datetime1">
              <a:rPr lang="de-DE" smtClean="0"/>
              <a:pPr/>
              <a:t>13.06.2018</a:t>
            </a:fld>
            <a:endParaRPr lang="de-DE" dirty="0"/>
          </a:p>
        </p:txBody>
      </p:sp>
      <p:sp>
        <p:nvSpPr>
          <p:cNvPr id="19" name="Fußzeilenplatzhalter 18"/>
          <p:cNvSpPr>
            <a:spLocks noGrp="1"/>
          </p:cNvSpPr>
          <p:nvPr>
            <p:ph type="ftr" sz="quarter" idx="3"/>
          </p:nvPr>
        </p:nvSpPr>
        <p:spPr>
          <a:xfrm>
            <a:off x="1139779" y="6569118"/>
            <a:ext cx="7193060" cy="288882"/>
          </a:xfrm>
          <a:prstGeom prst="rect">
            <a:avLst/>
          </a:prstGeom>
        </p:spPr>
        <p:txBody>
          <a:bodyPr vert="horz" lIns="0" tIns="45720" rIns="91440" bIns="45720" rtlCol="0" anchor="ctr"/>
          <a:lstStyle>
            <a:lvl1pPr algn="ctr">
              <a:defRPr sz="800">
                <a:solidFill>
                  <a:srgbClr val="FFFFFF"/>
                </a:solidFill>
                <a:latin typeface="Verdana" pitchFamily="34" charset="0"/>
                <a:ea typeface="Verdana" pitchFamily="34" charset="0"/>
                <a:cs typeface="Verdana" pitchFamily="34" charset="0"/>
              </a:defRPr>
            </a:lvl1pPr>
          </a:lstStyle>
          <a:p>
            <a:pPr algn="l"/>
            <a:r>
              <a:rPr lang="de-DE" dirty="0" smtClean="0"/>
              <a:t>©  2009  </a:t>
            </a:r>
            <a:r>
              <a:rPr lang="de-DE" b="1" dirty="0" smtClean="0"/>
              <a:t>UNIVERSITÄT ROSTOCK </a:t>
            </a:r>
            <a:r>
              <a:rPr lang="de-DE" dirty="0" smtClean="0"/>
              <a:t>| </a:t>
            </a:r>
            <a:r>
              <a:rPr lang="de-DE" cap="all" dirty="0" smtClean="0"/>
              <a:t>Philosophische Fakultät</a:t>
            </a:r>
            <a:endParaRPr lang="de-DE" cap="all" dirty="0"/>
          </a:p>
        </p:txBody>
      </p:sp>
      <p:sp>
        <p:nvSpPr>
          <p:cNvPr id="20" name="Foliennummernplatzhalter 19"/>
          <p:cNvSpPr>
            <a:spLocks noGrp="1"/>
          </p:cNvSpPr>
          <p:nvPr>
            <p:ph type="sldNum" sz="quarter" idx="4"/>
          </p:nvPr>
        </p:nvSpPr>
        <p:spPr>
          <a:xfrm>
            <a:off x="8332840" y="6569118"/>
            <a:ext cx="452386" cy="288882"/>
          </a:xfrm>
          <a:prstGeom prst="rect">
            <a:avLst/>
          </a:prstGeom>
        </p:spPr>
        <p:txBody>
          <a:bodyPr vert="horz" lIns="91440" tIns="45720" rIns="91440" bIns="45720" rtlCol="0" anchor="ctr"/>
          <a:lstStyle>
            <a:lvl1pPr algn="r">
              <a:defRPr sz="800">
                <a:solidFill>
                  <a:srgbClr val="FFFFFF"/>
                </a:solidFill>
                <a:latin typeface="Verdana" pitchFamily="34" charset="0"/>
                <a:ea typeface="Verdana" pitchFamily="34" charset="0"/>
                <a:cs typeface="Verdana" pitchFamily="34" charset="0"/>
              </a:defRPr>
            </a:lvl1pPr>
          </a:lstStyle>
          <a:p>
            <a:fld id="{D1C464C5-8E49-41BD-A1D6-FC6F049A48A1}" type="slidenum">
              <a:rPr lang="de-DE" smtClean="0"/>
              <a:pPr/>
              <a:t>‹Nr.›</a:t>
            </a:fld>
            <a:endParaRPr lang="de-DE" dirty="0"/>
          </a:p>
        </p:txBody>
      </p:sp>
      <p:sp>
        <p:nvSpPr>
          <p:cNvPr id="13" name="Freeform 10"/>
          <p:cNvSpPr>
            <a:spLocks/>
          </p:cNvSpPr>
          <p:nvPr userDrawn="1"/>
        </p:nvSpPr>
        <p:spPr bwMode="auto">
          <a:xfrm>
            <a:off x="0" y="1268413"/>
            <a:ext cx="8785225" cy="5310000"/>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313" y="332656"/>
            <a:ext cx="3204000" cy="65726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3" r:id="rId2"/>
    <p:sldLayoutId id="2147483669" r:id="rId3"/>
    <p:sldLayoutId id="2147483670" r:id="rId4"/>
  </p:sldLayoutIdLst>
  <p:timing>
    <p:tnLst>
      <p:par>
        <p:cTn id="1" dur="indefinite" restart="never" nodeType="tmRoot"/>
      </p:par>
    </p:tnLst>
  </p:timing>
  <p:hf hdr="0"/>
  <p:txStyles>
    <p:titleStyle>
      <a:lvl1pPr algn="l" rtl="0" eaLnBrk="0" fontAlgn="base" hangingPunct="0">
        <a:spcBef>
          <a:spcPct val="0"/>
        </a:spcBef>
        <a:spcAft>
          <a:spcPct val="0"/>
        </a:spcAft>
        <a:defRPr sz="2200">
          <a:solidFill>
            <a:schemeClr val="accent1"/>
          </a:solidFill>
          <a:latin typeface="+mj-lt"/>
          <a:ea typeface="+mj-ea"/>
          <a:cs typeface="+mj-cs"/>
        </a:defRPr>
      </a:lvl1pPr>
      <a:lvl2pPr algn="l" rtl="0" eaLnBrk="0" fontAlgn="base" hangingPunct="0">
        <a:spcBef>
          <a:spcPct val="0"/>
        </a:spcBef>
        <a:spcAft>
          <a:spcPct val="0"/>
        </a:spcAft>
        <a:defRPr sz="2200">
          <a:solidFill>
            <a:schemeClr val="tx2"/>
          </a:solidFill>
          <a:latin typeface="Verdana" pitchFamily="34" charset="0"/>
        </a:defRPr>
      </a:lvl2pPr>
      <a:lvl3pPr algn="l" rtl="0" eaLnBrk="0" fontAlgn="base" hangingPunct="0">
        <a:spcBef>
          <a:spcPct val="0"/>
        </a:spcBef>
        <a:spcAft>
          <a:spcPct val="0"/>
        </a:spcAft>
        <a:defRPr sz="2200">
          <a:solidFill>
            <a:schemeClr val="tx2"/>
          </a:solidFill>
          <a:latin typeface="Verdana" pitchFamily="34" charset="0"/>
        </a:defRPr>
      </a:lvl3pPr>
      <a:lvl4pPr algn="l" rtl="0" eaLnBrk="0" fontAlgn="base" hangingPunct="0">
        <a:spcBef>
          <a:spcPct val="0"/>
        </a:spcBef>
        <a:spcAft>
          <a:spcPct val="0"/>
        </a:spcAft>
        <a:defRPr sz="2200">
          <a:solidFill>
            <a:schemeClr val="tx2"/>
          </a:solidFill>
          <a:latin typeface="Verdana" pitchFamily="34" charset="0"/>
        </a:defRPr>
      </a:lvl4pPr>
      <a:lvl5pPr algn="l" rtl="0" eaLnBrk="0" fontAlgn="base" hangingPunct="0">
        <a:spcBef>
          <a:spcPct val="0"/>
        </a:spcBef>
        <a:spcAft>
          <a:spcPct val="0"/>
        </a:spcAft>
        <a:defRPr sz="2200">
          <a:solidFill>
            <a:schemeClr val="tx2"/>
          </a:solidFill>
          <a:latin typeface="Verdana" pitchFamily="34" charset="0"/>
        </a:defRPr>
      </a:lvl5pPr>
      <a:lvl6pPr marL="457200" algn="l" rtl="0" fontAlgn="base">
        <a:spcBef>
          <a:spcPct val="0"/>
        </a:spcBef>
        <a:spcAft>
          <a:spcPct val="0"/>
        </a:spcAft>
        <a:defRPr sz="2200">
          <a:solidFill>
            <a:schemeClr val="tx2"/>
          </a:solidFill>
          <a:latin typeface="Verdana" pitchFamily="34" charset="0"/>
        </a:defRPr>
      </a:lvl6pPr>
      <a:lvl7pPr marL="914400" algn="l" rtl="0" fontAlgn="base">
        <a:spcBef>
          <a:spcPct val="0"/>
        </a:spcBef>
        <a:spcAft>
          <a:spcPct val="0"/>
        </a:spcAft>
        <a:defRPr sz="2200">
          <a:solidFill>
            <a:schemeClr val="tx2"/>
          </a:solidFill>
          <a:latin typeface="Verdana" pitchFamily="34" charset="0"/>
        </a:defRPr>
      </a:lvl7pPr>
      <a:lvl8pPr marL="1371600" algn="l" rtl="0" fontAlgn="base">
        <a:spcBef>
          <a:spcPct val="0"/>
        </a:spcBef>
        <a:spcAft>
          <a:spcPct val="0"/>
        </a:spcAft>
        <a:defRPr sz="2200">
          <a:solidFill>
            <a:schemeClr val="tx2"/>
          </a:solidFill>
          <a:latin typeface="Verdana" pitchFamily="34" charset="0"/>
        </a:defRPr>
      </a:lvl8pPr>
      <a:lvl9pPr marL="1828800" algn="l" rtl="0" fontAlgn="base">
        <a:spcBef>
          <a:spcPct val="0"/>
        </a:spcBef>
        <a:spcAft>
          <a:spcPct val="0"/>
        </a:spcAft>
        <a:defRPr sz="2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2819375" y="6296818"/>
            <a:ext cx="5965850" cy="557213"/>
          </a:xfrm>
          <a:custGeom>
            <a:avLst/>
            <a:gdLst/>
            <a:ahLst/>
            <a:cxnLst>
              <a:cxn ang="0">
                <a:pos x="0" y="0"/>
              </a:cxn>
              <a:cxn ang="0">
                <a:pos x="4363" y="0"/>
              </a:cxn>
              <a:cxn ang="0">
                <a:pos x="4376" y="2"/>
              </a:cxn>
              <a:cxn ang="0">
                <a:pos x="4389" y="6"/>
              </a:cxn>
              <a:cxn ang="0">
                <a:pos x="4400" y="13"/>
              </a:cxn>
              <a:cxn ang="0">
                <a:pos x="4409" y="21"/>
              </a:cxn>
              <a:cxn ang="0">
                <a:pos x="4417" y="30"/>
              </a:cxn>
              <a:cxn ang="0">
                <a:pos x="4424" y="41"/>
              </a:cxn>
              <a:cxn ang="0">
                <a:pos x="4428" y="54"/>
              </a:cxn>
              <a:cxn ang="0">
                <a:pos x="4428" y="67"/>
              </a:cxn>
              <a:cxn ang="0">
                <a:pos x="4428" y="729"/>
              </a:cxn>
              <a:cxn ang="0">
                <a:pos x="0" y="729"/>
              </a:cxn>
              <a:cxn ang="0">
                <a:pos x="0" y="0"/>
              </a:cxn>
            </a:cxnLst>
            <a:rect l="0" t="0" r="r" b="b"/>
            <a:pathLst>
              <a:path w="4428" h="729">
                <a:moveTo>
                  <a:pt x="0" y="0"/>
                </a:moveTo>
                <a:lnTo>
                  <a:pt x="4363" y="0"/>
                </a:lnTo>
                <a:lnTo>
                  <a:pt x="4376" y="2"/>
                </a:lnTo>
                <a:lnTo>
                  <a:pt x="4389" y="6"/>
                </a:lnTo>
                <a:lnTo>
                  <a:pt x="4400" y="13"/>
                </a:lnTo>
                <a:lnTo>
                  <a:pt x="4409" y="21"/>
                </a:lnTo>
                <a:lnTo>
                  <a:pt x="4417" y="30"/>
                </a:lnTo>
                <a:lnTo>
                  <a:pt x="4424" y="41"/>
                </a:lnTo>
                <a:lnTo>
                  <a:pt x="4428" y="54"/>
                </a:lnTo>
                <a:lnTo>
                  <a:pt x="4428" y="67"/>
                </a:lnTo>
                <a:lnTo>
                  <a:pt x="4428" y="729"/>
                </a:lnTo>
                <a:lnTo>
                  <a:pt x="0" y="729"/>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prstClr val="black"/>
              </a:solidFill>
              <a:latin typeface="Arial Narrow"/>
            </a:endParaRPr>
          </a:p>
        </p:txBody>
      </p:sp>
      <p:sp>
        <p:nvSpPr>
          <p:cNvPr id="5" name="Rectangle 2"/>
          <p:cNvSpPr>
            <a:spLocks noGrp="1" noChangeArrowheads="1"/>
          </p:cNvSpPr>
          <p:nvPr userDrawn="1">
            <p:ph type="title"/>
          </p:nvPr>
        </p:nvSpPr>
        <p:spPr bwMode="auto">
          <a:xfrm>
            <a:off x="468313" y="468313"/>
            <a:ext cx="8316912" cy="401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DE" dirty="0" smtClean="0"/>
          </a:p>
        </p:txBody>
      </p:sp>
      <p:sp>
        <p:nvSpPr>
          <p:cNvPr id="18" name="Datumsplatzhalter 3"/>
          <p:cNvSpPr>
            <a:spLocks noGrp="1"/>
          </p:cNvSpPr>
          <p:nvPr>
            <p:ph type="dt" sz="half" idx="2"/>
          </p:nvPr>
        </p:nvSpPr>
        <p:spPr>
          <a:xfrm>
            <a:off x="2928915" y="6411957"/>
            <a:ext cx="693747" cy="266700"/>
          </a:xfrm>
          <a:prstGeom prst="rect">
            <a:avLst/>
          </a:prstGeom>
        </p:spPr>
        <p:txBody>
          <a:bodyPr vert="horz" lIns="0" tIns="0" rIns="0" bIns="45720" rtlCol="0" anchor="ctr"/>
          <a:lstStyle>
            <a:lvl1pPr algn="l">
              <a:defRPr sz="800">
                <a:solidFill>
                  <a:srgbClr val="FFFFFF"/>
                </a:solidFill>
                <a:latin typeface="Verdana" pitchFamily="34" charset="0"/>
                <a:ea typeface="Verdana" pitchFamily="34" charset="0"/>
                <a:cs typeface="Verdana" pitchFamily="34" charset="0"/>
              </a:defRPr>
            </a:lvl1pPr>
          </a:lstStyle>
          <a:p>
            <a:fld id="{517DBAA2-AAEF-4307-A49F-77ABC68DDB6B}" type="datetime1">
              <a:rPr lang="de-DE" smtClean="0"/>
              <a:pPr/>
              <a:t>13.06.2018</a:t>
            </a:fld>
            <a:endParaRPr lang="de-DE" dirty="0"/>
          </a:p>
        </p:txBody>
      </p:sp>
      <p:sp>
        <p:nvSpPr>
          <p:cNvPr id="19" name="Fußzeilenplatzhalter 4"/>
          <p:cNvSpPr>
            <a:spLocks noGrp="1"/>
          </p:cNvSpPr>
          <p:nvPr>
            <p:ph type="ftr" sz="quarter" idx="3"/>
          </p:nvPr>
        </p:nvSpPr>
        <p:spPr>
          <a:xfrm>
            <a:off x="3622660" y="6429461"/>
            <a:ext cx="4746691" cy="249196"/>
          </a:xfrm>
          <a:prstGeom prst="rect">
            <a:avLst/>
          </a:prstGeom>
        </p:spPr>
        <p:txBody>
          <a:bodyPr vert="horz" lIns="0" tIns="45720" rIns="0" bIns="45720" rtlCol="0" anchor="t" anchorCtr="0"/>
          <a:lstStyle>
            <a:lvl1pPr marL="0" indent="0" algn="ctr">
              <a:defRPr sz="800">
                <a:solidFill>
                  <a:srgbClr val="FFFFFF"/>
                </a:solidFill>
                <a:latin typeface="Verdana" pitchFamily="34" charset="0"/>
                <a:ea typeface="Verdana" pitchFamily="34" charset="0"/>
                <a:cs typeface="Verdana" pitchFamily="34" charset="0"/>
              </a:defRPr>
            </a:lvl1pPr>
          </a:lstStyle>
          <a:p>
            <a:pPr algn="l"/>
            <a:r>
              <a:rPr lang="de-DE" dirty="0" smtClean="0"/>
              <a:t>©  2009  </a:t>
            </a:r>
            <a:r>
              <a:rPr lang="de-DE" b="1" dirty="0" smtClean="0"/>
              <a:t>UNIVERSITÄT ROSTOCK </a:t>
            </a:r>
            <a:r>
              <a:rPr lang="de-DE" dirty="0" smtClean="0"/>
              <a:t>| </a:t>
            </a:r>
            <a:r>
              <a:rPr lang="de-DE" cap="all" dirty="0" smtClean="0"/>
              <a:t>Philosophische Fakultät</a:t>
            </a:r>
            <a:endParaRPr lang="de-DE" cap="all" dirty="0"/>
          </a:p>
        </p:txBody>
      </p:sp>
      <p:sp>
        <p:nvSpPr>
          <p:cNvPr id="20" name="Foliennummernplatzhalter 5"/>
          <p:cNvSpPr>
            <a:spLocks noGrp="1"/>
          </p:cNvSpPr>
          <p:nvPr>
            <p:ph type="sldNum" sz="quarter" idx="4"/>
          </p:nvPr>
        </p:nvSpPr>
        <p:spPr>
          <a:xfrm>
            <a:off x="8296327" y="6411957"/>
            <a:ext cx="488898" cy="266700"/>
          </a:xfrm>
          <a:prstGeom prst="rect">
            <a:avLst/>
          </a:prstGeom>
        </p:spPr>
        <p:txBody>
          <a:bodyPr vert="horz" lIns="91440" tIns="0" rIns="91440" bIns="45720" rtlCol="0" anchor="ctr"/>
          <a:lstStyle>
            <a:lvl1pPr algn="r">
              <a:defRPr sz="800">
                <a:solidFill>
                  <a:srgbClr val="FFFFFF"/>
                </a:solidFill>
                <a:latin typeface="Verdana" pitchFamily="34" charset="0"/>
                <a:ea typeface="Verdana" pitchFamily="34" charset="0"/>
                <a:cs typeface="Verdana" pitchFamily="34" charset="0"/>
              </a:defRPr>
            </a:lvl1pPr>
          </a:lstStyle>
          <a:p>
            <a:fld id="{CD75E278-B7A8-46AD-AE70-60A8FF4239F1}" type="slidenum">
              <a:rPr lang="de-DE" smtClean="0"/>
              <a:pPr/>
              <a:t>‹Nr.›</a:t>
            </a:fld>
            <a:endParaRPr lang="de-DE" dirty="0"/>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38" y="6309541"/>
            <a:ext cx="2631600" cy="53983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hdr="0"/>
  <p:txStyles>
    <p:titleStyle>
      <a:lvl1pPr algn="l" defTabSz="914400" rtl="0" eaLnBrk="1" latinLnBrk="0" hangingPunct="1">
        <a:spcBef>
          <a:spcPct val="0"/>
        </a:spcBef>
        <a:buNone/>
        <a:defRPr lang="de-DE" sz="2200" kern="1200" dirty="0" smtClean="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C6F3654-15AE-4268-B7A0-F3F76413669B}" type="datetime1">
              <a:rPr lang="de-DE" smtClean="0"/>
              <a:pPr/>
              <a:t>13.06.2018</a:t>
            </a:fld>
            <a:endParaRPr lang="de-DE" dirty="0"/>
          </a:p>
        </p:txBody>
      </p:sp>
      <p:sp>
        <p:nvSpPr>
          <p:cNvPr id="4" name="Fußzeilenplatzhalter 3"/>
          <p:cNvSpPr>
            <a:spLocks noGrp="1"/>
          </p:cNvSpPr>
          <p:nvPr>
            <p:ph type="ftr" sz="quarter" idx="12"/>
          </p:nvPr>
        </p:nvSpPr>
        <p:spPr/>
        <p:txBody>
          <a:bodyPr/>
          <a:lstStyle/>
          <a:p>
            <a:pPr algn="l"/>
            <a:r>
              <a:rPr lang="de-DE" dirty="0"/>
              <a:t>	</a:t>
            </a:r>
            <a:r>
              <a:rPr lang="de-DE" b="1" dirty="0" smtClean="0"/>
              <a:t>UNIVERSITÄT ROSTOCK </a:t>
            </a:r>
            <a:r>
              <a:rPr lang="de-DE" dirty="0" smtClean="0"/>
              <a:t>| </a:t>
            </a:r>
            <a:r>
              <a:rPr lang="de-DE" cap="all" dirty="0" smtClean="0"/>
              <a:t>Philosophische Fakultät</a:t>
            </a:r>
            <a:endParaRPr lang="de-DE" dirty="0"/>
          </a:p>
        </p:txBody>
      </p:sp>
      <p:pic>
        <p:nvPicPr>
          <p:cNvPr id="1026"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1475656" y="1556792"/>
            <a:ext cx="5976664" cy="1224136"/>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2200">
                <a:solidFill>
                  <a:schemeClr val="tx1"/>
                </a:solidFill>
                <a:latin typeface="+mj-lt"/>
                <a:ea typeface="+mj-ea"/>
                <a:cs typeface="+mj-cs"/>
              </a:defRPr>
            </a:lvl1pPr>
            <a:lvl2pPr algn="l" rtl="0" eaLnBrk="0" fontAlgn="base" hangingPunct="0">
              <a:spcBef>
                <a:spcPct val="0"/>
              </a:spcBef>
              <a:spcAft>
                <a:spcPct val="0"/>
              </a:spcAft>
              <a:defRPr sz="2200">
                <a:solidFill>
                  <a:schemeClr val="tx2"/>
                </a:solidFill>
                <a:latin typeface="Verdana" pitchFamily="34" charset="0"/>
              </a:defRPr>
            </a:lvl2pPr>
            <a:lvl3pPr algn="l" rtl="0" eaLnBrk="0" fontAlgn="base" hangingPunct="0">
              <a:spcBef>
                <a:spcPct val="0"/>
              </a:spcBef>
              <a:spcAft>
                <a:spcPct val="0"/>
              </a:spcAft>
              <a:defRPr sz="2200">
                <a:solidFill>
                  <a:schemeClr val="tx2"/>
                </a:solidFill>
                <a:latin typeface="Verdana" pitchFamily="34" charset="0"/>
              </a:defRPr>
            </a:lvl3pPr>
            <a:lvl4pPr algn="l" rtl="0" eaLnBrk="0" fontAlgn="base" hangingPunct="0">
              <a:spcBef>
                <a:spcPct val="0"/>
              </a:spcBef>
              <a:spcAft>
                <a:spcPct val="0"/>
              </a:spcAft>
              <a:defRPr sz="2200">
                <a:solidFill>
                  <a:schemeClr val="tx2"/>
                </a:solidFill>
                <a:latin typeface="Verdana" pitchFamily="34" charset="0"/>
              </a:defRPr>
            </a:lvl4pPr>
            <a:lvl5pPr algn="l" rtl="0" eaLnBrk="0" fontAlgn="base" hangingPunct="0">
              <a:spcBef>
                <a:spcPct val="0"/>
              </a:spcBef>
              <a:spcAft>
                <a:spcPct val="0"/>
              </a:spcAft>
              <a:defRPr sz="2200">
                <a:solidFill>
                  <a:schemeClr val="tx2"/>
                </a:solidFill>
                <a:latin typeface="Verdana" pitchFamily="34" charset="0"/>
              </a:defRPr>
            </a:lvl5pPr>
            <a:lvl6pPr marL="457200" algn="l" rtl="0" fontAlgn="base">
              <a:spcBef>
                <a:spcPct val="0"/>
              </a:spcBef>
              <a:spcAft>
                <a:spcPct val="0"/>
              </a:spcAft>
              <a:defRPr sz="2200">
                <a:solidFill>
                  <a:schemeClr val="tx2"/>
                </a:solidFill>
                <a:latin typeface="Verdana" pitchFamily="34" charset="0"/>
              </a:defRPr>
            </a:lvl6pPr>
            <a:lvl7pPr marL="914400" algn="l" rtl="0" fontAlgn="base">
              <a:spcBef>
                <a:spcPct val="0"/>
              </a:spcBef>
              <a:spcAft>
                <a:spcPct val="0"/>
              </a:spcAft>
              <a:defRPr sz="2200">
                <a:solidFill>
                  <a:schemeClr val="tx2"/>
                </a:solidFill>
                <a:latin typeface="Verdana" pitchFamily="34" charset="0"/>
              </a:defRPr>
            </a:lvl7pPr>
            <a:lvl8pPr marL="1371600" algn="l" rtl="0" fontAlgn="base">
              <a:spcBef>
                <a:spcPct val="0"/>
              </a:spcBef>
              <a:spcAft>
                <a:spcPct val="0"/>
              </a:spcAft>
              <a:defRPr sz="2200">
                <a:solidFill>
                  <a:schemeClr val="tx2"/>
                </a:solidFill>
                <a:latin typeface="Verdana" pitchFamily="34" charset="0"/>
              </a:defRPr>
            </a:lvl8pPr>
            <a:lvl9pPr marL="1828800" algn="l" rtl="0" fontAlgn="base">
              <a:spcBef>
                <a:spcPct val="0"/>
              </a:spcBef>
              <a:spcAft>
                <a:spcPct val="0"/>
              </a:spcAft>
              <a:defRPr sz="2200">
                <a:solidFill>
                  <a:schemeClr val="tx2"/>
                </a:solidFill>
                <a:latin typeface="Verdana" pitchFamily="34" charset="0"/>
              </a:defRPr>
            </a:lvl9pPr>
          </a:lstStyle>
          <a:p>
            <a:pPr algn="ctr">
              <a:lnSpc>
                <a:spcPts val="2300"/>
              </a:lnSpc>
            </a:pPr>
            <a:r>
              <a:rPr lang="en-US" sz="1800" b="1" dirty="0" smtClean="0">
                <a:latin typeface="Arial" panose="020B0604020202020204" pitchFamily="34" charset="0"/>
                <a:ea typeface="MS Mincho"/>
                <a:cs typeface="Arial" panose="020B0604020202020204" pitchFamily="34" charset="0"/>
              </a:rPr>
              <a:t>Increased educational aspirations and consequences</a:t>
            </a:r>
            <a:br>
              <a:rPr lang="en-US" sz="1800" b="1" dirty="0" smtClean="0">
                <a:latin typeface="Arial" panose="020B0604020202020204" pitchFamily="34" charset="0"/>
                <a:ea typeface="MS Mincho"/>
                <a:cs typeface="Arial" panose="020B0604020202020204" pitchFamily="34" charset="0"/>
              </a:rPr>
            </a:br>
            <a:r>
              <a:rPr lang="en-US" sz="1800" b="1" dirty="0" smtClean="0">
                <a:latin typeface="Arial" panose="020B0604020202020204" pitchFamily="34" charset="0"/>
                <a:ea typeface="MS Mincho"/>
                <a:cs typeface="Arial" panose="020B0604020202020204" pitchFamily="34" charset="0"/>
              </a:rPr>
              <a:t>for the vocational education system in German</a:t>
            </a:r>
          </a:p>
          <a:p>
            <a:pPr algn="ctr">
              <a:lnSpc>
                <a:spcPts val="2300"/>
              </a:lnSpc>
            </a:pPr>
            <a:endParaRPr lang="en-US" sz="1600" b="1" i="1" kern="0" dirty="0">
              <a:latin typeface="Arial" panose="020B0604020202020204" pitchFamily="34" charset="0"/>
              <a:ea typeface="MS Mincho"/>
              <a:cs typeface="Arial" panose="020B0604020202020204" pitchFamily="34" charset="0"/>
            </a:endParaRPr>
          </a:p>
          <a:p>
            <a:pPr algn="ctr">
              <a:lnSpc>
                <a:spcPts val="2300"/>
              </a:lnSpc>
            </a:pPr>
            <a:r>
              <a:rPr lang="de-DE" sz="1400" i="1" kern="0" dirty="0" smtClean="0">
                <a:latin typeface="Arial" panose="020B0604020202020204" pitchFamily="34" charset="0"/>
                <a:cs typeface="Arial" panose="020B0604020202020204" pitchFamily="34" charset="0"/>
              </a:rPr>
              <a:t>Prof. Dr. Franz Kaiser &amp; Dr</a:t>
            </a:r>
            <a:r>
              <a:rPr lang="de-DE" sz="1400" i="1" kern="0" dirty="0">
                <a:latin typeface="Arial" panose="020B0604020202020204" pitchFamily="34" charset="0"/>
                <a:cs typeface="Arial" panose="020B0604020202020204" pitchFamily="34" charset="0"/>
              </a:rPr>
              <a:t>. Philipp </a:t>
            </a:r>
            <a:r>
              <a:rPr lang="de-DE" sz="1400" i="1" kern="0" dirty="0" smtClean="0">
                <a:latin typeface="Arial" panose="020B0604020202020204" pitchFamily="34" charset="0"/>
                <a:cs typeface="Arial" panose="020B0604020202020204" pitchFamily="34" charset="0"/>
              </a:rPr>
              <a:t>Struck</a:t>
            </a:r>
            <a:r>
              <a:rPr lang="de-DE" sz="1600" b="1" kern="0" dirty="0" smtClean="0"/>
              <a:t/>
            </a:r>
            <a:br>
              <a:rPr lang="de-DE" sz="1600" b="1" kern="0" dirty="0" smtClean="0"/>
            </a:br>
            <a:endParaRPr lang="de-DE" sz="1600" kern="0" dirty="0"/>
          </a:p>
        </p:txBody>
      </p:sp>
      <p:sp>
        <p:nvSpPr>
          <p:cNvPr id="11" name="Textfeld 10"/>
          <p:cNvSpPr txBox="1"/>
          <p:nvPr/>
        </p:nvSpPr>
        <p:spPr>
          <a:xfrm>
            <a:off x="287524" y="5337212"/>
            <a:ext cx="2880320" cy="1015663"/>
          </a:xfrm>
          <a:prstGeom prst="rect">
            <a:avLst/>
          </a:prstGeom>
          <a:solidFill>
            <a:schemeClr val="bg1">
              <a:lumMod val="95000"/>
            </a:schemeClr>
          </a:solidFill>
        </p:spPr>
        <p:txBody>
          <a:bodyPr wrap="square" rtlCol="0">
            <a:spAutoFit/>
          </a:bodyPr>
          <a:lstStyle/>
          <a:p>
            <a:r>
              <a:rPr lang="en-US" sz="1200" i="1" dirty="0" smtClean="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5th International </a:t>
            </a:r>
            <a:r>
              <a:rPr lang="en-US" sz="1200" i="1" dirty="0" smtClean="0">
                <a:latin typeface="Arial" panose="020B0604020202020204" pitchFamily="34" charset="0"/>
                <a:cs typeface="Arial" panose="020B0604020202020204" pitchFamily="34" charset="0"/>
              </a:rPr>
              <a:t>Conference</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on </a:t>
            </a:r>
            <a:r>
              <a:rPr lang="en-US" sz="1200" i="1" dirty="0">
                <a:latin typeface="Arial" panose="020B0604020202020204" pitchFamily="34" charset="0"/>
                <a:cs typeface="Arial" panose="020B0604020202020204" pitchFamily="34" charset="0"/>
              </a:rPr>
              <a:t>Employer Engagement and </a:t>
            </a:r>
            <a:r>
              <a:rPr lang="en-US" sz="1200" i="1" dirty="0" smtClean="0">
                <a:latin typeface="Arial" panose="020B0604020202020204" pitchFamily="34" charset="0"/>
                <a:cs typeface="Arial" panose="020B0604020202020204" pitchFamily="34" charset="0"/>
              </a:rPr>
              <a:t>Training</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London - </a:t>
            </a:r>
            <a:r>
              <a:rPr lang="de-DE" sz="1200" i="1" kern="0" dirty="0">
                <a:latin typeface="Arial" panose="020B0604020202020204" pitchFamily="34" charset="0"/>
                <a:cs typeface="Arial" panose="020B0604020202020204" pitchFamily="34" charset="0"/>
              </a:rPr>
              <a:t>05.07.2018</a:t>
            </a:r>
            <a:endParaRPr lang="de-DE" sz="1200" i="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Apprenticeships </a:t>
            </a:r>
            <a:r>
              <a:rPr lang="en-US" sz="1200" b="1" dirty="0">
                <a:latin typeface="Arial" panose="020B0604020202020204" pitchFamily="34" charset="0"/>
                <a:cs typeface="Arial" panose="020B0604020202020204" pitchFamily="34" charset="0"/>
              </a:rPr>
              <a:t>and VET </a:t>
            </a:r>
            <a:r>
              <a:rPr lang="en-US" sz="1200" b="1" dirty="0" smtClean="0">
                <a:latin typeface="Arial" panose="020B0604020202020204" pitchFamily="34" charset="0"/>
                <a:cs typeface="Arial" panose="020B0604020202020204" pitchFamily="34" charset="0"/>
              </a:rPr>
              <a:t>pathways</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International </a:t>
            </a:r>
            <a:r>
              <a:rPr lang="en-US" sz="1200" b="1" dirty="0">
                <a:latin typeface="Arial" panose="020B0604020202020204" pitchFamily="34" charset="0"/>
                <a:cs typeface="Arial" panose="020B0604020202020204" pitchFamily="34" charset="0"/>
              </a:rPr>
              <a:t>comparisons</a:t>
            </a:r>
            <a:endParaRPr lang="de-DE" sz="1200"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Arial" panose="020B0604020202020204" pitchFamily="34" charset="0"/>
                <a:cs typeface="Arial" panose="020B0604020202020204" pitchFamily="34" charset="0"/>
              </a:rPr>
              <a:t>Results</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r>
              <a:rPr lang="de-DE" sz="1200" dirty="0" smtClean="0">
                <a:solidFill>
                  <a:srgbClr val="572381"/>
                </a:solidFill>
                <a:latin typeface="Arial" panose="020B0604020202020204" pitchFamily="34" charset="0"/>
                <a:cs typeface="Arial" panose="020B0604020202020204" pitchFamily="34" charset="0"/>
              </a:rPr>
              <a:t>(Struck 2017)</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93 </a:t>
            </a:r>
            <a:r>
              <a:rPr lang="en-US" dirty="0" smtClean="0">
                <a:latin typeface="Arial" panose="020B0604020202020204" pitchFamily="34" charset="0"/>
                <a:cs typeface="Arial" panose="020B0604020202020204" pitchFamily="34" charset="0"/>
              </a:rPr>
              <a:t>pupils achieved </a:t>
            </a:r>
            <a:r>
              <a:rPr lang="en-US" dirty="0">
                <a:latin typeface="Arial" panose="020B0604020202020204" pitchFamily="34" charset="0"/>
                <a:cs typeface="Arial" panose="020B0604020202020204" pitchFamily="34" charset="0"/>
              </a:rPr>
              <a:t>the middle school degree</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33 </a:t>
            </a:r>
            <a:r>
              <a:rPr lang="en-US" sz="1600" dirty="0">
                <a:latin typeface="Arial" panose="020B0604020202020204" pitchFamily="34" charset="0"/>
                <a:cs typeface="Arial" panose="020B0604020202020204" pitchFamily="34" charset="0"/>
              </a:rPr>
              <a:t>chose a vocational training</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53 </a:t>
            </a:r>
            <a:r>
              <a:rPr lang="en-US" sz="1600" dirty="0">
                <a:latin typeface="Arial" panose="020B0604020202020204" pitchFamily="34" charset="0"/>
                <a:cs typeface="Arial" panose="020B0604020202020204" pitchFamily="34" charset="0"/>
              </a:rPr>
              <a:t>try to pass the high school </a:t>
            </a:r>
            <a:r>
              <a:rPr lang="en-US" sz="1600" dirty="0" smtClean="0">
                <a:latin typeface="Arial" panose="020B0604020202020204" pitchFamily="34" charset="0"/>
                <a:cs typeface="Arial" panose="020B0604020202020204" pitchFamily="34" charset="0"/>
              </a:rPr>
              <a:t>degree; 31 female and 22 male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pupils from the middle school made two years before school leaving the decision to prefer a high school attendance instead of a vocational </a:t>
            </a:r>
            <a:r>
              <a:rPr lang="en-US" dirty="0" smtClean="0">
                <a:latin typeface="Arial" panose="020B0604020202020204" pitchFamily="34" charset="0"/>
                <a:cs typeface="Arial" panose="020B0604020202020204" pitchFamily="34" charset="0"/>
              </a:rPr>
              <a:t>education (in grade 8: 25 of 53; in grade 9: 41 of 53)</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No applications send; </a:t>
            </a:r>
            <a:r>
              <a:rPr lang="en-US" dirty="0">
                <a:latin typeface="Arial" panose="020B0604020202020204" pitchFamily="34" charset="0"/>
                <a:cs typeface="Arial" panose="020B0604020202020204" pitchFamily="34" charset="0"/>
              </a:rPr>
              <a:t>although passing different kinds of vocational orientations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Results – Arguments of the youth</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r>
              <a:rPr lang="de-DE" sz="1200" dirty="0" smtClean="0">
                <a:solidFill>
                  <a:srgbClr val="572381"/>
                </a:solidFill>
                <a:latin typeface="Arial" panose="020B0604020202020204" pitchFamily="34" charset="0"/>
                <a:cs typeface="Arial" panose="020B0604020202020204" pitchFamily="34" charset="0"/>
              </a:rPr>
              <a:t>(Struck 2017)</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i="1"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Legende 8"/>
          <p:cNvSpPr/>
          <p:nvPr/>
        </p:nvSpPr>
        <p:spPr>
          <a:xfrm>
            <a:off x="0" y="2384884"/>
            <a:ext cx="8519537" cy="952143"/>
          </a:xfrm>
          <a:prstGeom prst="wedgeEllipseCallout">
            <a:avLst>
              <a:gd name="adj1" fmla="val 56042"/>
              <a:gd name="adj2" fmla="val 46521"/>
            </a:avLst>
          </a:prstGeom>
          <a:solidFill>
            <a:srgbClr val="CCFFCC"/>
          </a:solidFill>
          <a:ln w="12700"/>
        </p:spPr>
        <p:style>
          <a:lnRef idx="2">
            <a:schemeClr val="dk1"/>
          </a:lnRef>
          <a:fillRef idx="1">
            <a:schemeClr val="lt1"/>
          </a:fillRef>
          <a:effectRef idx="0">
            <a:schemeClr val="dk1"/>
          </a:effectRef>
          <a:fontRef idx="minor">
            <a:schemeClr val="dk1"/>
          </a:fontRef>
        </p:style>
        <p:txBody>
          <a:bodyPr wrap="square">
            <a:spAutoFit/>
          </a:bodyPr>
          <a:lstStyle/>
          <a:p>
            <a:pPr marL="0" lvl="2"/>
            <a:r>
              <a:rPr lang="en-US" sz="1400" b="1" i="1" dirty="0" smtClean="0">
                <a:latin typeface="Arial" panose="020B0604020202020204" pitchFamily="34" charset="0"/>
                <a:cs typeface="Arial" panose="020B0604020202020204" pitchFamily="34" charset="0"/>
              </a:rPr>
              <a:t>“It </a:t>
            </a:r>
            <a:r>
              <a:rPr lang="en-US" sz="1400" b="1" i="1" dirty="0">
                <a:latin typeface="Arial" panose="020B0604020202020204" pitchFamily="34" charset="0"/>
                <a:cs typeface="Arial" panose="020B0604020202020204" pitchFamily="34" charset="0"/>
              </a:rPr>
              <a:t>was like, that I did not feel myself ready for the world of work yet</a:t>
            </a:r>
            <a:r>
              <a:rPr lang="en-US" sz="1400" b="1" i="1" dirty="0" smtClean="0">
                <a:latin typeface="Arial" panose="020B0604020202020204" pitchFamily="34" charset="0"/>
                <a:cs typeface="Arial" panose="020B0604020202020204" pitchFamily="34" charset="0"/>
              </a:rPr>
              <a:t>.”</a:t>
            </a:r>
            <a:r>
              <a:rPr lang="de-DE" sz="1400" b="1"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
            </a:r>
            <a:br>
              <a:rPr lang="de-DE" sz="14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(male, 16; </a:t>
            </a:r>
            <a:r>
              <a:rPr lang="en-GB" sz="1200" dirty="0">
                <a:latin typeface="Arial" panose="020B0604020202020204" pitchFamily="34" charset="0"/>
                <a:cs typeface="Arial" panose="020B0604020202020204" pitchFamily="34" charset="0"/>
              </a:rPr>
              <a:t>Original-Speech</a:t>
            </a:r>
            <a:r>
              <a:rPr lang="de-DE" sz="1200"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„Es war so, dass ich mich für die Arbeitswelt noch nicht bereit gefühlt habe</a:t>
            </a:r>
            <a:r>
              <a:rPr lang="de-DE" sz="1200" i="1" dirty="0" smtClean="0">
                <a:latin typeface="Arial" panose="020B0604020202020204" pitchFamily="34" charset="0"/>
                <a:cs typeface="Arial" panose="020B0604020202020204" pitchFamily="34" charset="0"/>
              </a:rPr>
              <a:t>.“)</a:t>
            </a:r>
            <a:endParaRPr lang="de-DE" sz="1200" i="1" dirty="0">
              <a:latin typeface="Arial" panose="020B0604020202020204" pitchFamily="34" charset="0"/>
              <a:cs typeface="Arial" panose="020B0604020202020204" pitchFamily="34" charset="0"/>
            </a:endParaRPr>
          </a:p>
        </p:txBody>
      </p:sp>
      <p:sp>
        <p:nvSpPr>
          <p:cNvPr id="10" name="Ovale Legende 9"/>
          <p:cNvSpPr/>
          <p:nvPr/>
        </p:nvSpPr>
        <p:spPr>
          <a:xfrm>
            <a:off x="-13409" y="3350238"/>
            <a:ext cx="8604448" cy="1255097"/>
          </a:xfrm>
          <a:prstGeom prst="wedgeEllipseCallout">
            <a:avLst>
              <a:gd name="adj1" fmla="val 56042"/>
              <a:gd name="adj2" fmla="val 46521"/>
            </a:avLst>
          </a:prstGeom>
          <a:solidFill>
            <a:srgbClr val="CCFFCC"/>
          </a:solidFill>
          <a:ln w="12700"/>
        </p:spPr>
        <p:style>
          <a:lnRef idx="2">
            <a:schemeClr val="dk1"/>
          </a:lnRef>
          <a:fillRef idx="1">
            <a:schemeClr val="lt1"/>
          </a:fillRef>
          <a:effectRef idx="0">
            <a:schemeClr val="dk1"/>
          </a:effectRef>
          <a:fontRef idx="minor">
            <a:schemeClr val="dk1"/>
          </a:fontRef>
        </p:style>
        <p:txBody>
          <a:bodyPr wrap="square">
            <a:spAutoFit/>
          </a:bodyPr>
          <a:lstStyle/>
          <a:p>
            <a:r>
              <a:rPr lang="en-US" sz="1400" b="1" i="1" dirty="0" smtClean="0">
                <a:latin typeface="Arial" panose="020B0604020202020204" pitchFamily="34" charset="0"/>
                <a:cs typeface="Arial" panose="020B0604020202020204" pitchFamily="34" charset="0"/>
              </a:rPr>
              <a:t>“My </a:t>
            </a:r>
            <a:r>
              <a:rPr lang="en-US" sz="1400" b="1" i="1" dirty="0">
                <a:latin typeface="Arial" panose="020B0604020202020204" pitchFamily="34" charset="0"/>
                <a:cs typeface="Arial" panose="020B0604020202020204" pitchFamily="34" charset="0"/>
              </a:rPr>
              <a:t>mother did not think it was okay for me to work at 16. She thought it was too early, I should rather try an </a:t>
            </a:r>
            <a:r>
              <a:rPr lang="en-US" sz="1400" b="1" i="1" dirty="0" smtClean="0">
                <a:latin typeface="Arial" panose="020B0604020202020204" pitchFamily="34" charset="0"/>
                <a:cs typeface="Arial" panose="020B0604020202020204" pitchFamily="34" charset="0"/>
              </a:rPr>
              <a:t>apprenticeship </a:t>
            </a:r>
            <a:r>
              <a:rPr lang="en-US" sz="1400" b="1" i="1" dirty="0">
                <a:latin typeface="Arial" panose="020B0604020202020204" pitchFamily="34" charset="0"/>
                <a:cs typeface="Arial" panose="020B0604020202020204" pitchFamily="34" charset="0"/>
              </a:rPr>
              <a:t>at 18</a:t>
            </a:r>
            <a:r>
              <a:rPr lang="en-US" sz="1400" b="1" i="1"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(female, 16; Original-Speech: </a:t>
            </a:r>
            <a:r>
              <a:rPr lang="de-DE" sz="1200" i="1" dirty="0">
                <a:latin typeface="Arial" panose="020B0604020202020204" pitchFamily="34" charset="0"/>
                <a:cs typeface="Arial" panose="020B0604020202020204" pitchFamily="34" charset="0"/>
              </a:rPr>
              <a:t>„Meine Mutter fand es noch nicht so okay, dass ich mit 16 arbeiten gehe. Sie fand es zu früh, ich soll lieber mit 18 eine Ausbildung versuchen.“)</a:t>
            </a:r>
          </a:p>
        </p:txBody>
      </p:sp>
      <p:sp>
        <p:nvSpPr>
          <p:cNvPr id="11" name="Ovale Legende 10"/>
          <p:cNvSpPr/>
          <p:nvPr/>
        </p:nvSpPr>
        <p:spPr>
          <a:xfrm>
            <a:off x="-18474" y="4602224"/>
            <a:ext cx="8580465" cy="1817727"/>
          </a:xfrm>
          <a:prstGeom prst="wedgeEllipseCallout">
            <a:avLst>
              <a:gd name="adj1" fmla="val 56042"/>
              <a:gd name="adj2" fmla="val 46521"/>
            </a:avLst>
          </a:prstGeom>
          <a:solidFill>
            <a:srgbClr val="CCFFCC"/>
          </a:solidFill>
          <a:ln w="12700"/>
        </p:spPr>
        <p:style>
          <a:lnRef idx="2">
            <a:schemeClr val="dk1"/>
          </a:lnRef>
          <a:fillRef idx="1">
            <a:schemeClr val="lt1"/>
          </a:fillRef>
          <a:effectRef idx="0">
            <a:schemeClr val="dk1"/>
          </a:effectRef>
          <a:fontRef idx="minor">
            <a:schemeClr val="dk1"/>
          </a:fontRef>
        </p:style>
        <p:txBody>
          <a:bodyPr wrap="square">
            <a:spAutoFit/>
          </a:bodyPr>
          <a:lstStyle/>
          <a:p>
            <a:pPr marL="0" lvl="2"/>
            <a:r>
              <a:rPr lang="en-US" sz="1400" b="1" i="1" dirty="0" smtClean="0">
                <a:latin typeface="Arial" panose="020B0604020202020204" pitchFamily="34" charset="0"/>
                <a:cs typeface="Arial" panose="020B0604020202020204" pitchFamily="34" charset="0"/>
              </a:rPr>
              <a:t>“Because </a:t>
            </a:r>
            <a:r>
              <a:rPr lang="en-US" sz="1400" b="1" i="1" dirty="0">
                <a:latin typeface="Arial" panose="020B0604020202020204" pitchFamily="34" charset="0"/>
                <a:cs typeface="Arial" panose="020B0604020202020204" pitchFamily="34" charset="0"/>
              </a:rPr>
              <a:t>I did not know what else to do. You can say it was a stopgap. My certificate was good enough to continue, and now I have three more years to think about it</a:t>
            </a:r>
            <a:r>
              <a:rPr lang="en-US" sz="1400" b="1" i="1" dirty="0" smtClean="0">
                <a:latin typeface="Arial" panose="020B0604020202020204" pitchFamily="34" charset="0"/>
                <a:cs typeface="Arial" panose="020B0604020202020204" pitchFamily="34" charset="0"/>
              </a:rPr>
              <a:t>.”</a:t>
            </a:r>
            <a:r>
              <a:rPr lang="de-DE" sz="1400" i="1" dirty="0">
                <a:latin typeface="Arial" panose="020B0604020202020204" pitchFamily="34" charset="0"/>
                <a:cs typeface="Arial" panose="020B0604020202020204" pitchFamily="34" charset="0"/>
              </a:rPr>
              <a:t/>
            </a:r>
            <a:br>
              <a:rPr lang="de-DE" sz="1400" i="1"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female</a:t>
            </a:r>
            <a:r>
              <a:rPr lang="de-DE" sz="1200" dirty="0">
                <a:latin typeface="Arial" panose="020B0604020202020204" pitchFamily="34" charset="0"/>
                <a:cs typeface="Arial" panose="020B0604020202020204" pitchFamily="34" charset="0"/>
              </a:rPr>
              <a:t>, 17; Original-Speech: </a:t>
            </a:r>
            <a:r>
              <a:rPr lang="de-DE" sz="1200" i="1" dirty="0">
                <a:latin typeface="Arial" panose="020B0604020202020204" pitchFamily="34" charset="0"/>
                <a:cs typeface="Arial" panose="020B0604020202020204" pitchFamily="34" charset="0"/>
              </a:rPr>
              <a:t>„Weil ich nicht wusste, was ich sonst machen sollte. Man kann sagen, es war eine Notlösung. Mein Zeugnis war gut genug, um weiter zu machen, und jetzt habe ich noch drei Jahre länger Zeit zu überlegen</a:t>
            </a:r>
            <a:r>
              <a:rPr lang="de-DE" sz="1200" i="1" dirty="0" smtClean="0">
                <a:latin typeface="Arial" panose="020B0604020202020204" pitchFamily="34" charset="0"/>
                <a:cs typeface="Arial" panose="020B0604020202020204" pitchFamily="34" charset="0"/>
              </a:rPr>
              <a:t>.“)</a:t>
            </a:r>
            <a:endParaRPr lang="de-DE"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Arial" panose="020B0604020202020204" pitchFamily="34" charset="0"/>
                <a:cs typeface="Arial" panose="020B0604020202020204" pitchFamily="34" charset="0"/>
              </a:rPr>
              <a:t>Results</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feel themselves as </a:t>
            </a:r>
            <a:r>
              <a:rPr lang="en-US" i="1" dirty="0">
                <a:latin typeface="Arial" panose="020B0604020202020204" pitchFamily="34" charset="0"/>
                <a:cs typeface="Arial" panose="020B0604020202020204" pitchFamily="34" charset="0"/>
              </a:rPr>
              <a:t>“too young” </a:t>
            </a:r>
            <a:r>
              <a:rPr lang="en-US" dirty="0">
                <a:latin typeface="Arial" panose="020B0604020202020204" pitchFamily="34" charset="0"/>
                <a:cs typeface="Arial" panose="020B0604020202020204" pitchFamily="34" charset="0"/>
              </a:rPr>
              <a:t>or </a:t>
            </a:r>
            <a:r>
              <a:rPr lang="en-US" i="1" dirty="0">
                <a:latin typeface="Arial" panose="020B0604020202020204" pitchFamily="34" charset="0"/>
                <a:cs typeface="Arial" panose="020B0604020202020204" pitchFamily="34" charset="0"/>
              </a:rPr>
              <a:t>“not ready”</a:t>
            </a:r>
            <a:r>
              <a:rPr lang="en-US" dirty="0">
                <a:latin typeface="Arial" panose="020B0604020202020204" pitchFamily="34" charset="0"/>
                <a:cs typeface="Arial" panose="020B0604020202020204" pitchFamily="34" charset="0"/>
              </a:rPr>
              <a:t> to start a vocational education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For others the secondary school is also a stopgap;</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some chose the scholar pathway </a:t>
            </a:r>
            <a:r>
              <a:rPr lang="en-US" dirty="0">
                <a:latin typeface="Arial" panose="020B0604020202020204" pitchFamily="34" charset="0"/>
                <a:cs typeface="Arial" panose="020B0604020202020204" pitchFamily="34" charset="0"/>
              </a:rPr>
              <a:t>postponement of the decision,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they try to extend their career choice process, because of beginning uncertain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-&gt; Moratorium is needed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Also some parents prefer a secondary school instead of a vocational education</a:t>
            </a: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80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Conclusion</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vocational education seems to be less </a:t>
            </a:r>
            <a:r>
              <a:rPr lang="en-US" dirty="0" smtClean="0">
                <a:latin typeface="Arial" panose="020B0604020202020204" pitchFamily="34" charset="0"/>
                <a:cs typeface="Arial" panose="020B0604020202020204" pitchFamily="34" charset="0"/>
              </a:rPr>
              <a:t>attractive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cannot exclude that </a:t>
            </a:r>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believe: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entrance into a vocational training completes or even stops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educational </a:t>
            </a:r>
            <a:r>
              <a:rPr lang="en-US" dirty="0" smtClean="0">
                <a:latin typeface="Arial" panose="020B0604020202020204" pitchFamily="34" charset="0"/>
                <a:cs typeface="Arial" panose="020B0604020202020204" pitchFamily="34" charset="0"/>
              </a:rPr>
              <a:t>advancement. Maybe the German term of “</a:t>
            </a:r>
            <a:r>
              <a:rPr lang="en-US" dirty="0" err="1" smtClean="0">
                <a:latin typeface="Arial" panose="020B0604020202020204" pitchFamily="34" charset="0"/>
                <a:cs typeface="Arial" panose="020B0604020202020204" pitchFamily="34" charset="0"/>
              </a:rPr>
              <a:t>Ausbildung</a:t>
            </a:r>
            <a:r>
              <a:rPr lang="en-US" dirty="0" smtClean="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ausgebildet</a:t>
            </a:r>
            <a:r>
              <a:rPr lang="en-US" dirty="0" smtClean="0">
                <a:latin typeface="Arial" panose="020B0604020202020204" pitchFamily="34" charset="0"/>
                <a:cs typeface="Arial" panose="020B0604020202020204" pitchFamily="34" charset="0"/>
              </a:rPr>
              <a:t> sein” transports between the lines, to be finished with learning and so with personal development, perhaps at a dead-end.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Certain </a:t>
            </a:r>
            <a:r>
              <a:rPr lang="en-US" dirty="0">
                <a:latin typeface="Arial" panose="020B0604020202020204" pitchFamily="34" charset="0"/>
                <a:cs typeface="Arial" panose="020B0604020202020204" pitchFamily="34" charset="0"/>
              </a:rPr>
              <a:t>vocational training places remain vacant, especially in </a:t>
            </a:r>
            <a:r>
              <a:rPr lang="en-US" dirty="0" smtClean="0">
                <a:latin typeface="Arial" panose="020B0604020202020204" pitchFamily="34" charset="0"/>
                <a:cs typeface="Arial" panose="020B0604020202020204" pitchFamily="34" charset="0"/>
              </a:rPr>
              <a:t>hotel and tourism and </a:t>
            </a:r>
            <a:r>
              <a:rPr lang="en-US" dirty="0">
                <a:latin typeface="Arial" panose="020B0604020202020204" pitchFamily="34" charset="0"/>
                <a:cs typeface="Arial" panose="020B0604020202020204" pitchFamily="34" charset="0"/>
              </a:rPr>
              <a:t>the handcraft sector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apprentices become older when they start their vocational training </a:t>
            </a:r>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the end of their high school education, which they </a:t>
            </a:r>
            <a:r>
              <a:rPr lang="en-US" dirty="0" smtClean="0">
                <a:latin typeface="Arial" panose="020B0604020202020204" pitchFamily="34" charset="0"/>
                <a:cs typeface="Arial" panose="020B0604020202020204" pitchFamily="34" charset="0"/>
              </a:rPr>
              <a:t>could </a:t>
            </a:r>
            <a:r>
              <a:rPr lang="en-US" dirty="0">
                <a:latin typeface="Arial" panose="020B0604020202020204" pitchFamily="34" charset="0"/>
                <a:cs typeface="Arial" panose="020B0604020202020204" pitchFamily="34" charset="0"/>
              </a:rPr>
              <a:t>have already started with their middle school </a:t>
            </a:r>
            <a:r>
              <a:rPr lang="en-US" dirty="0" smtClean="0">
                <a:latin typeface="Arial" panose="020B0604020202020204" pitchFamily="34" charset="0"/>
                <a:cs typeface="Arial" panose="020B0604020202020204" pitchFamily="34" charset="0"/>
              </a:rPr>
              <a:t>certificate)</a:t>
            </a:r>
            <a:endParaRPr lang="en-US" dirty="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4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Conclusion</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lvl="0"/>
            <a:r>
              <a:rPr lang="en-US" sz="1400" b="1" u="sng" dirty="0" smtClean="0">
                <a:solidFill>
                  <a:srgbClr val="000000"/>
                </a:solidFill>
                <a:latin typeface="Arial" panose="020B0604020202020204" pitchFamily="34" charset="0"/>
                <a:cs typeface="Arial" panose="020B0604020202020204" pitchFamily="34" charset="0"/>
              </a:rPr>
              <a:t>Talks </a:t>
            </a:r>
            <a:r>
              <a:rPr lang="en-US" sz="1400" b="1" u="sng" dirty="0">
                <a:solidFill>
                  <a:srgbClr val="000000"/>
                </a:solidFill>
                <a:latin typeface="Arial" panose="020B0604020202020204" pitchFamily="34" charset="0"/>
                <a:cs typeface="Arial" panose="020B0604020202020204" pitchFamily="34" charset="0"/>
              </a:rPr>
              <a:t>for the career guidance:</a:t>
            </a:r>
          </a:p>
          <a:p>
            <a:pPr marL="285750" lvl="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Raising awareness of the advantages and disadvantages of high schools </a:t>
            </a:r>
            <a:r>
              <a:rPr lang="en-US" sz="1400" dirty="0" smtClean="0">
                <a:solidFill>
                  <a:srgbClr val="000000"/>
                </a:solidFill>
                <a:latin typeface="Arial" panose="020B0604020202020204" pitchFamily="34" charset="0"/>
                <a:cs typeface="Arial" panose="020B0604020202020204" pitchFamily="34" charset="0"/>
              </a:rPr>
              <a:t>(e.g. </a:t>
            </a:r>
            <a:r>
              <a:rPr lang="en-US" sz="1400" dirty="0">
                <a:solidFill>
                  <a:srgbClr val="000000"/>
                </a:solidFill>
                <a:latin typeface="Arial" panose="020B0604020202020204" pitchFamily="34" charset="0"/>
                <a:cs typeface="Arial" panose="020B0604020202020204" pitchFamily="34" charset="0"/>
              </a:rPr>
              <a:t>dropout rates, increased academic achievement level)</a:t>
            </a:r>
          </a:p>
          <a:p>
            <a:pPr marL="285750" lvl="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In addition, a vocational training </a:t>
            </a:r>
            <a:r>
              <a:rPr lang="en-US" sz="1400" dirty="0" smtClean="0">
                <a:solidFill>
                  <a:srgbClr val="000000"/>
                </a:solidFill>
                <a:latin typeface="Arial" panose="020B0604020202020204" pitchFamily="34" charset="0"/>
                <a:cs typeface="Arial" panose="020B0604020202020204" pitchFamily="34" charset="0"/>
              </a:rPr>
              <a:t>isn’t a dead-end qualification it enables </a:t>
            </a:r>
            <a:r>
              <a:rPr lang="en-US" sz="1400" dirty="0">
                <a:solidFill>
                  <a:srgbClr val="000000"/>
                </a:solidFill>
                <a:latin typeface="Arial" panose="020B0604020202020204" pitchFamily="34" charset="0"/>
                <a:cs typeface="Arial" panose="020B0604020202020204" pitchFamily="34" charset="0"/>
              </a:rPr>
              <a:t>additional promotion and further education options, so that a </a:t>
            </a:r>
            <a:r>
              <a:rPr lang="en-US" sz="1400" dirty="0" smtClean="0">
                <a:solidFill>
                  <a:srgbClr val="000000"/>
                </a:solidFill>
                <a:latin typeface="Arial" panose="020B0604020202020204" pitchFamily="34" charset="0"/>
                <a:cs typeface="Arial" panose="020B0604020202020204" pitchFamily="34" charset="0"/>
              </a:rPr>
              <a:t>high </a:t>
            </a:r>
            <a:r>
              <a:rPr lang="en-US" sz="1400" dirty="0">
                <a:solidFill>
                  <a:srgbClr val="000000"/>
                </a:solidFill>
                <a:latin typeface="Arial" panose="020B0604020202020204" pitchFamily="34" charset="0"/>
                <a:cs typeface="Arial" panose="020B0604020202020204" pitchFamily="34" charset="0"/>
              </a:rPr>
              <a:t>school diploma can still be achieved</a:t>
            </a:r>
          </a:p>
          <a:p>
            <a:pPr marL="285750" lvl="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To make the advantages and possibilities of a vocational education more clear to the young adults and to focus more individually on their motives and interests.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-&gt; To prevent confusion and ignorance of vocational education pathways </a:t>
            </a:r>
            <a:endParaRPr lang="en-US" sz="1400" dirty="0" smtClean="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lvl="0"/>
            <a:r>
              <a:rPr lang="en-US" sz="1400" b="1" u="sng" dirty="0" smtClean="0">
                <a:solidFill>
                  <a:srgbClr val="000000"/>
                </a:solidFill>
                <a:latin typeface="Arial" panose="020B0604020202020204" pitchFamily="34" charset="0"/>
                <a:cs typeface="Arial" panose="020B0604020202020204" pitchFamily="34" charset="0"/>
              </a:rPr>
              <a:t>Talks </a:t>
            </a:r>
            <a:r>
              <a:rPr lang="en-US" sz="1400" b="1" u="sng" dirty="0">
                <a:solidFill>
                  <a:srgbClr val="000000"/>
                </a:solidFill>
                <a:latin typeface="Arial" panose="020B0604020202020204" pitchFamily="34" charset="0"/>
                <a:cs typeface="Arial" panose="020B0604020202020204" pitchFamily="34" charset="0"/>
              </a:rPr>
              <a:t>for the employers:</a:t>
            </a:r>
          </a:p>
          <a:p>
            <a:pPr marL="285750" lvl="0" indent="-285750">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Promoting </a:t>
            </a:r>
            <a:r>
              <a:rPr lang="en-US" sz="1400" dirty="0">
                <a:solidFill>
                  <a:srgbClr val="000000"/>
                </a:solidFill>
                <a:latin typeface="Arial" panose="020B0604020202020204" pitchFamily="34" charset="0"/>
                <a:cs typeface="Arial" panose="020B0604020202020204" pitchFamily="34" charset="0"/>
              </a:rPr>
              <a:t>the </a:t>
            </a:r>
            <a:r>
              <a:rPr lang="en-US" sz="1400" dirty="0" smtClean="0">
                <a:solidFill>
                  <a:srgbClr val="000000"/>
                </a:solidFill>
                <a:latin typeface="Arial" panose="020B0604020202020204" pitchFamily="34" charset="0"/>
                <a:cs typeface="Arial" panose="020B0604020202020204" pitchFamily="34" charset="0"/>
              </a:rPr>
              <a:t>advantages of vocational </a:t>
            </a:r>
            <a:r>
              <a:rPr lang="en-US" sz="1400" dirty="0">
                <a:solidFill>
                  <a:srgbClr val="000000"/>
                </a:solidFill>
                <a:latin typeface="Arial" panose="020B0604020202020204" pitchFamily="34" charset="0"/>
                <a:cs typeface="Arial" panose="020B0604020202020204" pitchFamily="34" charset="0"/>
              </a:rPr>
              <a:t>education: </a:t>
            </a:r>
            <a:r>
              <a:rPr lang="en-US" sz="1400" dirty="0" smtClean="0">
                <a:solidFill>
                  <a:srgbClr val="000000"/>
                </a:solidFill>
                <a:latin typeface="Arial" panose="020B0604020202020204" pitchFamily="34" charset="0"/>
                <a:cs typeface="Arial" panose="020B0604020202020204" pitchFamily="34" charset="0"/>
              </a:rPr>
              <a:t>“You can get money during the apprenticeship and also a lot of further </a:t>
            </a:r>
            <a:r>
              <a:rPr lang="en-US" sz="1400" dirty="0">
                <a:solidFill>
                  <a:srgbClr val="000000"/>
                </a:solidFill>
                <a:latin typeface="Arial" panose="020B0604020202020204" pitchFamily="34" charset="0"/>
                <a:cs typeface="Arial" panose="020B0604020202020204" pitchFamily="34" charset="0"/>
              </a:rPr>
              <a:t>education </a:t>
            </a:r>
            <a:r>
              <a:rPr lang="en-US" sz="1400" dirty="0" smtClean="0">
                <a:solidFill>
                  <a:srgbClr val="000000"/>
                </a:solidFill>
                <a:latin typeface="Arial" panose="020B0604020202020204" pitchFamily="34" charset="0"/>
                <a:cs typeface="Arial" panose="020B0604020202020204" pitchFamily="34" charset="0"/>
              </a:rPr>
              <a:t>options!”</a:t>
            </a:r>
            <a:endParaRPr lang="en-US" sz="140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“You learn earlier what’s really needed in the world of work and these </a:t>
            </a:r>
            <a:r>
              <a:rPr lang="en-GB" sz="1400" dirty="0" smtClean="0">
                <a:latin typeface="Arial" panose="020B0604020202020204" pitchFamily="34" charset="0"/>
                <a:cs typeface="Arial" panose="020B0604020202020204" pitchFamily="34" charset="0"/>
              </a:rPr>
              <a:t>intensify </a:t>
            </a:r>
            <a:r>
              <a:rPr lang="en-US" sz="1400" dirty="0" smtClean="0">
                <a:solidFill>
                  <a:srgbClr val="000000"/>
                </a:solidFill>
                <a:latin typeface="Arial" panose="020B0604020202020204" pitchFamily="34" charset="0"/>
                <a:cs typeface="Arial" panose="020B0604020202020204" pitchFamily="34" charset="0"/>
              </a:rPr>
              <a:t>your successful career.”</a:t>
            </a:r>
            <a:endParaRPr lang="en-US" sz="140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solidFill>
                  <a:srgbClr val="000000"/>
                </a:solidFill>
                <a:latin typeface="Arial" panose="020B0604020202020204" pitchFamily="34" charset="0"/>
                <a:cs typeface="Arial" panose="020B0604020202020204" pitchFamily="34" charset="0"/>
              </a:rPr>
              <a:t>To </a:t>
            </a:r>
            <a:r>
              <a:rPr lang="en-US" sz="1400" dirty="0">
                <a:solidFill>
                  <a:srgbClr val="000000"/>
                </a:solidFill>
                <a:latin typeface="Arial" panose="020B0604020202020204" pitchFamily="34" charset="0"/>
                <a:cs typeface="Arial" panose="020B0604020202020204" pitchFamily="34" charset="0"/>
              </a:rPr>
              <a:t>configure vocational education more attractive through new approaches to participation and emancipation, e.g. </a:t>
            </a:r>
            <a:r>
              <a:rPr lang="en-US" sz="1400" dirty="0" smtClean="0">
                <a:solidFill>
                  <a:srgbClr val="000000"/>
                </a:solidFill>
                <a:latin typeface="Arial" panose="020B0604020202020204" pitchFamily="34" charset="0"/>
                <a:cs typeface="Arial" panose="020B0604020202020204" pitchFamily="34" charset="0"/>
              </a:rPr>
              <a:t>peer </a:t>
            </a:r>
            <a:r>
              <a:rPr lang="en-US" sz="1400" dirty="0">
                <a:solidFill>
                  <a:srgbClr val="000000"/>
                </a:solidFill>
                <a:latin typeface="Arial" panose="020B0604020202020204" pitchFamily="34" charset="0"/>
                <a:cs typeface="Arial" panose="020B0604020202020204" pitchFamily="34" charset="0"/>
              </a:rPr>
              <a:t>education</a:t>
            </a: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6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Discussion</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What are your experiences (in your countries) why young adults are not moving into vocational education?</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How could we make vocational education more attractive your young school-leavers?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What can be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task for the </a:t>
            </a:r>
            <a:r>
              <a:rPr lang="en-US" dirty="0" smtClean="0">
                <a:latin typeface="Arial" panose="020B0604020202020204" pitchFamily="34" charset="0"/>
                <a:cs typeface="Arial" panose="020B0604020202020204" pitchFamily="34" charset="0"/>
              </a:rPr>
              <a:t>employers?</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Why parents, society and environment think it is better to continue school instead of starting a vocational career?</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Are there not enough role-models? (Like young adults starting a vocational education after middle school degree and explaining their situation as positive) </a:t>
            </a:r>
          </a:p>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347215"/>
            <a:ext cx="8532948" cy="5131035"/>
          </a:xfrm>
          <a:prstGeom prst="rect">
            <a:avLst/>
          </a:prstGeom>
        </p:spPr>
      </p:pic>
      <p:sp>
        <p:nvSpPr>
          <p:cNvPr id="3" name="Textplatzhalter 2"/>
          <p:cNvSpPr>
            <a:spLocks noGrp="1"/>
          </p:cNvSpPr>
          <p:nvPr>
            <p:ph type="body" sz="half" idx="2"/>
          </p:nvPr>
        </p:nvSpPr>
        <p:spPr>
          <a:xfrm>
            <a:off x="575556" y="1808820"/>
            <a:ext cx="7938207" cy="4495143"/>
          </a:xfrm>
        </p:spPr>
        <p:txBody>
          <a:bodyPr/>
          <a:lstStyle/>
          <a:p>
            <a:pPr algn="ctr"/>
            <a:r>
              <a:rPr lang="en-US" altLang="de-DE" sz="2800" b="1" i="1" dirty="0" smtClean="0">
                <a:latin typeface="Arial" panose="020B0604020202020204" pitchFamily="34" charset="0"/>
                <a:cs typeface="Arial" panose="020B0604020202020204" pitchFamily="34" charset="0"/>
              </a:rPr>
              <a:t>Thank </a:t>
            </a:r>
            <a:r>
              <a:rPr lang="en-US" altLang="de-DE" sz="2800" b="1" i="1" dirty="0">
                <a:latin typeface="Arial" panose="020B0604020202020204" pitchFamily="34" charset="0"/>
                <a:cs typeface="Arial" panose="020B0604020202020204" pitchFamily="34" charset="0"/>
              </a:rPr>
              <a:t>You</a:t>
            </a:r>
          </a:p>
          <a:p>
            <a:pPr algn="ctr"/>
            <a:r>
              <a:rPr lang="en-US" altLang="de-DE" sz="2800" b="1" i="1" dirty="0">
                <a:latin typeface="Arial" panose="020B0604020202020204" pitchFamily="34" charset="0"/>
                <a:cs typeface="Arial" panose="020B0604020202020204" pitchFamily="34" charset="0"/>
              </a:rPr>
              <a:t>for your attention </a:t>
            </a: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en-US" sz="1600" u="sng"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Contact</a:t>
            </a:r>
            <a:endParaRPr lang="en-US" sz="1400" dirty="0">
              <a:latin typeface="Arial" panose="020B0604020202020204" pitchFamily="34" charset="0"/>
              <a:cs typeface="Arial" panose="020B0604020202020204" pitchFamily="34" charset="0"/>
            </a:endParaRPr>
          </a:p>
          <a:p>
            <a:r>
              <a:rPr lang="de-DE" sz="1600" b="1" i="1" dirty="0">
                <a:latin typeface="Arial" panose="020B0604020202020204" pitchFamily="34" charset="0"/>
                <a:cs typeface="Arial" panose="020B0604020202020204" pitchFamily="34" charset="0"/>
              </a:rPr>
              <a:t>franz.kaiser@uni-rostock.de</a:t>
            </a:r>
          </a:p>
          <a:p>
            <a:r>
              <a:rPr lang="en-US" sz="1600" b="1" i="1" dirty="0" smtClean="0">
                <a:latin typeface="Arial" panose="020B0604020202020204" pitchFamily="34" charset="0"/>
                <a:cs typeface="Arial" panose="020B0604020202020204" pitchFamily="34" charset="0"/>
              </a:rPr>
              <a:t>philipp.struck@uni-rostock.de</a:t>
            </a:r>
          </a:p>
          <a:p>
            <a:endParaRPr lang="de-DE"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fld id="{5871B3EA-D9F8-4156-97BF-B4B397DC4D61}" type="datetime1">
              <a:rPr lang="de-DE" smtClean="0"/>
              <a:pPr/>
              <a:t>13.06.2018</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16</a:t>
            </a:fld>
            <a:endParaRPr lang="de-DE" dirty="0"/>
          </a:p>
        </p:txBody>
      </p:sp>
      <p:sp>
        <p:nvSpPr>
          <p:cNvPr id="7" name="Fußzeilenplatzhalter 6"/>
          <p:cNvSpPr>
            <a:spLocks noGrp="1"/>
          </p:cNvSpPr>
          <p:nvPr>
            <p:ph type="ftr" sz="quarter" idx="13"/>
          </p:nvPr>
        </p:nvSpPr>
        <p:spPr/>
        <p:txBody>
          <a:bodyPr/>
          <a:lstStyle/>
          <a:p>
            <a:pPr algn="l"/>
            <a:r>
              <a:rPr lang="de-DE" dirty="0"/>
              <a:t>	</a:t>
            </a:r>
            <a:r>
              <a:rPr lang="de-DE" b="1" dirty="0" smtClean="0"/>
              <a:t>UNIVERSITÄT ROSTOCK </a:t>
            </a:r>
            <a:r>
              <a:rPr lang="de-DE" dirty="0" smtClean="0"/>
              <a:t>| </a:t>
            </a:r>
            <a:r>
              <a:rPr lang="de-DE" cap="all" dirty="0" smtClean="0"/>
              <a:t>Philosophische Fakultät</a:t>
            </a:r>
            <a:endParaRPr lang="de-DE" dirty="0"/>
          </a:p>
        </p:txBody>
      </p:sp>
      <p:pic>
        <p:nvPicPr>
          <p:cNvPr id="8" name="Picture 2" descr="Logo ip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559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panose="020B0604020202020204" pitchFamily="34" charset="0"/>
                <a:cs typeface="Arial" panose="020B0604020202020204" pitchFamily="34" charset="0"/>
              </a:rPr>
              <a:t>References</a:t>
            </a: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de-DE"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smtClean="0">
                <a:latin typeface="Arial" panose="020B0604020202020204" pitchFamily="34" charset="0"/>
                <a:cs typeface="Arial" panose="020B0604020202020204" pitchFamily="34" charset="0"/>
              </a:rPr>
              <a:t>BIBB (2018): Datenreport zum Berufsbildungsbericht 2018. Informationen und Analysen zur Entwicklung der beruflichen Bildung (Vorversion). Bonn.</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Schnitzler, Annalisa &amp; Granato Mona (2016): Duale Ausbildung oder weiter zur Schule? Bildungspräferenzen von Jugendlichen der 9. Klasse und wie sie sich ändern. In Berufsbildung in Wissenschaft und Praxis, 3/2016, S. 10-14. BIBB.</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Shell Deutschland Holding (Hrsg.) (2015): Jugend 2015. Eine pragmatische Generation im Aufbruch. Frankfurt a.M.</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Struck, Philipp (</a:t>
            </a:r>
            <a:r>
              <a:rPr lang="de-DE" sz="1400" dirty="0" smtClean="0">
                <a:latin typeface="Arial" panose="020B0604020202020204" pitchFamily="34" charset="0"/>
                <a:cs typeface="Arial" panose="020B0604020202020204" pitchFamily="34" charset="0"/>
              </a:rPr>
              <a:t>2017): </a:t>
            </a:r>
            <a:r>
              <a:rPr lang="de-DE" sz="1400" dirty="0">
                <a:latin typeface="Arial" panose="020B0604020202020204" pitchFamily="34" charset="0"/>
                <a:cs typeface="Arial" panose="020B0604020202020204" pitchFamily="34" charset="0"/>
              </a:rPr>
              <a:t>Zwischen „Da kam so raus, dass ich handwerklich sehr begabt bin.“ und „Ich wollte noch ein bisschen Schule genießen.“ Evaluation des BMBF-Programms zur „Förderung der Berufsorientierung in überbetrieblichen und vergleichbaren Berufsbildungsstätten“. Sonderbericht Nr. 3. Rostock. Verfügbar unter: www.berufsorientierungsprogramm.de/files/BOP_SonderberichtNr3_Qualitative%20Interviews.pdf (13.10.2017).</a:t>
            </a:r>
          </a:p>
          <a:p>
            <a:pPr marL="285750" indent="-285750">
              <a:buFont typeface="Arial" panose="020B0604020202020204" pitchFamily="34" charset="0"/>
              <a:buChar char="•"/>
            </a:pPr>
            <a:endParaRPr lang="de-DE"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050" dirty="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fld id="{5871B3EA-D9F8-4156-97BF-B4B397DC4D61}" type="datetime1">
              <a:rPr lang="de-DE" smtClean="0"/>
              <a:pPr/>
              <a:t>13.06.2018</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17</a:t>
            </a:fld>
            <a:endParaRPr lang="de-DE" dirty="0"/>
          </a:p>
        </p:txBody>
      </p:sp>
      <p:sp>
        <p:nvSpPr>
          <p:cNvPr id="7" name="Fußzeilenplatzhalter 6"/>
          <p:cNvSpPr>
            <a:spLocks noGrp="1"/>
          </p:cNvSpPr>
          <p:nvPr>
            <p:ph type="ftr" sz="quarter" idx="13"/>
          </p:nvPr>
        </p:nvSpPr>
        <p:spPr/>
        <p:txBody>
          <a:bodyPr/>
          <a:lstStyle/>
          <a:p>
            <a:pPr algn="l"/>
            <a:r>
              <a:rPr lang="de-DE" dirty="0"/>
              <a:t>	</a:t>
            </a:r>
            <a:r>
              <a:rPr lang="de-DE" b="1" dirty="0" smtClean="0"/>
              <a:t>UNIVERSITÄT ROSTOCK </a:t>
            </a:r>
            <a:r>
              <a:rPr lang="de-DE" dirty="0" smtClean="0"/>
              <a:t>| </a:t>
            </a:r>
            <a:r>
              <a:rPr lang="de-DE" cap="all" dirty="0" smtClean="0"/>
              <a:t>Philosophische Fakultät</a:t>
            </a:r>
            <a:endParaRPr lang="de-DE" dirty="0"/>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8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Content</a:t>
            </a:r>
            <a:br>
              <a:rPr lang="de-DE" dirty="0" smtClean="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596" y="2348880"/>
            <a:ext cx="7578725" cy="3459171"/>
          </a:xfrm>
        </p:spPr>
        <p:txBody>
          <a:bodyPr/>
          <a:lstStyle/>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Introduction</a:t>
            </a:r>
            <a:endParaRPr lang="en-GB"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German </a:t>
            </a:r>
            <a:r>
              <a:rPr lang="en-GB" sz="1800" dirty="0" smtClean="0">
                <a:latin typeface="Arial" panose="020B0604020202020204" pitchFamily="34" charset="0"/>
                <a:cs typeface="Arial" panose="020B0604020202020204" pitchFamily="34" charset="0"/>
              </a:rPr>
              <a:t>school system</a:t>
            </a:r>
            <a:endParaRPr lang="en-GB" sz="1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German vocational education system</a:t>
            </a:r>
          </a:p>
          <a:p>
            <a:pPr marL="742950" lvl="1" indent="-285750">
              <a:buFont typeface="Arial" panose="020B0604020202020204" pitchFamily="34" charset="0"/>
              <a:buChar char="•"/>
            </a:pPr>
            <a:r>
              <a:rPr lang="en-GB" sz="1800" dirty="0" smtClean="0">
                <a:latin typeface="Arial" panose="020B0604020202020204" pitchFamily="34" charset="0"/>
                <a:cs typeface="Arial" panose="020B0604020202020204" pitchFamily="34" charset="0"/>
              </a:rPr>
              <a:t>German vocational orientation system</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Project context and Methodology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Analysis</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Conclusion</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Discussion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p>
        </p:txBody>
      </p:sp>
      <p:sp>
        <p:nvSpPr>
          <p:cNvPr id="5" name="Datumsplatzhalter 4"/>
          <p:cNvSpPr>
            <a:spLocks noGrp="1"/>
          </p:cNvSpPr>
          <p:nvPr>
            <p:ph type="dt" sz="half" idx="11"/>
          </p:nvPr>
        </p:nvSpPr>
        <p:spPr/>
        <p:txBody>
          <a:bodyPr/>
          <a:lstStyle/>
          <a:p>
            <a:fld id="{5871B3EA-D9F8-4156-97BF-B4B397DC4D61}" type="datetime1">
              <a:rPr lang="de-DE" smtClean="0"/>
              <a:pPr/>
              <a:t>13.06.2018</a:t>
            </a:fld>
            <a:endParaRPr lang="de-DE" dirty="0"/>
          </a:p>
        </p:txBody>
      </p:sp>
      <p:sp>
        <p:nvSpPr>
          <p:cNvPr id="6" name="Foliennummernplatzhalter 5"/>
          <p:cNvSpPr>
            <a:spLocks noGrp="1"/>
          </p:cNvSpPr>
          <p:nvPr>
            <p:ph type="sldNum" sz="quarter" idx="12"/>
          </p:nvPr>
        </p:nvSpPr>
        <p:spPr/>
        <p:txBody>
          <a:bodyPr/>
          <a:lstStyle/>
          <a:p>
            <a:fld id="{D1C464C5-8E49-41BD-A1D6-FC6F049A48A1}" type="slidenum">
              <a:rPr lang="de-DE" smtClean="0"/>
              <a:pPr/>
              <a:t>2</a:t>
            </a:fld>
            <a:endParaRPr lang="de-DE" dirty="0"/>
          </a:p>
        </p:txBody>
      </p:sp>
      <p:sp>
        <p:nvSpPr>
          <p:cNvPr id="7" name="Fußzeilenplatzhalter 6"/>
          <p:cNvSpPr>
            <a:spLocks noGrp="1"/>
          </p:cNvSpPr>
          <p:nvPr>
            <p:ph type="ftr" sz="quarter" idx="13"/>
          </p:nvPr>
        </p:nvSpPr>
        <p:spPr/>
        <p:txBody>
          <a:bodyPr/>
          <a:lstStyle/>
          <a:p>
            <a:pPr algn="l"/>
            <a:r>
              <a:rPr lang="de-DE" dirty="0"/>
              <a:t>	</a:t>
            </a:r>
            <a:r>
              <a:rPr lang="de-DE" b="1" dirty="0" smtClean="0"/>
              <a:t>UNIVERSITÄT ROSTOCK </a:t>
            </a:r>
            <a:r>
              <a:rPr lang="de-DE" dirty="0" smtClean="0"/>
              <a:t>| </a:t>
            </a:r>
            <a:r>
              <a:rPr lang="de-DE" cap="all" dirty="0" smtClean="0"/>
              <a:t>Philosophische Fakultät</a:t>
            </a:r>
            <a:endParaRPr lang="de-DE" dirty="0"/>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52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Introduction: German school system</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spcCol="1080000"/>
          <a:lstStyle/>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Three divisions: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lower secondary school	</a:t>
            </a:r>
            <a:r>
              <a:rPr lang="en-US" dirty="0" smtClean="0">
                <a:latin typeface="Arial" panose="020B0604020202020204" pitchFamily="34" charset="0"/>
                <a:cs typeface="Arial" panose="020B0604020202020204" pitchFamily="34" charset="0"/>
              </a:rPr>
              <a:t>	-&gt; vocational </a:t>
            </a:r>
            <a:r>
              <a:rPr lang="en-US" dirty="0">
                <a:latin typeface="Arial" panose="020B0604020202020204" pitchFamily="34" charset="0"/>
                <a:cs typeface="Arial" panose="020B0604020202020204" pitchFamily="34" charset="0"/>
              </a:rPr>
              <a:t>education</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middle school			-&gt; vocational </a:t>
            </a:r>
            <a:r>
              <a:rPr lang="en-US" dirty="0">
                <a:latin typeface="Arial" panose="020B0604020202020204" pitchFamily="34" charset="0"/>
                <a:cs typeface="Arial" panose="020B0604020202020204" pitchFamily="34" charset="0"/>
              </a:rPr>
              <a:t>education</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 </a:t>
            </a:r>
            <a:r>
              <a:rPr lang="en-US" dirty="0" smtClean="0">
                <a:latin typeface="Arial" panose="020B0604020202020204" pitchFamily="34" charset="0"/>
                <a:cs typeface="Arial" panose="020B0604020202020204" pitchFamily="34" charset="0"/>
              </a:rPr>
              <a:t>school			-&gt; academic education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(&amp; vocational education)</a:t>
            </a: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96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Introduction: German </a:t>
            </a:r>
            <a:r>
              <a:rPr lang="en-GB" dirty="0">
                <a:latin typeface="Arial" panose="020B0604020202020204" pitchFamily="34" charset="0"/>
                <a:cs typeface="Arial" panose="020B0604020202020204" pitchFamily="34" charset="0"/>
              </a:rPr>
              <a:t>vocational education </a:t>
            </a:r>
            <a:r>
              <a:rPr lang="en-GB" dirty="0" smtClean="0">
                <a:latin typeface="Arial" panose="020B0604020202020204" pitchFamily="34" charset="0"/>
                <a:cs typeface="Arial" panose="020B0604020202020204" pitchFamily="34" charset="0"/>
              </a:rPr>
              <a:t>system</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Two main types: school-based VET (200.000), Dual System (500.000)</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learning places in DS: enterprise and vocational school</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Duration: 2 – 3.5 years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About 330 different kinds of vocational occupations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school leaving certificate as a formal </a:t>
            </a:r>
            <a:r>
              <a:rPr lang="en-US" dirty="0" smtClean="0">
                <a:latin typeface="Arial" panose="020B0604020202020204" pitchFamily="34" charset="0"/>
                <a:cs typeface="Arial" panose="020B0604020202020204" pitchFamily="34" charset="0"/>
              </a:rPr>
              <a:t>requirement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New contracts for a </a:t>
            </a:r>
            <a:r>
              <a:rPr lang="en-US" dirty="0">
                <a:latin typeface="Arial" panose="020B0604020202020204" pitchFamily="34" charset="0"/>
                <a:cs typeface="Arial" panose="020B0604020202020204" pitchFamily="34" charset="0"/>
              </a:rPr>
              <a:t>vocational education </a:t>
            </a:r>
            <a:r>
              <a:rPr lang="en-US" dirty="0" smtClean="0">
                <a:latin typeface="Arial" panose="020B0604020202020204" pitchFamily="34" charset="0"/>
                <a:cs typeface="Arial" panose="020B0604020202020204" pitchFamily="34" charset="0"/>
              </a:rPr>
              <a:t>in 2016:</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High </a:t>
            </a:r>
            <a:r>
              <a:rPr lang="en-US" sz="1600" dirty="0">
                <a:latin typeface="Arial" panose="020B0604020202020204" pitchFamily="34" charset="0"/>
                <a:cs typeface="Arial" panose="020B0604020202020204" pitchFamily="34" charset="0"/>
              </a:rPr>
              <a:t>school </a:t>
            </a:r>
            <a:r>
              <a:rPr lang="en-US" sz="1600" dirty="0" smtClean="0">
                <a:latin typeface="Arial" panose="020B0604020202020204" pitchFamily="34" charset="0"/>
                <a:cs typeface="Arial" panose="020B0604020202020204" pitchFamily="34" charset="0"/>
              </a:rPr>
              <a:t>degree - 28,7</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Middle </a:t>
            </a:r>
            <a:r>
              <a:rPr lang="en-US" sz="1600" dirty="0">
                <a:latin typeface="Arial" panose="020B0604020202020204" pitchFamily="34" charset="0"/>
                <a:cs typeface="Arial" panose="020B0604020202020204" pitchFamily="34" charset="0"/>
              </a:rPr>
              <a:t>school </a:t>
            </a:r>
            <a:r>
              <a:rPr lang="en-US" sz="1600" dirty="0" smtClean="0">
                <a:latin typeface="Arial" panose="020B0604020202020204" pitchFamily="34" charset="0"/>
                <a:cs typeface="Arial" panose="020B0604020202020204" pitchFamily="34" charset="0"/>
              </a:rPr>
              <a:t>degree - </a:t>
            </a:r>
            <a:r>
              <a:rPr lang="en-US" sz="1600" dirty="0">
                <a:latin typeface="Arial" panose="020B0604020202020204" pitchFamily="34" charset="0"/>
                <a:cs typeface="Arial" panose="020B0604020202020204" pitchFamily="34" charset="0"/>
              </a:rPr>
              <a:t>42,8% </a:t>
            </a:r>
            <a:endParaRPr 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Lower </a:t>
            </a:r>
            <a:r>
              <a:rPr lang="en-US" sz="1600" dirty="0">
                <a:latin typeface="Arial" panose="020B0604020202020204" pitchFamily="34" charset="0"/>
                <a:cs typeface="Arial" panose="020B0604020202020204" pitchFamily="34" charset="0"/>
              </a:rPr>
              <a:t>secondary school </a:t>
            </a:r>
            <a:r>
              <a:rPr lang="en-US" sz="1600" dirty="0" smtClean="0">
                <a:latin typeface="Arial" panose="020B0604020202020204" pitchFamily="34" charset="0"/>
                <a:cs typeface="Arial" panose="020B0604020202020204" pitchFamily="34" charset="0"/>
              </a:rPr>
              <a:t>degree - 25,3</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Without </a:t>
            </a:r>
            <a:r>
              <a:rPr lang="en-US" sz="1600" dirty="0">
                <a:latin typeface="Arial" panose="020B0604020202020204" pitchFamily="34" charset="0"/>
                <a:cs typeface="Arial" panose="020B0604020202020204" pitchFamily="34" charset="0"/>
              </a:rPr>
              <a:t>a degree </a:t>
            </a:r>
            <a:r>
              <a:rPr lang="en-US" sz="1600" dirty="0" smtClean="0">
                <a:latin typeface="Arial" panose="020B0604020202020204" pitchFamily="34" charset="0"/>
                <a:cs typeface="Arial" panose="020B0604020202020204" pitchFamily="34" charset="0"/>
              </a:rPr>
              <a:t>- 3,1% </a:t>
            </a: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de-DE" sz="1400" i="1" dirty="0" smtClean="0">
                <a:latin typeface="Arial" panose="020B0604020202020204" pitchFamily="34" charset="0"/>
                <a:cs typeface="Arial" panose="020B0604020202020204" pitchFamily="34" charset="0"/>
              </a:rPr>
              <a:t>(BIBB, 2018, S. 132)</a:t>
            </a:r>
            <a:endParaRPr lang="en-US" sz="1400" i="1"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5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Trends in the last decades in German VET system </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804045" y="2247043"/>
            <a:ext cx="7578725" cy="2406094"/>
          </a:xfrm>
        </p:spPr>
        <p:txBody>
          <a:bodyPr/>
          <a:lstStyle/>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Decline in the number of in-company training </a:t>
            </a:r>
            <a:r>
              <a:rPr lang="en-US" dirty="0" smtClean="0">
                <a:latin typeface="Arial" panose="020B0604020202020204" pitchFamily="34" charset="0"/>
                <a:cs typeface="Arial" panose="020B0604020202020204" pitchFamily="34" charset="0"/>
              </a:rPr>
              <a:t>places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number of unplaced </a:t>
            </a:r>
            <a:r>
              <a:rPr lang="en-US" dirty="0" smtClean="0">
                <a:latin typeface="Arial" panose="020B0604020202020204" pitchFamily="34" charset="0"/>
                <a:cs typeface="Arial" panose="020B0604020202020204" pitchFamily="34" charset="0"/>
              </a:rPr>
              <a:t>applicants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the same time many vacancies for </a:t>
            </a:r>
            <a:r>
              <a:rPr lang="en-US" dirty="0" smtClean="0">
                <a:latin typeface="Arial" panose="020B0604020202020204" pitchFamily="34" charset="0"/>
                <a:cs typeface="Arial" panose="020B0604020202020204" pitchFamily="34" charset="0"/>
              </a:rPr>
              <a:t>apprentices (branch specific)</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increasing number of apprentices with university entrance </a:t>
            </a:r>
            <a:r>
              <a:rPr lang="en-US" dirty="0" smtClean="0">
                <a:latin typeface="Arial" panose="020B0604020202020204" pitchFamily="34" charset="0"/>
                <a:cs typeface="Arial" panose="020B0604020202020204" pitchFamily="34" charset="0"/>
              </a:rPr>
              <a:t>qualification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Broadening the qualification profiles of the training occupations / Reduction in the number of training </a:t>
            </a:r>
            <a:r>
              <a:rPr lang="en-US" dirty="0" smtClean="0">
                <a:latin typeface="Arial" panose="020B0604020202020204" pitchFamily="34" charset="0"/>
                <a:cs typeface="Arial" panose="020B0604020202020204" pitchFamily="34" charset="0"/>
              </a:rPr>
              <a:t>occupations</a:t>
            </a:r>
          </a:p>
          <a:p>
            <a:pPr marL="285750" indent="-285750">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1518070" y="4971051"/>
            <a:ext cx="6864700" cy="707886"/>
          </a:xfrm>
          <a:prstGeom prst="rect">
            <a:avLst/>
          </a:prstGeom>
          <a:solidFill>
            <a:schemeClr val="accent1">
              <a:lumMod val="20000"/>
              <a:lumOff val="80000"/>
            </a:schemeClr>
          </a:solidFill>
        </p:spPr>
        <p:txBody>
          <a:bodyPr wrap="none" rtlCol="0">
            <a:spAutoFit/>
          </a:bodyPr>
          <a:lstStyle/>
          <a:p>
            <a:r>
              <a:rPr lang="en-US" sz="2000" dirty="0">
                <a:latin typeface="Arial" panose="020B0604020202020204" pitchFamily="34" charset="0"/>
                <a:cs typeface="Arial" panose="020B0604020202020204" pitchFamily="34" charset="0"/>
              </a:rPr>
              <a:t>Trend towards broader and more demanding </a:t>
            </a:r>
            <a:r>
              <a:rPr lang="en-US" sz="2000" dirty="0" smtClean="0">
                <a:latin typeface="Arial" panose="020B0604020202020204" pitchFamily="34" charset="0"/>
                <a:cs typeface="Arial" panose="020B0604020202020204" pitchFamily="34" charset="0"/>
              </a:rPr>
              <a:t>VET courses</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with continued "simpler" two-year training occupations</a:t>
            </a:r>
            <a:endParaRPr lang="de-DE" sz="2000" dirty="0">
              <a:latin typeface="Arial" panose="020B0604020202020204" pitchFamily="34" charset="0"/>
              <a:cs typeface="Arial" panose="020B0604020202020204" pitchFamily="34" charset="0"/>
            </a:endParaRPr>
          </a:p>
        </p:txBody>
      </p:sp>
      <p:sp>
        <p:nvSpPr>
          <p:cNvPr id="12" name="Pfeil nach rechts 11"/>
          <p:cNvSpPr/>
          <p:nvPr/>
        </p:nvSpPr>
        <p:spPr>
          <a:xfrm>
            <a:off x="683568" y="5158334"/>
            <a:ext cx="647514" cy="384983"/>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16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Introduction: German </a:t>
            </a:r>
            <a:r>
              <a:rPr lang="en-GB" dirty="0">
                <a:latin typeface="Arial" panose="020B0604020202020204" pitchFamily="34" charset="0"/>
                <a:cs typeface="Arial" panose="020B0604020202020204" pitchFamily="34" charset="0"/>
              </a:rPr>
              <a:t>vocational </a:t>
            </a:r>
            <a:r>
              <a:rPr lang="en-GB" dirty="0" smtClean="0">
                <a:latin typeface="Arial" panose="020B0604020202020204" pitchFamily="34" charset="0"/>
                <a:cs typeface="Arial" panose="020B0604020202020204" pitchFamily="34" charset="0"/>
              </a:rPr>
              <a:t>orientation system</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468314" y="2384884"/>
            <a:ext cx="8244146" cy="3919079"/>
          </a:xfrm>
        </p:spPr>
        <p:txBody>
          <a:bodyPr/>
          <a:lstStyle/>
          <a:p>
            <a:r>
              <a:rPr lang="en-GB" b="1" u="sng" dirty="0" smtClean="0">
                <a:latin typeface="Arial" panose="020B0604020202020204" pitchFamily="34" charset="0"/>
                <a:cs typeface="Arial" panose="020B0604020202020204" pitchFamily="34" charset="0"/>
              </a:rPr>
              <a:t>Offers are:</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i="1" dirty="0" smtClean="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Begins </a:t>
            </a:r>
            <a:r>
              <a:rPr lang="en-GB" sz="1600" i="1" dirty="0">
                <a:latin typeface="Arial" panose="020B0604020202020204" pitchFamily="34" charset="0"/>
                <a:cs typeface="Arial" panose="020B0604020202020204" pitchFamily="34" charset="0"/>
              </a:rPr>
              <a:t>in the seventh class and continues until the school leaving</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m 3"/>
          <p:cNvGraphicFramePr/>
          <p:nvPr>
            <p:extLst>
              <p:ext uri="{D42A27DB-BD31-4B8C-83A1-F6EECF244321}">
                <p14:modId xmlns:p14="http://schemas.microsoft.com/office/powerpoint/2010/main" val="2073993049"/>
              </p:ext>
            </p:extLst>
          </p:nvPr>
        </p:nvGraphicFramePr>
        <p:xfrm>
          <a:off x="1139778" y="2312877"/>
          <a:ext cx="7284650" cy="399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139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The Situation: </a:t>
            </a:r>
            <a:r>
              <a:rPr lang="en-US" dirty="0">
                <a:latin typeface="Arial" panose="020B0604020202020204" pitchFamily="34" charset="0"/>
                <a:cs typeface="Arial" panose="020B0604020202020204" pitchFamily="34" charset="0"/>
              </a:rPr>
              <a:t>Declining attractiveness of dual vocational </a:t>
            </a:r>
            <a:r>
              <a:rPr lang="en-US" dirty="0" smtClean="0">
                <a:latin typeface="Arial" panose="020B0604020202020204" pitchFamily="34" charset="0"/>
                <a:cs typeface="Arial" panose="020B0604020202020204" pitchFamily="34" charset="0"/>
              </a:rPr>
              <a:t>training or increasing educational aspiration?</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5"/>
            <a:ext cx="7578725" cy="2376264"/>
          </a:xfrm>
        </p:spPr>
        <p:txBody>
          <a:bodyPr/>
          <a:lstStyle/>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Current studies (e.g. Shell 2015 and Schnitzler &amp; Granato 2016) clarify increased educational </a:t>
            </a:r>
            <a:r>
              <a:rPr lang="en-US" dirty="0" smtClean="0">
                <a:latin typeface="Arial" panose="020B0604020202020204" pitchFamily="34" charset="0"/>
                <a:cs typeface="Arial" panose="020B0604020202020204" pitchFamily="34" charset="0"/>
              </a:rPr>
              <a:t>aspirations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Many kinds of schools to achieve the high school degree after the middle school; the schools are successful in </a:t>
            </a:r>
            <a:r>
              <a:rPr lang="en-US" dirty="0">
                <a:latin typeface="Arial" panose="020B0604020202020204" pitchFamily="34" charset="0"/>
                <a:cs typeface="Arial" panose="020B0604020202020204" pitchFamily="34" charset="0"/>
              </a:rPr>
              <a:t>promoting their further education </a:t>
            </a:r>
            <a:r>
              <a:rPr lang="en-US" dirty="0" smtClean="0">
                <a:latin typeface="Arial" panose="020B0604020202020204" pitchFamily="34" charset="0"/>
                <a:cs typeface="Arial" panose="020B0604020202020204" pitchFamily="34" charset="0"/>
              </a:rPr>
              <a:t>options (school to school cooperation is allowed in Germany)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make VET the first choice</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as a </a:t>
            </a:r>
            <a:r>
              <a:rPr lang="en-US" dirty="0">
                <a:latin typeface="Arial" panose="020B0604020202020204" pitchFamily="34" charset="0"/>
                <a:cs typeface="Arial" panose="020B0604020202020204" pitchFamily="34" charset="0"/>
              </a:rPr>
              <a:t>political goal of the VET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skills </a:t>
            </a:r>
            <a:r>
              <a:rPr lang="en-US" dirty="0">
                <a:latin typeface="Arial" panose="020B0604020202020204" pitchFamily="34" charset="0"/>
                <a:cs typeface="Arial" panose="020B0604020202020204" pitchFamily="34" charset="0"/>
              </a:rPr>
              <a:t>week in Brussels </a:t>
            </a:r>
            <a:r>
              <a:rPr lang="en-US" dirty="0" smtClean="0">
                <a:latin typeface="Arial" panose="020B0604020202020204" pitchFamily="34" charset="0"/>
                <a:cs typeface="Arial" panose="020B0604020202020204" pitchFamily="34" charset="0"/>
              </a:rPr>
              <a:t>2017</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the EU </a:t>
            </a:r>
            <a:r>
              <a:rPr lang="en-US" dirty="0" smtClean="0">
                <a:latin typeface="Arial" panose="020B0604020202020204" pitchFamily="34" charset="0"/>
                <a:cs typeface="Arial" panose="020B0604020202020204" pitchFamily="34" charset="0"/>
              </a:rPr>
              <a:t>Commission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err="1"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a:lum bright="24000"/>
          </a:blip>
          <a:stretch>
            <a:fillRect/>
          </a:stretch>
        </p:blipFill>
        <p:spPr>
          <a:xfrm>
            <a:off x="4968044" y="4197012"/>
            <a:ext cx="3050614" cy="2238364"/>
          </a:xfrm>
          <a:prstGeom prst="rect">
            <a:avLst/>
          </a:prstGeom>
        </p:spPr>
      </p:pic>
      <p:sp>
        <p:nvSpPr>
          <p:cNvPr id="9" name="Textfeld 8"/>
          <p:cNvSpPr txBox="1"/>
          <p:nvPr/>
        </p:nvSpPr>
        <p:spPr>
          <a:xfrm>
            <a:off x="5148063" y="6204543"/>
            <a:ext cx="1261884" cy="261610"/>
          </a:xfrm>
          <a:prstGeom prst="rect">
            <a:avLst/>
          </a:prstGeom>
          <a:noFill/>
        </p:spPr>
        <p:txBody>
          <a:bodyPr wrap="none" rtlCol="0">
            <a:spAutoFit/>
          </a:bodyPr>
          <a:lstStyle/>
          <a:p>
            <a:r>
              <a:rPr lang="de-DE" sz="1050" dirty="0" smtClean="0"/>
              <a:t>© EU Commission</a:t>
            </a:r>
            <a:endParaRPr lang="de-DE" sz="1050" dirty="0"/>
          </a:p>
        </p:txBody>
      </p:sp>
    </p:spTree>
    <p:extLst>
      <p:ext uri="{BB962C8B-B14F-4D97-AF65-F5344CB8AC3E}">
        <p14:creationId xmlns:p14="http://schemas.microsoft.com/office/powerpoint/2010/main" val="10486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Project: Evaluation of </a:t>
            </a:r>
            <a:r>
              <a:rPr lang="en-GB" dirty="0" smtClean="0">
                <a:latin typeface="Arial" panose="020B0604020202020204" pitchFamily="34" charset="0"/>
                <a:cs typeface="Arial" panose="020B0604020202020204" pitchFamily="34" charset="0"/>
              </a:rPr>
              <a:t>vocational orientation initiatives</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359532" y="2384885"/>
            <a:ext cx="8154231" cy="1764196"/>
          </a:xfrm>
        </p:spPr>
        <p:txBody>
          <a:bodyPr/>
          <a:lstStyle/>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Evaluation of the federal governments program</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to promote vocational orientation in inter-company and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comparable vocational training centers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Berufsorientierungsprogramm</a:t>
            </a:r>
            <a:r>
              <a:rPr lang="en-US" sz="1600" dirty="0">
                <a:latin typeface="Arial" panose="020B0604020202020204" pitchFamily="34" charset="0"/>
                <a:cs typeface="Arial" panose="020B0604020202020204" pitchFamily="34" charset="0"/>
              </a:rPr>
              <a:t>“ in grade 7 and 8: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Potential </a:t>
            </a:r>
            <a:r>
              <a:rPr lang="en-US" sz="1600" dirty="0">
                <a:latin typeface="Arial" panose="020B0604020202020204" pitchFamily="34" charset="0"/>
                <a:cs typeface="Arial" panose="020B0604020202020204" pitchFamily="34" charset="0"/>
              </a:rPr>
              <a:t>analysis &amp; Profession and Career exploration</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2013 – 2017</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Research consortium of </a:t>
            </a:r>
            <a:r>
              <a:rPr lang="de-DE" sz="1600" dirty="0">
                <a:latin typeface="Arial" panose="020B0604020202020204" pitchFamily="34" charset="0"/>
                <a:cs typeface="Arial" panose="020B0604020202020204" pitchFamily="34" charset="0"/>
              </a:rPr>
              <a:t>INTERVAL </a:t>
            </a:r>
            <a:r>
              <a:rPr lang="de-DE" sz="1600" dirty="0" smtClean="0">
                <a:latin typeface="Arial" panose="020B0604020202020204" pitchFamily="34" charset="0"/>
                <a:cs typeface="Arial" panose="020B0604020202020204" pitchFamily="34" charset="0"/>
              </a:rPr>
              <a:t>GmbH, Leibniz </a:t>
            </a:r>
            <a:br>
              <a:rPr lang="de-DE" sz="16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Universität Hannover </a:t>
            </a:r>
            <a:r>
              <a:rPr lang="de-DE" sz="1600" dirty="0" err="1" smtClean="0">
                <a:latin typeface="Arial" panose="020B0604020202020204" pitchFamily="34" charset="0"/>
                <a:cs typeface="Arial" panose="020B0604020202020204" pitchFamily="34" charset="0"/>
              </a:rPr>
              <a:t>and</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qualiNETZ</a:t>
            </a: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Observations during the program, quantitative and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qualitative </a:t>
            </a:r>
            <a:r>
              <a:rPr lang="en-US" sz="1600" dirty="0">
                <a:latin typeface="Arial" panose="020B0604020202020204" pitchFamily="34" charset="0"/>
                <a:cs typeface="Arial" panose="020B0604020202020204" pitchFamily="34" charset="0"/>
              </a:rPr>
              <a:t>surveys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young </a:t>
            </a:r>
            <a:r>
              <a:rPr lang="en-US" sz="1600" dirty="0" smtClean="0">
                <a:latin typeface="Arial" panose="020B0604020202020204" pitchFamily="34" charset="0"/>
                <a:cs typeface="Arial" panose="020B0604020202020204" pitchFamily="34" charset="0"/>
              </a:rPr>
              <a:t>participants and surveys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at </a:t>
            </a:r>
            <a:r>
              <a:rPr lang="en-US" sz="1600" dirty="0">
                <a:latin typeface="Arial" panose="020B0604020202020204" pitchFamily="34" charset="0"/>
                <a:cs typeface="Arial" panose="020B0604020202020204" pitchFamily="34" charset="0"/>
              </a:rPr>
              <a:t>different levels of the groups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people </a:t>
            </a:r>
            <a:r>
              <a:rPr lang="en-US" sz="1600" dirty="0" smtClean="0">
                <a:latin typeface="Arial" panose="020B0604020202020204" pitchFamily="34" charset="0"/>
                <a:cs typeface="Arial" panose="020B0604020202020204" pitchFamily="34" charset="0"/>
              </a:rPr>
              <a:t>involved (e.g.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parents, teachers and educators)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a:stretch>
            <a:fillRect/>
          </a:stretch>
        </p:blipFill>
        <p:spPr>
          <a:xfrm>
            <a:off x="6058978" y="2770679"/>
            <a:ext cx="2451828" cy="1634552"/>
          </a:xfrm>
          <a:prstGeom prst="rect">
            <a:avLst/>
          </a:prstGeom>
        </p:spPr>
      </p:pic>
      <p:pic>
        <p:nvPicPr>
          <p:cNvPr id="10" name="Grafik 9"/>
          <p:cNvPicPr>
            <a:picLocks noChangeAspect="1"/>
          </p:cNvPicPr>
          <p:nvPr/>
        </p:nvPicPr>
        <p:blipFill>
          <a:blip r:embed="rId4"/>
          <a:stretch>
            <a:fillRect/>
          </a:stretch>
        </p:blipFill>
        <p:spPr>
          <a:xfrm>
            <a:off x="6048164" y="4661379"/>
            <a:ext cx="2522193" cy="1681462"/>
          </a:xfrm>
          <a:prstGeom prst="rect">
            <a:avLst/>
          </a:prstGeom>
        </p:spPr>
      </p:pic>
      <p:sp>
        <p:nvSpPr>
          <p:cNvPr id="12" name="Textfeld 11"/>
          <p:cNvSpPr txBox="1"/>
          <p:nvPr/>
        </p:nvSpPr>
        <p:spPr>
          <a:xfrm>
            <a:off x="6033151" y="6331135"/>
            <a:ext cx="729687" cy="253916"/>
          </a:xfrm>
          <a:prstGeom prst="rect">
            <a:avLst/>
          </a:prstGeom>
          <a:noFill/>
        </p:spPr>
        <p:txBody>
          <a:bodyPr wrap="none" rtlCol="0">
            <a:spAutoFit/>
          </a:bodyPr>
          <a:lstStyle/>
          <a:p>
            <a:r>
              <a:rPr lang="de-DE" sz="1050" dirty="0" smtClean="0"/>
              <a:t>© BMBF </a:t>
            </a:r>
            <a:endParaRPr lang="de-DE" sz="1050" dirty="0"/>
          </a:p>
        </p:txBody>
      </p:sp>
      <p:sp>
        <p:nvSpPr>
          <p:cNvPr id="14" name="Textfeld 13"/>
          <p:cNvSpPr txBox="1"/>
          <p:nvPr/>
        </p:nvSpPr>
        <p:spPr>
          <a:xfrm>
            <a:off x="6058977" y="4407463"/>
            <a:ext cx="729687" cy="253916"/>
          </a:xfrm>
          <a:prstGeom prst="rect">
            <a:avLst/>
          </a:prstGeom>
          <a:noFill/>
        </p:spPr>
        <p:txBody>
          <a:bodyPr wrap="none" rtlCol="0">
            <a:spAutoFit/>
          </a:bodyPr>
          <a:lstStyle/>
          <a:p>
            <a:r>
              <a:rPr lang="de-DE" sz="1050" dirty="0" smtClean="0"/>
              <a:t>© BMBF </a:t>
            </a:r>
            <a:endParaRPr lang="de-DE" sz="1050" dirty="0"/>
          </a:p>
        </p:txBody>
      </p:sp>
    </p:spTree>
    <p:extLst>
      <p:ext uri="{BB962C8B-B14F-4D97-AF65-F5344CB8AC3E}">
        <p14:creationId xmlns:p14="http://schemas.microsoft.com/office/powerpoint/2010/main" val="4624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Methodology of the sub-project</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sz="1200" dirty="0" smtClean="0">
                <a:solidFill>
                  <a:srgbClr val="572381"/>
                </a:solidFill>
                <a:latin typeface="Arial" panose="020B0604020202020204" pitchFamily="34" charset="0"/>
                <a:cs typeface="Arial" panose="020B0604020202020204" pitchFamily="34" charset="0"/>
              </a:rPr>
              <a:t>(Struck 2017)</a:t>
            </a:r>
            <a:endParaRPr lang="de-DE" sz="2000" dirty="0">
              <a:latin typeface="Arial" panose="020B0604020202020204" pitchFamily="34" charset="0"/>
              <a:cs typeface="Arial" panose="020B0604020202020204" pitchFamily="34" charset="0"/>
            </a:endParaRPr>
          </a:p>
        </p:txBody>
      </p:sp>
      <p:sp>
        <p:nvSpPr>
          <p:cNvPr id="3" name="Textplatzhalter 2"/>
          <p:cNvSpPr>
            <a:spLocks noGrp="1"/>
          </p:cNvSpPr>
          <p:nvPr>
            <p:ph type="body" sz="half" idx="2"/>
          </p:nvPr>
        </p:nvSpPr>
        <p:spPr>
          <a:xfrm>
            <a:off x="935038" y="2384884"/>
            <a:ext cx="7578725" cy="3919079"/>
          </a:xfrm>
        </p:spPr>
        <p:txBody>
          <a:bodyPr/>
          <a:lstStyle/>
          <a:p>
            <a:endParaRPr lang="en-US" sz="1600" b="1" u="sng" dirty="0" smtClean="0">
              <a:latin typeface="Arial" panose="020B0604020202020204" pitchFamily="34" charset="0"/>
              <a:cs typeface="Arial" panose="020B0604020202020204" pitchFamily="34" charset="0"/>
            </a:endParaRPr>
          </a:p>
          <a:p>
            <a:endParaRPr lang="en-US" sz="1600" b="1" u="sng" dirty="0">
              <a:latin typeface="Arial" panose="020B0604020202020204" pitchFamily="34" charset="0"/>
              <a:cs typeface="Arial" panose="020B0604020202020204" pitchFamily="34" charset="0"/>
            </a:endParaRPr>
          </a:p>
          <a:p>
            <a:endParaRPr lang="en-US" sz="1600" b="1" u="sng" dirty="0" smtClean="0">
              <a:latin typeface="Arial" panose="020B0604020202020204" pitchFamily="34" charset="0"/>
              <a:cs typeface="Arial" panose="020B0604020202020204" pitchFamily="34" charset="0"/>
            </a:endParaRPr>
          </a:p>
          <a:p>
            <a:endParaRPr lang="en-US" sz="1600" b="1" u="sng"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Methods</a:t>
            </a:r>
            <a:r>
              <a:rPr lang="en-US" b="1" u="sng" dirty="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Qualitative study with interview guide</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Data </a:t>
            </a:r>
            <a:r>
              <a:rPr lang="en-US" b="1" u="sng" dirty="0">
                <a:latin typeface="Arial" panose="020B0604020202020204" pitchFamily="34" charset="0"/>
                <a:cs typeface="Arial" panose="020B0604020202020204" pitchFamily="34" charset="0"/>
              </a:rPr>
              <a:t>Set:</a:t>
            </a:r>
          </a:p>
          <a:p>
            <a:r>
              <a:rPr lang="en-US" dirty="0">
                <a:latin typeface="Arial" panose="020B0604020202020204" pitchFamily="34" charset="0"/>
                <a:cs typeface="Arial" panose="020B0604020202020204" pitchFamily="34" charset="0"/>
              </a:rPr>
              <a:t>174 pupils from ten different locations </a:t>
            </a:r>
            <a:r>
              <a:rPr lang="en-US" dirty="0" smtClean="0">
                <a:latin typeface="Arial" panose="020B0604020202020204" pitchFamily="34" charset="0"/>
                <a:cs typeface="Arial" panose="020B0604020202020204" pitchFamily="34" charset="0"/>
              </a:rPr>
              <a:t>in Germany from </a:t>
            </a:r>
            <a:r>
              <a:rPr lang="en-US" dirty="0">
                <a:latin typeface="Arial" panose="020B0604020202020204" pitchFamily="34" charset="0"/>
                <a:cs typeface="Arial" panose="020B0604020202020204" pitchFamily="34" charset="0"/>
              </a:rPr>
              <a:t>secondary </a:t>
            </a:r>
            <a:r>
              <a:rPr lang="en-US" dirty="0" smtClean="0">
                <a:latin typeface="Arial" panose="020B0604020202020204" pitchFamily="34" charset="0"/>
                <a:cs typeface="Arial" panose="020B0604020202020204" pitchFamily="34" charset="0"/>
              </a:rPr>
              <a:t>school (except high school) beginning in grade </a:t>
            </a:r>
            <a:r>
              <a:rPr lang="en-US" dirty="0">
                <a:latin typeface="Arial" panose="020B0604020202020204" pitchFamily="34" charset="0"/>
                <a:cs typeface="Arial" panose="020B0604020202020204" pitchFamily="34" charset="0"/>
              </a:rPr>
              <a:t>7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Longitudinal </a:t>
            </a:r>
            <a:r>
              <a:rPr lang="en-US" dirty="0">
                <a:latin typeface="Arial" panose="020B0604020202020204" pitchFamily="34" charset="0"/>
                <a:cs typeface="Arial" panose="020B0604020202020204" pitchFamily="34" charset="0"/>
              </a:rPr>
              <a:t>section with </a:t>
            </a:r>
            <a:r>
              <a:rPr lang="en-US" dirty="0" smtClean="0">
                <a:latin typeface="Arial" panose="020B0604020202020204" pitchFamily="34" charset="0"/>
                <a:cs typeface="Arial" panose="020B0604020202020204" pitchFamily="34" charset="0"/>
              </a:rPr>
              <a:t>4 measurements</a:t>
            </a:r>
            <a:endParaRPr lang="en-US"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p:txBody>
      </p:sp>
      <p:sp>
        <p:nvSpPr>
          <p:cNvPr id="5" name="Datumsplatzhalter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71B3EA-D9F8-4156-97BF-B4B397DC4D61}" type="datetime1">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13.06.2018</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464C5-8E49-41BD-A1D6-FC6F049A48A1}" type="slidenum">
              <a:rPr kumimoji="0" lang="de-DE" sz="800" b="0" i="0" u="none" strike="noStrike" kern="120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Fußzeilenplatzhalter 6"/>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rPr>
              <a:t>	</a:t>
            </a:r>
            <a:r>
              <a:rPr kumimoji="0" lang="de-DE" sz="800" b="1"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UNIVERSITÄT ROSTOCK </a:t>
            </a:r>
            <a:r>
              <a:rPr kumimoji="0" lang="de-DE" sz="800" b="0" i="0" u="none" strike="noStrike" kern="1200" cap="none" spc="0" normalizeH="0" baseline="0" noProof="0" dirty="0" smtClean="0">
                <a:ln>
                  <a:noFill/>
                </a:ln>
                <a:solidFill>
                  <a:srgbClr val="FFFFFF"/>
                </a:solidFill>
                <a:effectLst/>
                <a:uLnTx/>
                <a:uFillTx/>
                <a:latin typeface="Verdana" pitchFamily="34" charset="0"/>
                <a:ea typeface="Verdana" pitchFamily="34" charset="0"/>
                <a:cs typeface="Verdana" pitchFamily="34" charset="0"/>
              </a:rPr>
              <a:t>| </a:t>
            </a:r>
            <a:r>
              <a:rPr kumimoji="0" lang="de-DE" sz="800" b="0" i="0" u="none" strike="noStrike" kern="1200" cap="all" spc="0" normalizeH="0" baseline="0" noProof="0" dirty="0" smtClean="0">
                <a:ln>
                  <a:noFill/>
                </a:ln>
                <a:solidFill>
                  <a:srgbClr val="FFFFFF"/>
                </a:solidFill>
                <a:effectLst/>
                <a:uLnTx/>
                <a:uFillTx/>
                <a:latin typeface="Verdana" pitchFamily="34" charset="0"/>
                <a:ea typeface="Verdana" pitchFamily="34" charset="0"/>
                <a:cs typeface="Verdana" pitchFamily="34" charset="0"/>
              </a:rPr>
              <a:t>Philosophische Fakultät</a:t>
            </a:r>
            <a:endParaRPr kumimoji="0" lang="de-DE" sz="8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pic>
        <p:nvPicPr>
          <p:cNvPr id="8" name="Picture 2" descr="Logo ip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368660"/>
            <a:ext cx="2586648" cy="6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rotWithShape="1">
          <a:blip r:embed="rId3"/>
          <a:srcRect l="20863" t="20601" r="7475" b="3101"/>
          <a:stretch/>
        </p:blipFill>
        <p:spPr>
          <a:xfrm>
            <a:off x="4851444" y="1795942"/>
            <a:ext cx="3989209" cy="2389141"/>
          </a:xfrm>
          <a:prstGeom prst="rect">
            <a:avLst/>
          </a:prstGeom>
          <a:ln>
            <a:solidFill>
              <a:schemeClr val="accent2"/>
            </a:solidFill>
          </a:ln>
        </p:spPr>
      </p:pic>
    </p:spTree>
    <p:extLst>
      <p:ext uri="{BB962C8B-B14F-4D97-AF65-F5344CB8AC3E}">
        <p14:creationId xmlns:p14="http://schemas.microsoft.com/office/powerpoint/2010/main" val="35158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7f7fe5ee1bab4dadc3614775284222a324b430"/>
</p:tagLst>
</file>

<file path=ppt/theme/theme1.xml><?xml version="1.0" encoding="utf-8"?>
<a:theme xmlns:a="http://schemas.openxmlformats.org/drawingml/2006/main" name="Universität">
  <a:themeElements>
    <a:clrScheme name="Philosophie">
      <a:dk1>
        <a:srgbClr val="000000"/>
      </a:dk1>
      <a:lt1>
        <a:srgbClr val="FFFFFF"/>
      </a:lt1>
      <a:dk2>
        <a:srgbClr val="000000"/>
      </a:dk2>
      <a:lt2>
        <a:srgbClr val="FFFFFF"/>
      </a:lt2>
      <a:accent1>
        <a:srgbClr val="572381"/>
      </a:accent1>
      <a:accent2>
        <a:srgbClr val="67368A"/>
      </a:accent2>
      <a:accent3>
        <a:srgbClr val="764994"/>
      </a:accent3>
      <a:accent4>
        <a:srgbClr val="865EA0"/>
      </a:accent4>
      <a:accent5>
        <a:srgbClr val="9674AD"/>
      </a:accent5>
      <a:accent6>
        <a:srgbClr val="A78BBC"/>
      </a:accent6>
      <a:hlink>
        <a:srgbClr val="B8A2CA"/>
      </a:hlink>
      <a:folHlink>
        <a:srgbClr val="C9BAD8"/>
      </a:folHlink>
    </a:clrScheme>
    <a:fontScheme name="Benutzerdefiniert 1">
      <a:majorFont>
        <a:latin typeface="Verdana"/>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hr viel Text">
  <a:themeElements>
    <a:clrScheme name="Philosophische Fakultät">
      <a:dk1>
        <a:srgbClr val="000000"/>
      </a:dk1>
      <a:lt1>
        <a:srgbClr val="FFFFFF"/>
      </a:lt1>
      <a:dk2>
        <a:srgbClr val="000000"/>
      </a:dk2>
      <a:lt2>
        <a:srgbClr val="FFFFFF"/>
      </a:lt2>
      <a:accent1>
        <a:srgbClr val="572381"/>
      </a:accent1>
      <a:accent2>
        <a:srgbClr val="69319F"/>
      </a:accent2>
      <a:accent3>
        <a:srgbClr val="7A3FB3"/>
      </a:accent3>
      <a:accent4>
        <a:srgbClr val="8B4DC8"/>
      </a:accent4>
      <a:accent5>
        <a:srgbClr val="9D5BD2"/>
      </a:accent5>
      <a:accent6>
        <a:srgbClr val="AD76DA"/>
      </a:accent6>
      <a:hlink>
        <a:srgbClr val="BE92E1"/>
      </a:hlink>
      <a:folHlink>
        <a:srgbClr val="CEADE9"/>
      </a:folHlink>
    </a:clrScheme>
    <a:fontScheme name="Uni_Powerpoint_praesi">
      <a:majorFont>
        <a:latin typeface="Verdana"/>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0</TotalTime>
  <Words>1037</Words>
  <Application>Microsoft Office PowerPoint</Application>
  <PresentationFormat>Bildschirmpräsentation (4:3)</PresentationFormat>
  <Paragraphs>210</Paragraphs>
  <Slides>17</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17</vt:i4>
      </vt:variant>
    </vt:vector>
  </HeadingPairs>
  <TitlesOfParts>
    <vt:vector size="26" baseType="lpstr">
      <vt:lpstr>Arial Narrow</vt:lpstr>
      <vt:lpstr>Arial</vt:lpstr>
      <vt:lpstr>Wingdings</vt:lpstr>
      <vt:lpstr>MS Mincho</vt:lpstr>
      <vt:lpstr>Symbol</vt:lpstr>
      <vt:lpstr>Times New Roman</vt:lpstr>
      <vt:lpstr>Verdana</vt:lpstr>
      <vt:lpstr>Universität</vt:lpstr>
      <vt:lpstr>sehr viel Text</vt:lpstr>
      <vt:lpstr>PowerPoint-Präsentation</vt:lpstr>
      <vt:lpstr>Content </vt:lpstr>
      <vt:lpstr>Introduction: German school system </vt:lpstr>
      <vt:lpstr>Introduction: German vocational education system</vt:lpstr>
      <vt:lpstr>Trends in the last decades in German VET system </vt:lpstr>
      <vt:lpstr>Introduction: German vocational orientation system</vt:lpstr>
      <vt:lpstr>The Situation: Declining attractiveness of dual vocational training or increasing educational aspiration? </vt:lpstr>
      <vt:lpstr>Project: Evaluation of vocational orientation initiatives</vt:lpstr>
      <vt:lpstr>Methodology of the sub-project (Struck 2017)</vt:lpstr>
      <vt:lpstr>Results (Struck 2017)</vt:lpstr>
      <vt:lpstr>Results – Arguments of the youth (Struck 2017)</vt:lpstr>
      <vt:lpstr>Results </vt:lpstr>
      <vt:lpstr>Conclusion </vt:lpstr>
      <vt:lpstr>Conclusion </vt:lpstr>
      <vt:lpstr>Discussion</vt:lpstr>
      <vt:lpstr>PowerPoint-Präsentation</vt:lpstr>
      <vt:lpstr>References</vt:lpstr>
    </vt:vector>
  </TitlesOfParts>
  <Company>URZ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r06</dc:creator>
  <cp:lastModifiedBy> Philipp Struck</cp:lastModifiedBy>
  <cp:revision>1383</cp:revision>
  <cp:lastPrinted>2018-05-29T08:52:30Z</cp:lastPrinted>
  <dcterms:created xsi:type="dcterms:W3CDTF">2009-05-15T06:28:25Z</dcterms:created>
  <dcterms:modified xsi:type="dcterms:W3CDTF">2018-06-13T11:52:48Z</dcterms:modified>
</cp:coreProperties>
</file>