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7.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60" r:id="rId1"/>
  </p:sldMasterIdLst>
  <p:notesMasterIdLst>
    <p:notesMasterId r:id="rId29"/>
  </p:notesMasterIdLst>
  <p:handoutMasterIdLst>
    <p:handoutMasterId r:id="rId30"/>
  </p:handoutMasterIdLst>
  <p:sldIdLst>
    <p:sldId id="378" r:id="rId2"/>
    <p:sldId id="379" r:id="rId3"/>
    <p:sldId id="292" r:id="rId4"/>
    <p:sldId id="353" r:id="rId5"/>
    <p:sldId id="354" r:id="rId6"/>
    <p:sldId id="293" r:id="rId7"/>
    <p:sldId id="349" r:id="rId8"/>
    <p:sldId id="370" r:id="rId9"/>
    <p:sldId id="358" r:id="rId10"/>
    <p:sldId id="359" r:id="rId11"/>
    <p:sldId id="362" r:id="rId12"/>
    <p:sldId id="368" r:id="rId13"/>
    <p:sldId id="363" r:id="rId14"/>
    <p:sldId id="364" r:id="rId15"/>
    <p:sldId id="365" r:id="rId16"/>
    <p:sldId id="367" r:id="rId17"/>
    <p:sldId id="294" r:id="rId18"/>
    <p:sldId id="371" r:id="rId19"/>
    <p:sldId id="372" r:id="rId20"/>
    <p:sldId id="373" r:id="rId21"/>
    <p:sldId id="374" r:id="rId22"/>
    <p:sldId id="375" r:id="rId23"/>
    <p:sldId id="319" r:id="rId24"/>
    <p:sldId id="376" r:id="rId25"/>
    <p:sldId id="381" r:id="rId26"/>
    <p:sldId id="380" r:id="rId27"/>
    <p:sldId id="318" r:id="rId28"/>
  </p:sldIdLst>
  <p:sldSz cx="9144000" cy="5143500" type="screen16x9"/>
  <p:notesSz cx="6797675" cy="9926638"/>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userDrawn="1">
          <p15:clr>
            <a:srgbClr val="A4A3A4"/>
          </p15:clr>
        </p15:guide>
        <p15:guide id="2" pos="2880" userDrawn="1">
          <p15:clr>
            <a:srgbClr val="A4A3A4"/>
          </p15:clr>
        </p15:guide>
        <p15:guide id="3" pos="5376" userDrawn="1">
          <p15:clr>
            <a:srgbClr val="A4A3A4"/>
          </p15:clr>
        </p15:guide>
        <p15:guide id="4" pos="384"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836"/>
    <a:srgbClr val="F2F2F2"/>
    <a:srgbClr val="649D35"/>
    <a:srgbClr val="D5F3FF"/>
    <a:srgbClr val="F3FCFF"/>
    <a:srgbClr val="F4F4F4"/>
    <a:srgbClr val="649D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83887" autoAdjust="0"/>
  </p:normalViewPr>
  <p:slideViewPr>
    <p:cSldViewPr snapToGrid="0" snapToObjects="1" showGuides="1">
      <p:cViewPr varScale="1">
        <p:scale>
          <a:sx n="129" d="100"/>
          <a:sy n="129" d="100"/>
        </p:scale>
        <p:origin x="-296" y="-88"/>
      </p:cViewPr>
      <p:guideLst>
        <p:guide orient="horz" pos="1620"/>
        <p:guide pos="2880"/>
        <p:guide pos="5376"/>
        <p:guide pos="384"/>
      </p:guideLst>
    </p:cSldViewPr>
  </p:slideViewPr>
  <p:outlineViewPr>
    <p:cViewPr>
      <p:scale>
        <a:sx n="33" d="100"/>
        <a:sy n="33" d="100"/>
      </p:scale>
      <p:origin x="0" y="-2664"/>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0" d="100"/>
          <a:sy n="60" d="100"/>
        </p:scale>
        <p:origin x="1651" y="62"/>
      </p:cViewPr>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hayley%20lamb\Desktop\Copy%20of%20Post%2016%20analysis%20SL.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4" Type="http://schemas.microsoft.com/office/2011/relationships/chartColorStyle" Target="colors1.xml"/><Relationship Id="rId1" Type="http://schemas.openxmlformats.org/officeDocument/2006/relationships/themeOverride" Target="../theme/themeOverride2.xml"/><Relationship Id="rId2" Type="http://schemas.openxmlformats.org/officeDocument/2006/relationships/package" Target="../embeddings/Microsoft_Excel_Sheet1.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C:\Users\hayley%20lamb\Desktop\Copy%20of%20Post%2016%20analysis%20SL.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2.xml"/><Relationship Id="rId4" Type="http://schemas.microsoft.com/office/2011/relationships/chartColorStyle" Target="colors2.xml"/><Relationship Id="rId1" Type="http://schemas.openxmlformats.org/officeDocument/2006/relationships/themeOverride" Target="../theme/themeOverride4.xml"/><Relationship Id="rId2"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8762127641387"/>
          <c:y val="0.0348156004767324"/>
          <c:w val="0.556437294685846"/>
          <c:h val="0.711042095596602"/>
        </c:manualLayout>
      </c:layout>
      <c:barChart>
        <c:barDir val="bar"/>
        <c:grouping val="stacked"/>
        <c:varyColors val="0"/>
        <c:ser>
          <c:idx val="0"/>
          <c:order val="0"/>
          <c:tx>
            <c:strRef>
              <c:f>'Q14'!$J$1</c:f>
              <c:strCache>
                <c:ptCount val="1"/>
                <c:pt idx="0">
                  <c:v>Not at all helpful</c:v>
                </c:pt>
              </c:strCache>
            </c:strRef>
          </c:tx>
          <c:spPr>
            <a:solidFill>
              <a:srgbClr val="C2A204"/>
            </a:solidFill>
            <a:ln>
              <a:noFill/>
            </a:ln>
          </c:spPr>
          <c:invertIfNegative val="0"/>
          <c:dLbls>
            <c:delete val="1"/>
          </c:dLbls>
          <c:cat>
            <c:strRef>
              <c:f>'Q14'!$I$2:$I$7</c:f>
              <c:strCache>
                <c:ptCount val="6"/>
                <c:pt idx="0">
                  <c:v>Work experience or internship (base=762)</c:v>
                </c:pt>
                <c:pt idx="1">
                  <c:v>Extra-curricular or enrichment activity (base=354)</c:v>
                </c:pt>
                <c:pt idx="2">
                  <c:v>Media, TV, film, book (base=438)</c:v>
                </c:pt>
                <c:pt idx="3">
                  <c:v>A careers event run by the school or college (base=569)</c:v>
                </c:pt>
                <c:pt idx="4">
                  <c:v>An inspirational speaker came into my school/college (base=253)</c:v>
                </c:pt>
                <c:pt idx="5">
                  <c:v>Summer job (base=228)</c:v>
                </c:pt>
              </c:strCache>
            </c:strRef>
          </c:cat>
          <c:val>
            <c:numRef>
              <c:f>'Q14'!$J$2:$J$7</c:f>
              <c:numCache>
                <c:formatCode>0%</c:formatCode>
                <c:ptCount val="6"/>
                <c:pt idx="0">
                  <c:v>0.00918635170603674</c:v>
                </c:pt>
                <c:pt idx="1">
                  <c:v>0.0112994350282486</c:v>
                </c:pt>
                <c:pt idx="2">
                  <c:v>0.0045662100456621</c:v>
                </c:pt>
                <c:pt idx="3">
                  <c:v>0.00878734622144113</c:v>
                </c:pt>
                <c:pt idx="4">
                  <c:v>0.0158102766798419</c:v>
                </c:pt>
                <c:pt idx="5">
                  <c:v>0.0131578947368421</c:v>
                </c:pt>
              </c:numCache>
            </c:numRef>
          </c:val>
          <c:extLst xmlns:c16r2="http://schemas.microsoft.com/office/drawing/2015/06/chart">
            <c:ext xmlns:c16="http://schemas.microsoft.com/office/drawing/2014/chart" uri="{C3380CC4-5D6E-409C-BE32-E72D297353CC}">
              <c16:uniqueId val="{00000000-64CB-43AD-927A-6F5B695262C7}"/>
            </c:ext>
          </c:extLst>
        </c:ser>
        <c:ser>
          <c:idx val="1"/>
          <c:order val="1"/>
          <c:tx>
            <c:strRef>
              <c:f>'Q14'!$K$1</c:f>
              <c:strCache>
                <c:ptCount val="1"/>
                <c:pt idx="0">
                  <c:v>Not very helpful</c:v>
                </c:pt>
              </c:strCache>
            </c:strRef>
          </c:tx>
          <c:spPr>
            <a:solidFill>
              <a:srgbClr val="004712"/>
            </a:solidFill>
            <a:ln>
              <a:noFill/>
            </a:ln>
          </c:spPr>
          <c:invertIfNegative val="0"/>
          <c:dLbls>
            <c:dLbl>
              <c:idx val="0"/>
              <c:delete val="1"/>
              <c:extLst xmlns:c16r2="http://schemas.microsoft.com/office/drawing/2015/06/chart">
                <c:ext xmlns:c16="http://schemas.microsoft.com/office/drawing/2014/chart" uri="{C3380CC4-5D6E-409C-BE32-E72D297353CC}">
                  <c16:uniqueId val="{00000001-64CB-43AD-927A-6F5B695262C7}"/>
                </c:ext>
                <c:ext xmlns:c15="http://schemas.microsoft.com/office/drawing/2012/chart" uri="{CE6537A1-D6FC-4f65-9D91-7224C49458BB}"/>
              </c:extLst>
            </c:dLbl>
            <c:spPr>
              <a:noFill/>
              <a:ln>
                <a:noFill/>
              </a:ln>
              <a:effectLst/>
            </c:spPr>
            <c:txPr>
              <a:bodyPr wrap="square" lIns="38100" tIns="19050" rIns="38100" bIns="19050" anchor="ctr" anchorCtr="0">
                <a:spAutoFit/>
              </a:bodyPr>
              <a:lstStyle/>
              <a:p>
                <a:pPr algn="ctr">
                  <a:defRPr lang="en-GB" sz="900" b="1" i="0" u="none" strike="noStrike" kern="1200" baseline="0">
                    <a:solidFill>
                      <a:schemeClr val="bg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'Q14'!$I$2:$I$7</c:f>
              <c:strCache>
                <c:ptCount val="6"/>
                <c:pt idx="0">
                  <c:v>Work experience or internship (base=762)</c:v>
                </c:pt>
                <c:pt idx="1">
                  <c:v>Extra-curricular or enrichment activity (base=354)</c:v>
                </c:pt>
                <c:pt idx="2">
                  <c:v>Media, TV, film, book (base=438)</c:v>
                </c:pt>
                <c:pt idx="3">
                  <c:v>A careers event run by the school or college (base=569)</c:v>
                </c:pt>
                <c:pt idx="4">
                  <c:v>An inspirational speaker came into my school/college (base=253)</c:v>
                </c:pt>
                <c:pt idx="5">
                  <c:v>Summer job (base=228)</c:v>
                </c:pt>
              </c:strCache>
            </c:strRef>
          </c:cat>
          <c:val>
            <c:numRef>
              <c:f>'Q14'!$K$2:$K$7</c:f>
              <c:numCache>
                <c:formatCode>0%</c:formatCode>
                <c:ptCount val="6"/>
                <c:pt idx="0">
                  <c:v>0.015748031496063</c:v>
                </c:pt>
                <c:pt idx="1">
                  <c:v>0.0536723163841808</c:v>
                </c:pt>
                <c:pt idx="2">
                  <c:v>0.0616438356164383</c:v>
                </c:pt>
                <c:pt idx="3">
                  <c:v>0.0685413005272408</c:v>
                </c:pt>
                <c:pt idx="4">
                  <c:v>0.0474308300395257</c:v>
                </c:pt>
                <c:pt idx="5">
                  <c:v>0.043859649122807</c:v>
                </c:pt>
              </c:numCache>
            </c:numRef>
          </c:val>
          <c:extLst xmlns:c16r2="http://schemas.microsoft.com/office/drawing/2015/06/chart">
            <c:ext xmlns:c16="http://schemas.microsoft.com/office/drawing/2014/chart" uri="{C3380CC4-5D6E-409C-BE32-E72D297353CC}">
              <c16:uniqueId val="{00000002-64CB-43AD-927A-6F5B695262C7}"/>
            </c:ext>
          </c:extLst>
        </c:ser>
        <c:ser>
          <c:idx val="2"/>
          <c:order val="2"/>
          <c:tx>
            <c:strRef>
              <c:f>'Q14'!$L$1</c:f>
              <c:strCache>
                <c:ptCount val="1"/>
                <c:pt idx="0">
                  <c:v>Neither</c:v>
                </c:pt>
              </c:strCache>
            </c:strRef>
          </c:tx>
          <c:spPr>
            <a:solidFill>
              <a:srgbClr val="E87D1E"/>
            </a:solidFill>
            <a:ln>
              <a:noFill/>
            </a:ln>
          </c:spPr>
          <c:invertIfNegative val="0"/>
          <c:dLbls>
            <c:spPr>
              <a:noFill/>
              <a:ln>
                <a:noFill/>
              </a:ln>
              <a:effectLst/>
            </c:spPr>
            <c:txPr>
              <a:bodyPr wrap="square" lIns="38100" tIns="19050" rIns="38100" bIns="19050" anchor="ctr" anchorCtr="0">
                <a:spAutoFit/>
              </a:bodyPr>
              <a:lstStyle/>
              <a:p>
                <a:pPr algn="ctr">
                  <a:defRPr lang="en-GB" sz="900" b="1" i="0" u="none" strike="noStrike" kern="1200" baseline="0">
                    <a:solidFill>
                      <a:schemeClr val="bg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'Q14'!$I$2:$I$7</c:f>
              <c:strCache>
                <c:ptCount val="6"/>
                <c:pt idx="0">
                  <c:v>Work experience or internship (base=762)</c:v>
                </c:pt>
                <c:pt idx="1">
                  <c:v>Extra-curricular or enrichment activity (base=354)</c:v>
                </c:pt>
                <c:pt idx="2">
                  <c:v>Media, TV, film, book (base=438)</c:v>
                </c:pt>
                <c:pt idx="3">
                  <c:v>A careers event run by the school or college (base=569)</c:v>
                </c:pt>
                <c:pt idx="4">
                  <c:v>An inspirational speaker came into my school/college (base=253)</c:v>
                </c:pt>
                <c:pt idx="5">
                  <c:v>Summer job (base=228)</c:v>
                </c:pt>
              </c:strCache>
            </c:strRef>
          </c:cat>
          <c:val>
            <c:numRef>
              <c:f>'Q14'!$L$2:$L$7</c:f>
              <c:numCache>
                <c:formatCode>0%</c:formatCode>
                <c:ptCount val="6"/>
                <c:pt idx="0">
                  <c:v>0.0695538057742782</c:v>
                </c:pt>
                <c:pt idx="1">
                  <c:v>0.0988700564971751</c:v>
                </c:pt>
                <c:pt idx="2">
                  <c:v>0.148401826484018</c:v>
                </c:pt>
                <c:pt idx="3">
                  <c:v>0.144112478031634</c:v>
                </c:pt>
                <c:pt idx="4">
                  <c:v>0.162055335968379</c:v>
                </c:pt>
                <c:pt idx="5">
                  <c:v>0.175438596491228</c:v>
                </c:pt>
              </c:numCache>
            </c:numRef>
          </c:val>
          <c:extLst xmlns:c16r2="http://schemas.microsoft.com/office/drawing/2015/06/chart">
            <c:ext xmlns:c16="http://schemas.microsoft.com/office/drawing/2014/chart" uri="{C3380CC4-5D6E-409C-BE32-E72D297353CC}">
              <c16:uniqueId val="{00000003-64CB-43AD-927A-6F5B695262C7}"/>
            </c:ext>
          </c:extLst>
        </c:ser>
        <c:ser>
          <c:idx val="3"/>
          <c:order val="3"/>
          <c:tx>
            <c:strRef>
              <c:f>'Q14'!$M$1</c:f>
              <c:strCache>
                <c:ptCount val="1"/>
                <c:pt idx="0">
                  <c:v>Helpful</c:v>
                </c:pt>
              </c:strCache>
            </c:strRef>
          </c:tx>
          <c:spPr>
            <a:solidFill>
              <a:srgbClr val="8A2529"/>
            </a:solidFill>
            <a:ln w="12700">
              <a:noFill/>
            </a:ln>
          </c:spPr>
          <c:invertIfNegative val="0"/>
          <c:dLbls>
            <c:spPr>
              <a:noFill/>
              <a:ln>
                <a:noFill/>
              </a:ln>
              <a:effectLst/>
            </c:spPr>
            <c:txPr>
              <a:bodyPr anchorCtr="0"/>
              <a:lstStyle/>
              <a:p>
                <a:pPr algn="ctr">
                  <a:defRPr lang="en-GB" sz="900" b="1" i="0" u="none" strike="noStrike" kern="1200" baseline="0">
                    <a:solidFill>
                      <a:schemeClr val="bg1"/>
                    </a:solidFill>
                    <a:latin typeface="Arial" pitchFamily="34" charset="0"/>
                    <a:ea typeface="+mn-ea"/>
                    <a:cs typeface="Arial"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'Q14'!$I$2:$I$7</c:f>
              <c:strCache>
                <c:ptCount val="6"/>
                <c:pt idx="0">
                  <c:v>Work experience or internship (base=762)</c:v>
                </c:pt>
                <c:pt idx="1">
                  <c:v>Extra-curricular or enrichment activity (base=354)</c:v>
                </c:pt>
                <c:pt idx="2">
                  <c:v>Media, TV, film, book (base=438)</c:v>
                </c:pt>
                <c:pt idx="3">
                  <c:v>A careers event run by the school or college (base=569)</c:v>
                </c:pt>
                <c:pt idx="4">
                  <c:v>An inspirational speaker came into my school/college (base=253)</c:v>
                </c:pt>
                <c:pt idx="5">
                  <c:v>Summer job (base=228)</c:v>
                </c:pt>
              </c:strCache>
            </c:strRef>
          </c:cat>
          <c:val>
            <c:numRef>
              <c:f>'Q14'!$M$2:$M$7</c:f>
              <c:numCache>
                <c:formatCode>0%</c:formatCode>
                <c:ptCount val="6"/>
                <c:pt idx="0">
                  <c:v>0.379265091863517</c:v>
                </c:pt>
                <c:pt idx="1">
                  <c:v>0.463276836158192</c:v>
                </c:pt>
                <c:pt idx="2">
                  <c:v>0.47716894977169</c:v>
                </c:pt>
                <c:pt idx="3">
                  <c:v>0.509666080843585</c:v>
                </c:pt>
                <c:pt idx="4">
                  <c:v>0.478260869565217</c:v>
                </c:pt>
                <c:pt idx="5">
                  <c:v>0.385964912280702</c:v>
                </c:pt>
              </c:numCache>
            </c:numRef>
          </c:val>
          <c:extLst xmlns:c16r2="http://schemas.microsoft.com/office/drawing/2015/06/chart">
            <c:ext xmlns:c16="http://schemas.microsoft.com/office/drawing/2014/chart" uri="{C3380CC4-5D6E-409C-BE32-E72D297353CC}">
              <c16:uniqueId val="{00000004-64CB-43AD-927A-6F5B695262C7}"/>
            </c:ext>
          </c:extLst>
        </c:ser>
        <c:ser>
          <c:idx val="4"/>
          <c:order val="4"/>
          <c:tx>
            <c:strRef>
              <c:f>'Q14'!$N$1</c:f>
              <c:strCache>
                <c:ptCount val="1"/>
                <c:pt idx="0">
                  <c:v>Very helpful</c:v>
                </c:pt>
              </c:strCache>
            </c:strRef>
          </c:tx>
          <c:spPr>
            <a:solidFill>
              <a:srgbClr val="104F75"/>
            </a:solidFill>
            <a:ln>
              <a:noFill/>
            </a:ln>
          </c:spPr>
          <c:invertIfNegative val="0"/>
          <c:dLbls>
            <c:spPr>
              <a:noFill/>
              <a:ln>
                <a:noFill/>
              </a:ln>
              <a:effectLst/>
            </c:spPr>
            <c:txPr>
              <a:bodyPr wrap="square" lIns="38100" tIns="19050" rIns="38100" bIns="19050" anchor="ctr" anchorCtr="0">
                <a:spAutoFit/>
              </a:bodyPr>
              <a:lstStyle/>
              <a:p>
                <a:pPr algn="ctr">
                  <a:defRPr lang="en-GB" sz="900" b="1" i="0" u="none" strike="noStrike" kern="1200" baseline="0">
                    <a:solidFill>
                      <a:schemeClr val="bg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'Q14'!$I$2:$I$7</c:f>
              <c:strCache>
                <c:ptCount val="6"/>
                <c:pt idx="0">
                  <c:v>Work experience or internship (base=762)</c:v>
                </c:pt>
                <c:pt idx="1">
                  <c:v>Extra-curricular or enrichment activity (base=354)</c:v>
                </c:pt>
                <c:pt idx="2">
                  <c:v>Media, TV, film, book (base=438)</c:v>
                </c:pt>
                <c:pt idx="3">
                  <c:v>A careers event run by the school or college (base=569)</c:v>
                </c:pt>
                <c:pt idx="4">
                  <c:v>An inspirational speaker came into my school/college (base=253)</c:v>
                </c:pt>
                <c:pt idx="5">
                  <c:v>Summer job (base=228)</c:v>
                </c:pt>
              </c:strCache>
            </c:strRef>
          </c:cat>
          <c:val>
            <c:numRef>
              <c:f>'Q14'!$N$2:$N$7</c:f>
              <c:numCache>
                <c:formatCode>0%</c:formatCode>
                <c:ptCount val="6"/>
                <c:pt idx="0">
                  <c:v>0.526246719160105</c:v>
                </c:pt>
                <c:pt idx="1">
                  <c:v>0.372881355932203</c:v>
                </c:pt>
                <c:pt idx="2">
                  <c:v>0.308219178082192</c:v>
                </c:pt>
                <c:pt idx="3">
                  <c:v>0.268892794376098</c:v>
                </c:pt>
                <c:pt idx="4">
                  <c:v>0.296442687747036</c:v>
                </c:pt>
                <c:pt idx="5">
                  <c:v>0.381578947368421</c:v>
                </c:pt>
              </c:numCache>
            </c:numRef>
          </c:val>
          <c:extLst xmlns:c16r2="http://schemas.microsoft.com/office/drawing/2015/06/chart">
            <c:ext xmlns:c16="http://schemas.microsoft.com/office/drawing/2014/chart" uri="{C3380CC4-5D6E-409C-BE32-E72D297353CC}">
              <c16:uniqueId val="{00000005-64CB-43AD-927A-6F5B695262C7}"/>
            </c:ext>
          </c:extLst>
        </c:ser>
        <c:dLbls>
          <c:showLegendKey val="0"/>
          <c:showVal val="1"/>
          <c:showCatName val="0"/>
          <c:showSerName val="0"/>
          <c:showPercent val="0"/>
          <c:showBubbleSize val="0"/>
        </c:dLbls>
        <c:gapWidth val="50"/>
        <c:overlap val="100"/>
        <c:axId val="-2133731144"/>
        <c:axId val="-2133734696"/>
      </c:barChart>
      <c:catAx>
        <c:axId val="-2133731144"/>
        <c:scaling>
          <c:orientation val="maxMin"/>
        </c:scaling>
        <c:delete val="0"/>
        <c:axPos val="l"/>
        <c:numFmt formatCode="General" sourceLinked="1"/>
        <c:majorTickMark val="out"/>
        <c:minorTickMark val="none"/>
        <c:tickLblPos val="nextTo"/>
        <c:spPr>
          <a:ln>
            <a:solidFill>
              <a:srgbClr val="006B97"/>
            </a:solidFill>
          </a:ln>
        </c:spPr>
        <c:txPr>
          <a:bodyPr/>
          <a:lstStyle/>
          <a:p>
            <a:pPr>
              <a:defRPr sz="1000" i="0">
                <a:solidFill>
                  <a:schemeClr val="tx1">
                    <a:lumMod val="60000"/>
                    <a:lumOff val="40000"/>
                  </a:schemeClr>
                </a:solidFill>
                <a:latin typeface="Arial" pitchFamily="34" charset="0"/>
                <a:cs typeface="Arial" pitchFamily="34" charset="0"/>
              </a:defRPr>
            </a:pPr>
            <a:endParaRPr lang="en-US"/>
          </a:p>
        </c:txPr>
        <c:crossAx val="-2133734696"/>
        <c:crosses val="autoZero"/>
        <c:auto val="1"/>
        <c:lblAlgn val="ctr"/>
        <c:lblOffset val="100"/>
        <c:noMultiLvlLbl val="0"/>
      </c:catAx>
      <c:valAx>
        <c:axId val="-2133734696"/>
        <c:scaling>
          <c:orientation val="minMax"/>
          <c:max val="1.0"/>
        </c:scaling>
        <c:delete val="1"/>
        <c:axPos val="t"/>
        <c:numFmt formatCode="0%" sourceLinked="0"/>
        <c:majorTickMark val="out"/>
        <c:minorTickMark val="none"/>
        <c:tickLblPos val="nextTo"/>
        <c:crossAx val="-2133731144"/>
        <c:crosses val="autoZero"/>
        <c:crossBetween val="between"/>
        <c:majorUnit val="0.2"/>
      </c:valAx>
    </c:plotArea>
    <c:legend>
      <c:legendPos val="r"/>
      <c:layout>
        <c:manualLayout>
          <c:xMode val="edge"/>
          <c:yMode val="edge"/>
          <c:x val="0.343456603683039"/>
          <c:y val="0.766624454160163"/>
          <c:w val="0.252198008734884"/>
          <c:h val="0.233313967341977"/>
        </c:manualLayout>
      </c:layout>
      <c:overlay val="0"/>
      <c:txPr>
        <a:bodyPr/>
        <a:lstStyle/>
        <a:p>
          <a:pPr>
            <a:defRPr sz="1000" i="0">
              <a:solidFill>
                <a:schemeClr val="tx1">
                  <a:lumMod val="60000"/>
                  <a:lumOff val="40000"/>
                </a:schemeClr>
              </a:solidFill>
              <a:latin typeface="Arial" pitchFamily="34" charset="0"/>
              <a:cs typeface="Arial" pitchFamily="34" charset="0"/>
            </a:defRPr>
          </a:pPr>
          <a:endParaRPr lang="en-US"/>
        </a:p>
      </c:txPr>
    </c:legend>
    <c:plotVisOnly val="1"/>
    <c:dispBlanksAs val="gap"/>
    <c:showDLblsOverMax val="0"/>
  </c:chart>
  <c:spPr>
    <a:ln>
      <a:noFill/>
    </a:ln>
  </c:spPr>
  <c:txPr>
    <a:bodyPr/>
    <a:lstStyle/>
    <a:p>
      <a:pPr>
        <a:defRPr sz="900">
          <a:latin typeface="Arial" pitchFamily="34" charset="0"/>
          <a:cs typeface="Arial"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59072615923"/>
          <c:y val="0.0138888888888889"/>
          <c:w val="0.820964829396325"/>
          <c:h val="0.861344779819189"/>
        </c:manualLayout>
      </c:layout>
      <c:barChart>
        <c:barDir val="bar"/>
        <c:grouping val="clustered"/>
        <c:varyColors val="0"/>
        <c:ser>
          <c:idx val="0"/>
          <c:order val="0"/>
          <c:tx>
            <c:strRef>
              <c:f>'Q17 by Q3'!$P$4</c:f>
              <c:strCache>
                <c:ptCount val="1"/>
                <c:pt idx="0">
                  <c:v>FE (Academic) - base=561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'Q17 by Q3'!$O$5:$O$9</c:f>
              <c:strCache>
                <c:ptCount val="5"/>
                <c:pt idx="0">
                  <c:v>Very difficult</c:v>
                </c:pt>
                <c:pt idx="1">
                  <c:v>Difficult</c:v>
                </c:pt>
                <c:pt idx="2">
                  <c:v>Neither</c:v>
                </c:pt>
                <c:pt idx="3">
                  <c:v>Easy</c:v>
                </c:pt>
                <c:pt idx="4">
                  <c:v>Very easy</c:v>
                </c:pt>
              </c:strCache>
            </c:strRef>
          </c:cat>
          <c:val>
            <c:numRef>
              <c:f>'Q17 by Q3'!$P$5:$P$9</c:f>
              <c:numCache>
                <c:formatCode>0%</c:formatCode>
                <c:ptCount val="5"/>
                <c:pt idx="0">
                  <c:v>0.0481283422459893</c:v>
                </c:pt>
                <c:pt idx="1">
                  <c:v>0.242424242424242</c:v>
                </c:pt>
                <c:pt idx="2">
                  <c:v>0.18716577540107</c:v>
                </c:pt>
                <c:pt idx="3">
                  <c:v>0.406417112299465</c:v>
                </c:pt>
                <c:pt idx="4">
                  <c:v>0.115864527629234</c:v>
                </c:pt>
              </c:numCache>
            </c:numRef>
          </c:val>
          <c:extLst xmlns:c16r2="http://schemas.microsoft.com/office/drawing/2015/06/chart">
            <c:ext xmlns:c16="http://schemas.microsoft.com/office/drawing/2014/chart" uri="{C3380CC4-5D6E-409C-BE32-E72D297353CC}">
              <c16:uniqueId val="{00000000-FD65-4276-8C45-8602897EC673}"/>
            </c:ext>
          </c:extLst>
        </c:ser>
        <c:ser>
          <c:idx val="1"/>
          <c:order val="1"/>
          <c:tx>
            <c:strRef>
              <c:f>'Q17 by Q3'!$Q$4</c:f>
              <c:strCache>
                <c:ptCount val="1"/>
                <c:pt idx="0">
                  <c:v>HE (Academic) - base=530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'Q17 by Q3'!$O$5:$O$9</c:f>
              <c:strCache>
                <c:ptCount val="5"/>
                <c:pt idx="0">
                  <c:v>Very difficult</c:v>
                </c:pt>
                <c:pt idx="1">
                  <c:v>Difficult</c:v>
                </c:pt>
                <c:pt idx="2">
                  <c:v>Neither</c:v>
                </c:pt>
                <c:pt idx="3">
                  <c:v>Easy</c:v>
                </c:pt>
                <c:pt idx="4">
                  <c:v>Very easy</c:v>
                </c:pt>
              </c:strCache>
            </c:strRef>
          </c:cat>
          <c:val>
            <c:numRef>
              <c:f>'Q17 by Q3'!$Q$5:$Q$9</c:f>
              <c:numCache>
                <c:formatCode>0%</c:formatCode>
                <c:ptCount val="5"/>
                <c:pt idx="0">
                  <c:v>0.030188679245283</c:v>
                </c:pt>
                <c:pt idx="1">
                  <c:v>0.20377358490566</c:v>
                </c:pt>
                <c:pt idx="2">
                  <c:v>0.162264150943396</c:v>
                </c:pt>
                <c:pt idx="3">
                  <c:v>0.473584905660377</c:v>
                </c:pt>
                <c:pt idx="4">
                  <c:v>0.130188679245283</c:v>
                </c:pt>
              </c:numCache>
            </c:numRef>
          </c:val>
          <c:extLst xmlns:c16r2="http://schemas.microsoft.com/office/drawing/2015/06/chart">
            <c:ext xmlns:c16="http://schemas.microsoft.com/office/drawing/2014/chart" uri="{C3380CC4-5D6E-409C-BE32-E72D297353CC}">
              <c16:uniqueId val="{00000001-FD65-4276-8C45-8602897EC673}"/>
            </c:ext>
          </c:extLst>
        </c:ser>
        <c:ser>
          <c:idx val="2"/>
          <c:order val="2"/>
          <c:tx>
            <c:strRef>
              <c:f>'Q17 by Q3'!$R$4</c:f>
              <c:strCache>
                <c:ptCount val="1"/>
                <c:pt idx="0">
                  <c:v>Technical (FE/HE) - base=926</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'Q17 by Q3'!$O$5:$O$9</c:f>
              <c:strCache>
                <c:ptCount val="5"/>
                <c:pt idx="0">
                  <c:v>Very difficult</c:v>
                </c:pt>
                <c:pt idx="1">
                  <c:v>Difficult</c:v>
                </c:pt>
                <c:pt idx="2">
                  <c:v>Neither</c:v>
                </c:pt>
                <c:pt idx="3">
                  <c:v>Easy</c:v>
                </c:pt>
                <c:pt idx="4">
                  <c:v>Very easy</c:v>
                </c:pt>
              </c:strCache>
            </c:strRef>
          </c:cat>
          <c:val>
            <c:numRef>
              <c:f>'Q17 by Q3'!$R$5:$R$9</c:f>
              <c:numCache>
                <c:formatCode>0%</c:formatCode>
                <c:ptCount val="5"/>
                <c:pt idx="0">
                  <c:v>0.0421166306695464</c:v>
                </c:pt>
                <c:pt idx="1">
                  <c:v>0.117710583153348</c:v>
                </c:pt>
                <c:pt idx="2">
                  <c:v>0.173866090712743</c:v>
                </c:pt>
                <c:pt idx="3">
                  <c:v>0.413606911447084</c:v>
                </c:pt>
                <c:pt idx="4">
                  <c:v>0.252699784017279</c:v>
                </c:pt>
              </c:numCache>
            </c:numRef>
          </c:val>
          <c:extLst xmlns:c16r2="http://schemas.microsoft.com/office/drawing/2015/06/chart">
            <c:ext xmlns:c16="http://schemas.microsoft.com/office/drawing/2014/chart" uri="{C3380CC4-5D6E-409C-BE32-E72D297353CC}">
              <c16:uniqueId val="{00000002-FD65-4276-8C45-8602897EC673}"/>
            </c:ext>
          </c:extLst>
        </c:ser>
        <c:dLbls>
          <c:dLblPos val="outEnd"/>
          <c:showLegendKey val="0"/>
          <c:showVal val="1"/>
          <c:showCatName val="0"/>
          <c:showSerName val="0"/>
          <c:showPercent val="0"/>
          <c:showBubbleSize val="0"/>
        </c:dLbls>
        <c:gapWidth val="50"/>
        <c:axId val="-2130978904"/>
        <c:axId val="-2130975256"/>
      </c:barChart>
      <c:catAx>
        <c:axId val="-21309789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30975256"/>
        <c:crosses val="autoZero"/>
        <c:auto val="1"/>
        <c:lblAlgn val="ctr"/>
        <c:lblOffset val="100"/>
        <c:noMultiLvlLbl val="0"/>
      </c:catAx>
      <c:valAx>
        <c:axId val="-2130975256"/>
        <c:scaling>
          <c:orientation val="minMax"/>
        </c:scaling>
        <c:delete val="1"/>
        <c:axPos val="b"/>
        <c:numFmt formatCode="0%" sourceLinked="1"/>
        <c:majorTickMark val="none"/>
        <c:minorTickMark val="none"/>
        <c:tickLblPos val="nextTo"/>
        <c:crossAx val="-21309789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5049423640698"/>
          <c:y val="0.0279994167395742"/>
          <c:w val="0.404125604449388"/>
          <c:h val="0.96646471274424"/>
        </c:manualLayout>
      </c:layout>
      <c:barChart>
        <c:barDir val="bar"/>
        <c:grouping val="clustered"/>
        <c:varyColors val="0"/>
        <c:ser>
          <c:idx val="0"/>
          <c:order val="0"/>
          <c:spPr>
            <a:solidFill>
              <a:srgbClr val="104F75"/>
            </a:solidFill>
            <a:ln w="22225">
              <a:solidFill>
                <a:sysClr val="window" lastClr="FFFFFF"/>
              </a:solidFill>
            </a:ln>
          </c:spPr>
          <c:invertIfNegative val="0"/>
          <c:dLbls>
            <c:spPr>
              <a:noFill/>
              <a:ln>
                <a:noFill/>
              </a:ln>
              <a:effectLst/>
            </c:spPr>
            <c:txPr>
              <a:bodyPr/>
              <a:lstStyle/>
              <a:p>
                <a:pPr>
                  <a:defRPr sz="1000" i="0">
                    <a:solidFill>
                      <a:schemeClr val="tx1">
                        <a:lumMod val="60000"/>
                        <a:lumOff val="40000"/>
                      </a:schemeClr>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'Q18'!$H$3:$H$9</c:f>
              <c:strCache>
                <c:ptCount val="7"/>
                <c:pt idx="0">
                  <c:v>Direct to a school, college, university or training provider</c:v>
                </c:pt>
                <c:pt idx="1">
                  <c:v>Through UCAS</c:v>
                </c:pt>
                <c:pt idx="2">
                  <c:v>Through my employer</c:v>
                </c:pt>
                <c:pt idx="3">
                  <c:v>Through ‘Find an Apprenticeship'</c:v>
                </c:pt>
                <c:pt idx="4">
                  <c:v>Through another route</c:v>
                </c:pt>
                <c:pt idx="5">
                  <c:v>Through UCAS Progress</c:v>
                </c:pt>
                <c:pt idx="6">
                  <c:v>I did not need to apply (e.g.  because I stayed with my current institution)</c:v>
                </c:pt>
              </c:strCache>
            </c:strRef>
          </c:cat>
          <c:val>
            <c:numRef>
              <c:f>'Q18'!$I$3:$I$9</c:f>
              <c:numCache>
                <c:formatCode>0%</c:formatCode>
                <c:ptCount val="7"/>
                <c:pt idx="0">
                  <c:v>0.439156300703083</c:v>
                </c:pt>
                <c:pt idx="1">
                  <c:v>0.28664142779881</c:v>
                </c:pt>
                <c:pt idx="2">
                  <c:v>0.0892374256354786</c:v>
                </c:pt>
                <c:pt idx="3">
                  <c:v>0.0416441319632234</c:v>
                </c:pt>
                <c:pt idx="4">
                  <c:v>0.0383991346673878</c:v>
                </c:pt>
                <c:pt idx="5">
                  <c:v>0.044889129259059</c:v>
                </c:pt>
                <c:pt idx="6">
                  <c:v>0.0600324499729584</c:v>
                </c:pt>
              </c:numCache>
            </c:numRef>
          </c:val>
          <c:extLst xmlns:c16r2="http://schemas.microsoft.com/office/drawing/2015/06/chart">
            <c:ext xmlns:c16="http://schemas.microsoft.com/office/drawing/2014/chart" uri="{C3380CC4-5D6E-409C-BE32-E72D297353CC}">
              <c16:uniqueId val="{00000000-6585-466E-87AC-C32190B4D497}"/>
            </c:ext>
          </c:extLst>
        </c:ser>
        <c:dLbls>
          <c:showLegendKey val="0"/>
          <c:showVal val="0"/>
          <c:showCatName val="0"/>
          <c:showSerName val="0"/>
          <c:showPercent val="0"/>
          <c:showBubbleSize val="0"/>
        </c:dLbls>
        <c:gapWidth val="30"/>
        <c:axId val="-2118677368"/>
        <c:axId val="-2118674120"/>
      </c:barChart>
      <c:catAx>
        <c:axId val="-2118677368"/>
        <c:scaling>
          <c:orientation val="maxMin"/>
        </c:scaling>
        <c:delete val="0"/>
        <c:axPos val="l"/>
        <c:numFmt formatCode="General" sourceLinked="1"/>
        <c:majorTickMark val="out"/>
        <c:minorTickMark val="none"/>
        <c:tickLblPos val="nextTo"/>
        <c:spPr>
          <a:ln>
            <a:solidFill>
              <a:srgbClr val="006B97"/>
            </a:solidFill>
          </a:ln>
        </c:spPr>
        <c:txPr>
          <a:bodyPr/>
          <a:lstStyle/>
          <a:p>
            <a:pPr>
              <a:defRPr lang="en-US" b="0" i="0">
                <a:solidFill>
                  <a:schemeClr val="tx1">
                    <a:lumMod val="60000"/>
                    <a:lumOff val="40000"/>
                  </a:schemeClr>
                </a:solidFill>
                <a:latin typeface="Arial" pitchFamily="34" charset="0"/>
                <a:cs typeface="Arial" pitchFamily="34" charset="0"/>
              </a:defRPr>
            </a:pPr>
            <a:endParaRPr lang="en-US"/>
          </a:p>
        </c:txPr>
        <c:crossAx val="-2118674120"/>
        <c:crosses val="autoZero"/>
        <c:auto val="1"/>
        <c:lblAlgn val="ctr"/>
        <c:lblOffset val="100"/>
        <c:noMultiLvlLbl val="0"/>
      </c:catAx>
      <c:valAx>
        <c:axId val="-2118674120"/>
        <c:scaling>
          <c:orientation val="minMax"/>
        </c:scaling>
        <c:delete val="1"/>
        <c:axPos val="t"/>
        <c:numFmt formatCode="0%" sourceLinked="0"/>
        <c:majorTickMark val="out"/>
        <c:minorTickMark val="none"/>
        <c:tickLblPos val="nextTo"/>
        <c:crossAx val="-2118677368"/>
        <c:crosses val="autoZero"/>
        <c:crossBetween val="between"/>
      </c:valAx>
    </c:plotArea>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5929223068941"/>
          <c:y val="0.00383141762452107"/>
          <c:w val="0.807833448368149"/>
          <c:h val="0.900576522762241"/>
        </c:manualLayout>
      </c:layout>
      <c:barChart>
        <c:barDir val="bar"/>
        <c:grouping val="clustered"/>
        <c:varyColors val="0"/>
        <c:ser>
          <c:idx val="0"/>
          <c:order val="0"/>
          <c:tx>
            <c:strRef>
              <c:f>'Q19 by Q3'!$D$26</c:f>
              <c:strCache>
                <c:ptCount val="1"/>
                <c:pt idx="0">
                  <c:v>FE (Academic) - base=476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'Q19 by Q3'!$C$27:$C$31</c:f>
              <c:strCache>
                <c:ptCount val="5"/>
                <c:pt idx="0">
                  <c:v>Very difficult</c:v>
                </c:pt>
                <c:pt idx="1">
                  <c:v>Difficult</c:v>
                </c:pt>
                <c:pt idx="2">
                  <c:v>Neither</c:v>
                </c:pt>
                <c:pt idx="3">
                  <c:v>Easy</c:v>
                </c:pt>
                <c:pt idx="4">
                  <c:v>Very easy</c:v>
                </c:pt>
              </c:strCache>
            </c:strRef>
          </c:cat>
          <c:val>
            <c:numRef>
              <c:f>'Q19 by Q3'!$D$27:$D$31</c:f>
              <c:numCache>
                <c:formatCode>###0%</c:formatCode>
                <c:ptCount val="5"/>
                <c:pt idx="0">
                  <c:v>0.0126050420168067</c:v>
                </c:pt>
                <c:pt idx="1">
                  <c:v>0.0336134453781513</c:v>
                </c:pt>
                <c:pt idx="2">
                  <c:v>0.100840336134454</c:v>
                </c:pt>
                <c:pt idx="3">
                  <c:v>0.491596638655462</c:v>
                </c:pt>
                <c:pt idx="4">
                  <c:v>0.361344537815126</c:v>
                </c:pt>
              </c:numCache>
            </c:numRef>
          </c:val>
          <c:extLst xmlns:c16r2="http://schemas.microsoft.com/office/drawing/2015/06/chart">
            <c:ext xmlns:c16="http://schemas.microsoft.com/office/drawing/2014/chart" uri="{C3380CC4-5D6E-409C-BE32-E72D297353CC}">
              <c16:uniqueId val="{00000000-E2B1-44B9-A3A2-A0323F174825}"/>
            </c:ext>
          </c:extLst>
        </c:ser>
        <c:ser>
          <c:idx val="1"/>
          <c:order val="1"/>
          <c:tx>
            <c:strRef>
              <c:f>'Q19 by Q3'!$E$26</c:f>
              <c:strCache>
                <c:ptCount val="1"/>
                <c:pt idx="0">
                  <c:v>HE (Academic) - base=362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'Q19 by Q3'!$C$27:$C$31</c:f>
              <c:strCache>
                <c:ptCount val="5"/>
                <c:pt idx="0">
                  <c:v>Very difficult</c:v>
                </c:pt>
                <c:pt idx="1">
                  <c:v>Difficult</c:v>
                </c:pt>
                <c:pt idx="2">
                  <c:v>Neither</c:v>
                </c:pt>
                <c:pt idx="3">
                  <c:v>Easy</c:v>
                </c:pt>
                <c:pt idx="4">
                  <c:v>Very easy</c:v>
                </c:pt>
              </c:strCache>
            </c:strRef>
          </c:cat>
          <c:val>
            <c:numRef>
              <c:f>'Q19 by Q3'!$E$27:$E$31</c:f>
              <c:numCache>
                <c:formatCode>###0%</c:formatCode>
                <c:ptCount val="5"/>
                <c:pt idx="0">
                  <c:v>0.00828729281767956</c:v>
                </c:pt>
                <c:pt idx="1">
                  <c:v>0.0662983425414364</c:v>
                </c:pt>
                <c:pt idx="2">
                  <c:v>0.151933701657459</c:v>
                </c:pt>
                <c:pt idx="3">
                  <c:v>0.591160220994475</c:v>
                </c:pt>
                <c:pt idx="4">
                  <c:v>0.18232044198895</c:v>
                </c:pt>
              </c:numCache>
            </c:numRef>
          </c:val>
          <c:extLst xmlns:c16r2="http://schemas.microsoft.com/office/drawing/2015/06/chart">
            <c:ext xmlns:c16="http://schemas.microsoft.com/office/drawing/2014/chart" uri="{C3380CC4-5D6E-409C-BE32-E72D297353CC}">
              <c16:uniqueId val="{00000001-E2B1-44B9-A3A2-A0323F174825}"/>
            </c:ext>
          </c:extLst>
        </c:ser>
        <c:ser>
          <c:idx val="2"/>
          <c:order val="2"/>
          <c:tx>
            <c:strRef>
              <c:f>'Q19 by Q3'!$F$26</c:f>
              <c:strCache>
                <c:ptCount val="1"/>
                <c:pt idx="0">
                  <c:v>Technical (FE/HE) - base=901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'Q19 by Q3'!$C$27:$C$31</c:f>
              <c:strCache>
                <c:ptCount val="5"/>
                <c:pt idx="0">
                  <c:v>Very difficult</c:v>
                </c:pt>
                <c:pt idx="1">
                  <c:v>Difficult</c:v>
                </c:pt>
                <c:pt idx="2">
                  <c:v>Neither</c:v>
                </c:pt>
                <c:pt idx="3">
                  <c:v>Easy</c:v>
                </c:pt>
                <c:pt idx="4">
                  <c:v>Very easy</c:v>
                </c:pt>
              </c:strCache>
            </c:strRef>
          </c:cat>
          <c:val>
            <c:numRef>
              <c:f>'Q19 by Q3'!$F$27:$F$31</c:f>
              <c:numCache>
                <c:formatCode>###0%</c:formatCode>
                <c:ptCount val="5"/>
                <c:pt idx="0">
                  <c:v>0.00776914539400666</c:v>
                </c:pt>
                <c:pt idx="1">
                  <c:v>0.0277469478357381</c:v>
                </c:pt>
                <c:pt idx="2">
                  <c:v>0.0699223085460599</c:v>
                </c:pt>
                <c:pt idx="3">
                  <c:v>0.467258601553829</c:v>
                </c:pt>
                <c:pt idx="4">
                  <c:v>0.427302996670366</c:v>
                </c:pt>
              </c:numCache>
            </c:numRef>
          </c:val>
          <c:extLst xmlns:c16r2="http://schemas.microsoft.com/office/drawing/2015/06/chart">
            <c:ext xmlns:c16="http://schemas.microsoft.com/office/drawing/2014/chart" uri="{C3380CC4-5D6E-409C-BE32-E72D297353CC}">
              <c16:uniqueId val="{00000002-E2B1-44B9-A3A2-A0323F174825}"/>
            </c:ext>
          </c:extLst>
        </c:ser>
        <c:dLbls>
          <c:dLblPos val="outEnd"/>
          <c:showLegendKey val="0"/>
          <c:showVal val="1"/>
          <c:showCatName val="0"/>
          <c:showSerName val="0"/>
          <c:showPercent val="0"/>
          <c:showBubbleSize val="0"/>
        </c:dLbls>
        <c:gapWidth val="50"/>
        <c:axId val="-2118587432"/>
        <c:axId val="-2118583784"/>
      </c:barChart>
      <c:catAx>
        <c:axId val="-21185874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18583784"/>
        <c:crosses val="autoZero"/>
        <c:auto val="1"/>
        <c:lblAlgn val="ctr"/>
        <c:lblOffset val="100"/>
        <c:noMultiLvlLbl val="0"/>
      </c:catAx>
      <c:valAx>
        <c:axId val="-2118583784"/>
        <c:scaling>
          <c:orientation val="minMax"/>
        </c:scaling>
        <c:delete val="1"/>
        <c:axPos val="b"/>
        <c:numFmt formatCode="###0%" sourceLinked="1"/>
        <c:majorTickMark val="none"/>
        <c:minorTickMark val="none"/>
        <c:tickLblPos val="nextTo"/>
        <c:crossAx val="-21185874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1A1FB3-BD18-424C-9369-2C75D4EF69AF}" type="doc">
      <dgm:prSet loTypeId="urn:microsoft.com/office/officeart/2005/8/layout/hProcess11" loCatId="" qsTypeId="urn:microsoft.com/office/officeart/2005/8/quickstyle/simple4" qsCatId="simple" csTypeId="urn:microsoft.com/office/officeart/2005/8/colors/accent1_2" csCatId="accent1" phldr="1"/>
      <dgm:spPr/>
      <dgm:t>
        <a:bodyPr/>
        <a:lstStyle/>
        <a:p>
          <a:endParaRPr lang="en-US"/>
        </a:p>
      </dgm:t>
    </dgm:pt>
    <dgm:pt modelId="{5CC74419-25D0-9742-9237-D5DFC3F366CB}">
      <dgm:prSet/>
      <dgm:spPr/>
      <dgm:t>
        <a:bodyPr/>
        <a:lstStyle/>
        <a:p>
          <a:pPr rtl="0"/>
          <a:r>
            <a:rPr lang="en-US" dirty="0" smtClean="0"/>
            <a:t>Young people’s career decision making</a:t>
          </a:r>
          <a:endParaRPr lang="en-US" dirty="0"/>
        </a:p>
      </dgm:t>
    </dgm:pt>
    <dgm:pt modelId="{BBAC794B-62BD-E849-AEA8-50E4B29CF4AE}" type="parTrans" cxnId="{54A9B1EF-C363-7E4A-A35E-536249CE6E51}">
      <dgm:prSet/>
      <dgm:spPr/>
      <dgm:t>
        <a:bodyPr/>
        <a:lstStyle/>
        <a:p>
          <a:endParaRPr lang="en-US"/>
        </a:p>
      </dgm:t>
    </dgm:pt>
    <dgm:pt modelId="{0C90B131-0A22-8243-85CB-91B8EBA56B60}" type="sibTrans" cxnId="{54A9B1EF-C363-7E4A-A35E-536249CE6E51}">
      <dgm:prSet/>
      <dgm:spPr/>
      <dgm:t>
        <a:bodyPr/>
        <a:lstStyle/>
        <a:p>
          <a:endParaRPr lang="en-US"/>
        </a:p>
      </dgm:t>
    </dgm:pt>
    <dgm:pt modelId="{A50915A2-6F79-144D-9E97-23B5DD80AACF}">
      <dgm:prSet/>
      <dgm:spPr/>
      <dgm:t>
        <a:bodyPr/>
        <a:lstStyle/>
        <a:p>
          <a:pPr rtl="0"/>
          <a:r>
            <a:rPr lang="en-US" dirty="0" smtClean="0"/>
            <a:t>Lessons learned</a:t>
          </a:r>
          <a:endParaRPr lang="en-US" dirty="0"/>
        </a:p>
      </dgm:t>
    </dgm:pt>
    <dgm:pt modelId="{9F1A6A95-EA03-E949-9293-0B83AC18674C}" type="parTrans" cxnId="{3CC7DC54-9EB7-5B4E-9F26-09BD2C980D60}">
      <dgm:prSet/>
      <dgm:spPr/>
      <dgm:t>
        <a:bodyPr/>
        <a:lstStyle/>
        <a:p>
          <a:endParaRPr lang="en-US"/>
        </a:p>
      </dgm:t>
    </dgm:pt>
    <dgm:pt modelId="{3B67D39F-339B-834F-8FDA-E32802A09555}" type="sibTrans" cxnId="{3CC7DC54-9EB7-5B4E-9F26-09BD2C980D60}">
      <dgm:prSet/>
      <dgm:spPr/>
      <dgm:t>
        <a:bodyPr/>
        <a:lstStyle/>
        <a:p>
          <a:endParaRPr lang="en-US"/>
        </a:p>
      </dgm:t>
    </dgm:pt>
    <dgm:pt modelId="{1F29AA68-E8F2-C94F-8449-058E246A4F9D}">
      <dgm:prSet/>
      <dgm:spPr/>
      <dgm:t>
        <a:bodyPr/>
        <a:lstStyle/>
        <a:p>
          <a:pPr rtl="0"/>
          <a:r>
            <a:rPr lang="en-US" dirty="0" smtClean="0"/>
            <a:t>New</a:t>
          </a:r>
          <a:r>
            <a:rPr lang="en-US" baseline="0" dirty="0" smtClean="0"/>
            <a:t> insights</a:t>
          </a:r>
          <a:endParaRPr lang="en-US" dirty="0"/>
        </a:p>
      </dgm:t>
    </dgm:pt>
    <dgm:pt modelId="{9F2AB2DD-B795-7845-9263-6E1F8C762739}" type="parTrans" cxnId="{AE5454F9-B523-CC49-AF25-386DB625750E}">
      <dgm:prSet/>
      <dgm:spPr/>
      <dgm:t>
        <a:bodyPr/>
        <a:lstStyle/>
        <a:p>
          <a:endParaRPr lang="en-US"/>
        </a:p>
      </dgm:t>
    </dgm:pt>
    <dgm:pt modelId="{69FB34F2-C8CB-F749-BC09-56DD0BB01C64}" type="sibTrans" cxnId="{AE5454F9-B523-CC49-AF25-386DB625750E}">
      <dgm:prSet/>
      <dgm:spPr/>
      <dgm:t>
        <a:bodyPr/>
        <a:lstStyle/>
        <a:p>
          <a:endParaRPr lang="en-US"/>
        </a:p>
      </dgm:t>
    </dgm:pt>
    <dgm:pt modelId="{692455CD-1959-584F-ADE7-1FC2AA9E2239}">
      <dgm:prSet/>
      <dgm:spPr/>
      <dgm:t>
        <a:bodyPr/>
        <a:lstStyle/>
        <a:p>
          <a:pPr rtl="0"/>
          <a:r>
            <a:rPr lang="en-US" dirty="0" smtClean="0"/>
            <a:t>Moving forward</a:t>
          </a:r>
          <a:endParaRPr lang="en-US" dirty="0"/>
        </a:p>
      </dgm:t>
    </dgm:pt>
    <dgm:pt modelId="{6639397E-AC3B-3A4A-BB59-E34974195AF5}" type="parTrans" cxnId="{15EDFAA8-E383-B940-B8F6-3B017A2C7F89}">
      <dgm:prSet/>
      <dgm:spPr/>
      <dgm:t>
        <a:bodyPr/>
        <a:lstStyle/>
        <a:p>
          <a:endParaRPr lang="en-US"/>
        </a:p>
      </dgm:t>
    </dgm:pt>
    <dgm:pt modelId="{029B1761-B11F-0547-9105-6FB90274F27D}" type="sibTrans" cxnId="{15EDFAA8-E383-B940-B8F6-3B017A2C7F89}">
      <dgm:prSet/>
      <dgm:spPr/>
      <dgm:t>
        <a:bodyPr/>
        <a:lstStyle/>
        <a:p>
          <a:endParaRPr lang="en-US"/>
        </a:p>
      </dgm:t>
    </dgm:pt>
    <dgm:pt modelId="{EA1B4FB9-CA33-824C-A81C-F91DCE69C240}" type="pres">
      <dgm:prSet presAssocID="{5B1A1FB3-BD18-424C-9369-2C75D4EF69AF}" presName="Name0" presStyleCnt="0">
        <dgm:presLayoutVars>
          <dgm:dir/>
          <dgm:resizeHandles val="exact"/>
        </dgm:presLayoutVars>
      </dgm:prSet>
      <dgm:spPr/>
      <dgm:t>
        <a:bodyPr/>
        <a:lstStyle/>
        <a:p>
          <a:endParaRPr lang="en-US"/>
        </a:p>
      </dgm:t>
    </dgm:pt>
    <dgm:pt modelId="{B9621FD3-7BA2-EF46-B48D-35C2D294A06E}" type="pres">
      <dgm:prSet presAssocID="{5B1A1FB3-BD18-424C-9369-2C75D4EF69AF}" presName="arrow" presStyleLbl="bgShp" presStyleIdx="0" presStyleCnt="1"/>
      <dgm:spPr/>
    </dgm:pt>
    <dgm:pt modelId="{432257ED-414F-0B44-933E-5AFD587CEF3F}" type="pres">
      <dgm:prSet presAssocID="{5B1A1FB3-BD18-424C-9369-2C75D4EF69AF}" presName="points" presStyleCnt="0"/>
      <dgm:spPr/>
    </dgm:pt>
    <dgm:pt modelId="{D57FAC27-67A8-2447-8D61-A8012207B56E}" type="pres">
      <dgm:prSet presAssocID="{5CC74419-25D0-9742-9237-D5DFC3F366CB}" presName="compositeA" presStyleCnt="0"/>
      <dgm:spPr/>
    </dgm:pt>
    <dgm:pt modelId="{9A0E5920-388A-7C44-93B0-350A81CA9B0A}" type="pres">
      <dgm:prSet presAssocID="{5CC74419-25D0-9742-9237-D5DFC3F366CB}" presName="textA" presStyleLbl="revTx" presStyleIdx="0" presStyleCnt="4">
        <dgm:presLayoutVars>
          <dgm:bulletEnabled val="1"/>
        </dgm:presLayoutVars>
      </dgm:prSet>
      <dgm:spPr/>
      <dgm:t>
        <a:bodyPr/>
        <a:lstStyle/>
        <a:p>
          <a:endParaRPr lang="en-US"/>
        </a:p>
      </dgm:t>
    </dgm:pt>
    <dgm:pt modelId="{655A2949-932D-6341-9441-EBFD4AB5814D}" type="pres">
      <dgm:prSet presAssocID="{5CC74419-25D0-9742-9237-D5DFC3F366CB}" presName="circleA" presStyleLbl="node1" presStyleIdx="0" presStyleCnt="4"/>
      <dgm:spPr/>
    </dgm:pt>
    <dgm:pt modelId="{4858EE63-7233-954C-A22B-BDB990EB9C77}" type="pres">
      <dgm:prSet presAssocID="{5CC74419-25D0-9742-9237-D5DFC3F366CB}" presName="spaceA" presStyleCnt="0"/>
      <dgm:spPr/>
    </dgm:pt>
    <dgm:pt modelId="{3B05808E-0A05-6F47-B2DB-2FEC3D393902}" type="pres">
      <dgm:prSet presAssocID="{0C90B131-0A22-8243-85CB-91B8EBA56B60}" presName="space" presStyleCnt="0"/>
      <dgm:spPr/>
    </dgm:pt>
    <dgm:pt modelId="{1CD30C94-3124-8B44-BBA2-DE150890D5E6}" type="pres">
      <dgm:prSet presAssocID="{A50915A2-6F79-144D-9E97-23B5DD80AACF}" presName="compositeB" presStyleCnt="0"/>
      <dgm:spPr/>
    </dgm:pt>
    <dgm:pt modelId="{4822A12A-2C02-DE43-A973-CE7C89F17487}" type="pres">
      <dgm:prSet presAssocID="{A50915A2-6F79-144D-9E97-23B5DD80AACF}" presName="textB" presStyleLbl="revTx" presStyleIdx="1" presStyleCnt="4">
        <dgm:presLayoutVars>
          <dgm:bulletEnabled val="1"/>
        </dgm:presLayoutVars>
      </dgm:prSet>
      <dgm:spPr/>
      <dgm:t>
        <a:bodyPr/>
        <a:lstStyle/>
        <a:p>
          <a:endParaRPr lang="en-US"/>
        </a:p>
      </dgm:t>
    </dgm:pt>
    <dgm:pt modelId="{4419C293-3192-574A-9CA6-7E161290F3FA}" type="pres">
      <dgm:prSet presAssocID="{A50915A2-6F79-144D-9E97-23B5DD80AACF}" presName="circleB" presStyleLbl="node1" presStyleIdx="1" presStyleCnt="4"/>
      <dgm:spPr/>
    </dgm:pt>
    <dgm:pt modelId="{D16C4A46-8F0F-7845-883C-5DE782D1CC7A}" type="pres">
      <dgm:prSet presAssocID="{A50915A2-6F79-144D-9E97-23B5DD80AACF}" presName="spaceB" presStyleCnt="0"/>
      <dgm:spPr/>
    </dgm:pt>
    <dgm:pt modelId="{8B6645B3-E503-2B4D-9900-5831ED0B91AE}" type="pres">
      <dgm:prSet presAssocID="{3B67D39F-339B-834F-8FDA-E32802A09555}" presName="space" presStyleCnt="0"/>
      <dgm:spPr/>
    </dgm:pt>
    <dgm:pt modelId="{63D85E06-89FF-6A4A-9F0E-96AF0C962371}" type="pres">
      <dgm:prSet presAssocID="{1F29AA68-E8F2-C94F-8449-058E246A4F9D}" presName="compositeA" presStyleCnt="0"/>
      <dgm:spPr/>
    </dgm:pt>
    <dgm:pt modelId="{F1E8B94A-AFE9-F54C-8956-476A4B0FB1B9}" type="pres">
      <dgm:prSet presAssocID="{1F29AA68-E8F2-C94F-8449-058E246A4F9D}" presName="textA" presStyleLbl="revTx" presStyleIdx="2" presStyleCnt="4">
        <dgm:presLayoutVars>
          <dgm:bulletEnabled val="1"/>
        </dgm:presLayoutVars>
      </dgm:prSet>
      <dgm:spPr/>
      <dgm:t>
        <a:bodyPr/>
        <a:lstStyle/>
        <a:p>
          <a:endParaRPr lang="en-US"/>
        </a:p>
      </dgm:t>
    </dgm:pt>
    <dgm:pt modelId="{2527D6FE-6B96-604D-A313-5EDEC621F595}" type="pres">
      <dgm:prSet presAssocID="{1F29AA68-E8F2-C94F-8449-058E246A4F9D}" presName="circleA" presStyleLbl="node1" presStyleIdx="2" presStyleCnt="4"/>
      <dgm:spPr/>
    </dgm:pt>
    <dgm:pt modelId="{BD1E21F5-1580-5746-831C-59CA38CDC8F7}" type="pres">
      <dgm:prSet presAssocID="{1F29AA68-E8F2-C94F-8449-058E246A4F9D}" presName="spaceA" presStyleCnt="0"/>
      <dgm:spPr/>
    </dgm:pt>
    <dgm:pt modelId="{ABDCA775-7661-D441-BC89-86548D27A862}" type="pres">
      <dgm:prSet presAssocID="{69FB34F2-C8CB-F749-BC09-56DD0BB01C64}" presName="space" presStyleCnt="0"/>
      <dgm:spPr/>
    </dgm:pt>
    <dgm:pt modelId="{264EA9D3-4F70-BC4E-90B7-9F8986E82585}" type="pres">
      <dgm:prSet presAssocID="{692455CD-1959-584F-ADE7-1FC2AA9E2239}" presName="compositeB" presStyleCnt="0"/>
      <dgm:spPr/>
    </dgm:pt>
    <dgm:pt modelId="{27979833-97CA-7640-9ED8-F41136E0B0A5}" type="pres">
      <dgm:prSet presAssocID="{692455CD-1959-584F-ADE7-1FC2AA9E2239}" presName="textB" presStyleLbl="revTx" presStyleIdx="3" presStyleCnt="4">
        <dgm:presLayoutVars>
          <dgm:bulletEnabled val="1"/>
        </dgm:presLayoutVars>
      </dgm:prSet>
      <dgm:spPr/>
      <dgm:t>
        <a:bodyPr/>
        <a:lstStyle/>
        <a:p>
          <a:endParaRPr lang="en-US"/>
        </a:p>
      </dgm:t>
    </dgm:pt>
    <dgm:pt modelId="{6713515E-037C-664D-935E-38B064A44583}" type="pres">
      <dgm:prSet presAssocID="{692455CD-1959-584F-ADE7-1FC2AA9E2239}" presName="circleB" presStyleLbl="node1" presStyleIdx="3" presStyleCnt="4"/>
      <dgm:spPr/>
    </dgm:pt>
    <dgm:pt modelId="{79EAE3D5-34BA-F240-A0E4-BDCC1FA40797}" type="pres">
      <dgm:prSet presAssocID="{692455CD-1959-584F-ADE7-1FC2AA9E2239}" presName="spaceB" presStyleCnt="0"/>
      <dgm:spPr/>
    </dgm:pt>
  </dgm:ptLst>
  <dgm:cxnLst>
    <dgm:cxn modelId="{6926BFD3-024B-EB45-AD9B-4C77BE7D2D60}" type="presOf" srcId="{692455CD-1959-584F-ADE7-1FC2AA9E2239}" destId="{27979833-97CA-7640-9ED8-F41136E0B0A5}" srcOrd="0" destOrd="0" presId="urn:microsoft.com/office/officeart/2005/8/layout/hProcess11"/>
    <dgm:cxn modelId="{3CC7DC54-9EB7-5B4E-9F26-09BD2C980D60}" srcId="{5B1A1FB3-BD18-424C-9369-2C75D4EF69AF}" destId="{A50915A2-6F79-144D-9E97-23B5DD80AACF}" srcOrd="1" destOrd="0" parTransId="{9F1A6A95-EA03-E949-9293-0B83AC18674C}" sibTransId="{3B67D39F-339B-834F-8FDA-E32802A09555}"/>
    <dgm:cxn modelId="{AE5454F9-B523-CC49-AF25-386DB625750E}" srcId="{5B1A1FB3-BD18-424C-9369-2C75D4EF69AF}" destId="{1F29AA68-E8F2-C94F-8449-058E246A4F9D}" srcOrd="2" destOrd="0" parTransId="{9F2AB2DD-B795-7845-9263-6E1F8C762739}" sibTransId="{69FB34F2-C8CB-F749-BC09-56DD0BB01C64}"/>
    <dgm:cxn modelId="{6EE885EA-E34E-F24F-9B62-16F39EFEF309}" type="presOf" srcId="{1F29AA68-E8F2-C94F-8449-058E246A4F9D}" destId="{F1E8B94A-AFE9-F54C-8956-476A4B0FB1B9}" srcOrd="0" destOrd="0" presId="urn:microsoft.com/office/officeart/2005/8/layout/hProcess11"/>
    <dgm:cxn modelId="{54A9B1EF-C363-7E4A-A35E-536249CE6E51}" srcId="{5B1A1FB3-BD18-424C-9369-2C75D4EF69AF}" destId="{5CC74419-25D0-9742-9237-D5DFC3F366CB}" srcOrd="0" destOrd="0" parTransId="{BBAC794B-62BD-E849-AEA8-50E4B29CF4AE}" sibTransId="{0C90B131-0A22-8243-85CB-91B8EBA56B60}"/>
    <dgm:cxn modelId="{15EDFAA8-E383-B940-B8F6-3B017A2C7F89}" srcId="{5B1A1FB3-BD18-424C-9369-2C75D4EF69AF}" destId="{692455CD-1959-584F-ADE7-1FC2AA9E2239}" srcOrd="3" destOrd="0" parTransId="{6639397E-AC3B-3A4A-BB59-E34974195AF5}" sibTransId="{029B1761-B11F-0547-9105-6FB90274F27D}"/>
    <dgm:cxn modelId="{FAB24822-FB76-284E-9B2F-18985FF0AC13}" type="presOf" srcId="{A50915A2-6F79-144D-9E97-23B5DD80AACF}" destId="{4822A12A-2C02-DE43-A973-CE7C89F17487}" srcOrd="0" destOrd="0" presId="urn:microsoft.com/office/officeart/2005/8/layout/hProcess11"/>
    <dgm:cxn modelId="{3BE06FFD-8721-984F-B981-B91BCAB27F31}" type="presOf" srcId="{5B1A1FB3-BD18-424C-9369-2C75D4EF69AF}" destId="{EA1B4FB9-CA33-824C-A81C-F91DCE69C240}" srcOrd="0" destOrd="0" presId="urn:microsoft.com/office/officeart/2005/8/layout/hProcess11"/>
    <dgm:cxn modelId="{B37F0108-A839-6C43-9CAE-B4A952355AB2}" type="presOf" srcId="{5CC74419-25D0-9742-9237-D5DFC3F366CB}" destId="{9A0E5920-388A-7C44-93B0-350A81CA9B0A}" srcOrd="0" destOrd="0" presId="urn:microsoft.com/office/officeart/2005/8/layout/hProcess11"/>
    <dgm:cxn modelId="{6627AA7F-4F22-2748-9044-6D12C6494CFB}" type="presParOf" srcId="{EA1B4FB9-CA33-824C-A81C-F91DCE69C240}" destId="{B9621FD3-7BA2-EF46-B48D-35C2D294A06E}" srcOrd="0" destOrd="0" presId="urn:microsoft.com/office/officeart/2005/8/layout/hProcess11"/>
    <dgm:cxn modelId="{BE0AF398-D6C5-B749-BAB2-50DF148E0B7A}" type="presParOf" srcId="{EA1B4FB9-CA33-824C-A81C-F91DCE69C240}" destId="{432257ED-414F-0B44-933E-5AFD587CEF3F}" srcOrd="1" destOrd="0" presId="urn:microsoft.com/office/officeart/2005/8/layout/hProcess11"/>
    <dgm:cxn modelId="{24147739-FD01-AD43-B300-1D512F6DF495}" type="presParOf" srcId="{432257ED-414F-0B44-933E-5AFD587CEF3F}" destId="{D57FAC27-67A8-2447-8D61-A8012207B56E}" srcOrd="0" destOrd="0" presId="urn:microsoft.com/office/officeart/2005/8/layout/hProcess11"/>
    <dgm:cxn modelId="{F32C7D44-30EA-294D-B757-8722BA0F0F75}" type="presParOf" srcId="{D57FAC27-67A8-2447-8D61-A8012207B56E}" destId="{9A0E5920-388A-7C44-93B0-350A81CA9B0A}" srcOrd="0" destOrd="0" presId="urn:microsoft.com/office/officeart/2005/8/layout/hProcess11"/>
    <dgm:cxn modelId="{22827D5A-C331-244D-84E0-5D75A67A194A}" type="presParOf" srcId="{D57FAC27-67A8-2447-8D61-A8012207B56E}" destId="{655A2949-932D-6341-9441-EBFD4AB5814D}" srcOrd="1" destOrd="0" presId="urn:microsoft.com/office/officeart/2005/8/layout/hProcess11"/>
    <dgm:cxn modelId="{B5379956-BAD6-7846-B4C7-1DA956051656}" type="presParOf" srcId="{D57FAC27-67A8-2447-8D61-A8012207B56E}" destId="{4858EE63-7233-954C-A22B-BDB990EB9C77}" srcOrd="2" destOrd="0" presId="urn:microsoft.com/office/officeart/2005/8/layout/hProcess11"/>
    <dgm:cxn modelId="{BF172F95-260A-3541-9F1F-F71B02510E68}" type="presParOf" srcId="{432257ED-414F-0B44-933E-5AFD587CEF3F}" destId="{3B05808E-0A05-6F47-B2DB-2FEC3D393902}" srcOrd="1" destOrd="0" presId="urn:microsoft.com/office/officeart/2005/8/layout/hProcess11"/>
    <dgm:cxn modelId="{899C5321-516A-3845-986A-A47552B2DE96}" type="presParOf" srcId="{432257ED-414F-0B44-933E-5AFD587CEF3F}" destId="{1CD30C94-3124-8B44-BBA2-DE150890D5E6}" srcOrd="2" destOrd="0" presId="urn:microsoft.com/office/officeart/2005/8/layout/hProcess11"/>
    <dgm:cxn modelId="{33353075-F59E-D444-A428-7D9BA040D2F8}" type="presParOf" srcId="{1CD30C94-3124-8B44-BBA2-DE150890D5E6}" destId="{4822A12A-2C02-DE43-A973-CE7C89F17487}" srcOrd="0" destOrd="0" presId="urn:microsoft.com/office/officeart/2005/8/layout/hProcess11"/>
    <dgm:cxn modelId="{B600B437-2E4D-AB4D-A7A6-791F5DEE2F81}" type="presParOf" srcId="{1CD30C94-3124-8B44-BBA2-DE150890D5E6}" destId="{4419C293-3192-574A-9CA6-7E161290F3FA}" srcOrd="1" destOrd="0" presId="urn:microsoft.com/office/officeart/2005/8/layout/hProcess11"/>
    <dgm:cxn modelId="{D99BEE09-DCD9-7348-A980-A16C2DEC56DC}" type="presParOf" srcId="{1CD30C94-3124-8B44-BBA2-DE150890D5E6}" destId="{D16C4A46-8F0F-7845-883C-5DE782D1CC7A}" srcOrd="2" destOrd="0" presId="urn:microsoft.com/office/officeart/2005/8/layout/hProcess11"/>
    <dgm:cxn modelId="{1E019257-1602-694D-9577-741AE134B612}" type="presParOf" srcId="{432257ED-414F-0B44-933E-5AFD587CEF3F}" destId="{8B6645B3-E503-2B4D-9900-5831ED0B91AE}" srcOrd="3" destOrd="0" presId="urn:microsoft.com/office/officeart/2005/8/layout/hProcess11"/>
    <dgm:cxn modelId="{36A86C6A-FDE7-8E43-A95E-6FE65D688935}" type="presParOf" srcId="{432257ED-414F-0B44-933E-5AFD587CEF3F}" destId="{63D85E06-89FF-6A4A-9F0E-96AF0C962371}" srcOrd="4" destOrd="0" presId="urn:microsoft.com/office/officeart/2005/8/layout/hProcess11"/>
    <dgm:cxn modelId="{9B36E645-1C8C-4C42-AF02-CC5A505E63AD}" type="presParOf" srcId="{63D85E06-89FF-6A4A-9F0E-96AF0C962371}" destId="{F1E8B94A-AFE9-F54C-8956-476A4B0FB1B9}" srcOrd="0" destOrd="0" presId="urn:microsoft.com/office/officeart/2005/8/layout/hProcess11"/>
    <dgm:cxn modelId="{2164DCBD-5F5A-2F42-B3A3-4976616DE8E5}" type="presParOf" srcId="{63D85E06-89FF-6A4A-9F0E-96AF0C962371}" destId="{2527D6FE-6B96-604D-A313-5EDEC621F595}" srcOrd="1" destOrd="0" presId="urn:microsoft.com/office/officeart/2005/8/layout/hProcess11"/>
    <dgm:cxn modelId="{2A1381F8-E01B-4D45-BB19-400F4CC6421B}" type="presParOf" srcId="{63D85E06-89FF-6A4A-9F0E-96AF0C962371}" destId="{BD1E21F5-1580-5746-831C-59CA38CDC8F7}" srcOrd="2" destOrd="0" presId="urn:microsoft.com/office/officeart/2005/8/layout/hProcess11"/>
    <dgm:cxn modelId="{C99296E2-AC00-4D48-9459-22A5F4C8BB3C}" type="presParOf" srcId="{432257ED-414F-0B44-933E-5AFD587CEF3F}" destId="{ABDCA775-7661-D441-BC89-86548D27A862}" srcOrd="5" destOrd="0" presId="urn:microsoft.com/office/officeart/2005/8/layout/hProcess11"/>
    <dgm:cxn modelId="{EF5FE723-BC6B-9844-ACDA-E393B45AAFD4}" type="presParOf" srcId="{432257ED-414F-0B44-933E-5AFD587CEF3F}" destId="{264EA9D3-4F70-BC4E-90B7-9F8986E82585}" srcOrd="6" destOrd="0" presId="urn:microsoft.com/office/officeart/2005/8/layout/hProcess11"/>
    <dgm:cxn modelId="{9EFC63D5-0790-844F-A814-1F07F83ACDCD}" type="presParOf" srcId="{264EA9D3-4F70-BC4E-90B7-9F8986E82585}" destId="{27979833-97CA-7640-9ED8-F41136E0B0A5}" srcOrd="0" destOrd="0" presId="urn:microsoft.com/office/officeart/2005/8/layout/hProcess11"/>
    <dgm:cxn modelId="{9315EBBF-8FA2-3A44-8E94-384A93AC8645}" type="presParOf" srcId="{264EA9D3-4F70-BC4E-90B7-9F8986E82585}" destId="{6713515E-037C-664D-935E-38B064A44583}" srcOrd="1" destOrd="0" presId="urn:microsoft.com/office/officeart/2005/8/layout/hProcess11"/>
    <dgm:cxn modelId="{9ABC9D2B-19CB-194F-8145-4B9168A2FF41}" type="presParOf" srcId="{264EA9D3-4F70-BC4E-90B7-9F8986E82585}" destId="{79EAE3D5-34BA-F240-A0E4-BDCC1FA40797}"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21FD3-7BA2-EF46-B48D-35C2D294A06E}">
      <dsp:nvSpPr>
        <dsp:cNvPr id="0" name=""/>
        <dsp:cNvSpPr/>
      </dsp:nvSpPr>
      <dsp:spPr>
        <a:xfrm>
          <a:off x="0" y="979051"/>
          <a:ext cx="7886700" cy="1305401"/>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A0E5920-388A-7C44-93B0-350A81CA9B0A}">
      <dsp:nvSpPr>
        <dsp:cNvPr id="0" name=""/>
        <dsp:cNvSpPr/>
      </dsp:nvSpPr>
      <dsp:spPr>
        <a:xfrm>
          <a:off x="3552" y="0"/>
          <a:ext cx="1708656"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rtl="0">
            <a:lnSpc>
              <a:spcPct val="90000"/>
            </a:lnSpc>
            <a:spcBef>
              <a:spcPct val="0"/>
            </a:spcBef>
            <a:spcAft>
              <a:spcPct val="35000"/>
            </a:spcAft>
          </a:pPr>
          <a:r>
            <a:rPr lang="en-US" sz="1700" kern="1200" dirty="0" smtClean="0"/>
            <a:t>Young people’s career decision making</a:t>
          </a:r>
          <a:endParaRPr lang="en-US" sz="1700" kern="1200" dirty="0"/>
        </a:p>
      </dsp:txBody>
      <dsp:txXfrm>
        <a:off x="3552" y="0"/>
        <a:ext cx="1708656" cy="1305401"/>
      </dsp:txXfrm>
    </dsp:sp>
    <dsp:sp modelId="{655A2949-932D-6341-9441-EBFD4AB5814D}">
      <dsp:nvSpPr>
        <dsp:cNvPr id="0" name=""/>
        <dsp:cNvSpPr/>
      </dsp:nvSpPr>
      <dsp:spPr>
        <a:xfrm>
          <a:off x="694705" y="1468576"/>
          <a:ext cx="326350" cy="32635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822A12A-2C02-DE43-A973-CE7C89F17487}">
      <dsp:nvSpPr>
        <dsp:cNvPr id="0" name=""/>
        <dsp:cNvSpPr/>
      </dsp:nvSpPr>
      <dsp:spPr>
        <a:xfrm>
          <a:off x="1797641" y="1958102"/>
          <a:ext cx="1708656"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lvl="0" algn="ctr" defTabSz="755650" rtl="0">
            <a:lnSpc>
              <a:spcPct val="90000"/>
            </a:lnSpc>
            <a:spcBef>
              <a:spcPct val="0"/>
            </a:spcBef>
            <a:spcAft>
              <a:spcPct val="35000"/>
            </a:spcAft>
          </a:pPr>
          <a:r>
            <a:rPr lang="en-US" sz="1700" kern="1200" dirty="0" smtClean="0"/>
            <a:t>Lessons learned</a:t>
          </a:r>
          <a:endParaRPr lang="en-US" sz="1700" kern="1200" dirty="0"/>
        </a:p>
      </dsp:txBody>
      <dsp:txXfrm>
        <a:off x="1797641" y="1958102"/>
        <a:ext cx="1708656" cy="1305401"/>
      </dsp:txXfrm>
    </dsp:sp>
    <dsp:sp modelId="{4419C293-3192-574A-9CA6-7E161290F3FA}">
      <dsp:nvSpPr>
        <dsp:cNvPr id="0" name=""/>
        <dsp:cNvSpPr/>
      </dsp:nvSpPr>
      <dsp:spPr>
        <a:xfrm>
          <a:off x="2488795" y="1468576"/>
          <a:ext cx="326350" cy="32635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1E8B94A-AFE9-F54C-8956-476A4B0FB1B9}">
      <dsp:nvSpPr>
        <dsp:cNvPr id="0" name=""/>
        <dsp:cNvSpPr/>
      </dsp:nvSpPr>
      <dsp:spPr>
        <a:xfrm>
          <a:off x="3591731" y="0"/>
          <a:ext cx="1708656"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rtl="0">
            <a:lnSpc>
              <a:spcPct val="90000"/>
            </a:lnSpc>
            <a:spcBef>
              <a:spcPct val="0"/>
            </a:spcBef>
            <a:spcAft>
              <a:spcPct val="35000"/>
            </a:spcAft>
          </a:pPr>
          <a:r>
            <a:rPr lang="en-US" sz="1700" kern="1200" dirty="0" smtClean="0"/>
            <a:t>New</a:t>
          </a:r>
          <a:r>
            <a:rPr lang="en-US" sz="1700" kern="1200" baseline="0" dirty="0" smtClean="0"/>
            <a:t> insights</a:t>
          </a:r>
          <a:endParaRPr lang="en-US" sz="1700" kern="1200" dirty="0"/>
        </a:p>
      </dsp:txBody>
      <dsp:txXfrm>
        <a:off x="3591731" y="0"/>
        <a:ext cx="1708656" cy="1305401"/>
      </dsp:txXfrm>
    </dsp:sp>
    <dsp:sp modelId="{2527D6FE-6B96-604D-A313-5EDEC621F595}">
      <dsp:nvSpPr>
        <dsp:cNvPr id="0" name=""/>
        <dsp:cNvSpPr/>
      </dsp:nvSpPr>
      <dsp:spPr>
        <a:xfrm>
          <a:off x="4282884" y="1468576"/>
          <a:ext cx="326350" cy="32635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7979833-97CA-7640-9ED8-F41136E0B0A5}">
      <dsp:nvSpPr>
        <dsp:cNvPr id="0" name=""/>
        <dsp:cNvSpPr/>
      </dsp:nvSpPr>
      <dsp:spPr>
        <a:xfrm>
          <a:off x="5385820" y="1958102"/>
          <a:ext cx="1708656"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lvl="0" algn="ctr" defTabSz="755650" rtl="0">
            <a:lnSpc>
              <a:spcPct val="90000"/>
            </a:lnSpc>
            <a:spcBef>
              <a:spcPct val="0"/>
            </a:spcBef>
            <a:spcAft>
              <a:spcPct val="35000"/>
            </a:spcAft>
          </a:pPr>
          <a:r>
            <a:rPr lang="en-US" sz="1700" kern="1200" dirty="0" smtClean="0"/>
            <a:t>Moving forward</a:t>
          </a:r>
          <a:endParaRPr lang="en-US" sz="1700" kern="1200" dirty="0"/>
        </a:p>
      </dsp:txBody>
      <dsp:txXfrm>
        <a:off x="5385820" y="1958102"/>
        <a:ext cx="1708656" cy="1305401"/>
      </dsp:txXfrm>
    </dsp:sp>
    <dsp:sp modelId="{6713515E-037C-664D-935E-38B064A44583}">
      <dsp:nvSpPr>
        <dsp:cNvPr id="0" name=""/>
        <dsp:cNvSpPr/>
      </dsp:nvSpPr>
      <dsp:spPr>
        <a:xfrm>
          <a:off x="6076974" y="1468576"/>
          <a:ext cx="326350" cy="32635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07E28F3-F352-4265-B82D-1C337AA60BFC}" type="datetimeFigureOut">
              <a:rPr lang="en-GB" smtClean="0"/>
              <a:t>05/07/2018</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762D3207-A7C7-4A6E-9D37-105A37D894FE}" type="slidenum">
              <a:rPr lang="en-GB" smtClean="0"/>
              <a:t>‹#›</a:t>
            </a:fld>
            <a:endParaRPr lang="en-GB"/>
          </a:p>
        </p:txBody>
      </p:sp>
    </p:spTree>
    <p:extLst>
      <p:ext uri="{BB962C8B-B14F-4D97-AF65-F5344CB8AC3E}">
        <p14:creationId xmlns:p14="http://schemas.microsoft.com/office/powerpoint/2010/main" val="154888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46AF9F2-513F-9E4C-9DE1-E4F299E3B5EA}" type="datetimeFigureOut">
              <a:rPr lang="en-GB" smtClean="0"/>
              <a:pPr/>
              <a:t>05/07/2018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50D85B2-91C8-3D46-884D-BA432902C549}" type="slidenum">
              <a:rPr lang="en-GB" smtClean="0"/>
              <a:pPr/>
              <a:t>‹#›</a:t>
            </a:fld>
            <a:endParaRPr lang="en-GB"/>
          </a:p>
        </p:txBody>
      </p:sp>
    </p:spTree>
    <p:extLst>
      <p:ext uri="{BB962C8B-B14F-4D97-AF65-F5344CB8AC3E}">
        <p14:creationId xmlns:p14="http://schemas.microsoft.com/office/powerpoint/2010/main" val="185521656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Most</a:t>
            </a:r>
            <a:r>
              <a:rPr lang="en-GB" baseline="0" dirty="0" smtClean="0"/>
              <a:t> respondents in years 9,10 and 11 – reflective of consortia targeting younger age groups.</a:t>
            </a:r>
            <a:endParaRPr lang="en-GB" dirty="0"/>
          </a:p>
        </p:txBody>
      </p:sp>
      <p:sp>
        <p:nvSpPr>
          <p:cNvPr id="4" name="Slide Number Placeholder 3"/>
          <p:cNvSpPr>
            <a:spLocks noGrp="1"/>
          </p:cNvSpPr>
          <p:nvPr>
            <p:ph type="sldNum" sz="quarter" idx="10"/>
          </p:nvPr>
        </p:nvSpPr>
        <p:spPr/>
        <p:txBody>
          <a:bodyPr/>
          <a:lstStyle/>
          <a:p>
            <a:fld id="{C50D85B2-91C8-3D46-884D-BA432902C549}" type="slidenum">
              <a:rPr lang="en-GB" smtClean="0"/>
              <a:pPr/>
              <a:t>1</a:t>
            </a:fld>
            <a:endParaRPr lang="en-GB"/>
          </a:p>
        </p:txBody>
      </p:sp>
    </p:spTree>
    <p:extLst>
      <p:ext uri="{BB962C8B-B14F-4D97-AF65-F5344CB8AC3E}">
        <p14:creationId xmlns:p14="http://schemas.microsoft.com/office/powerpoint/2010/main" val="779183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900" kern="1200" dirty="0" smtClean="0">
                <a:solidFill>
                  <a:schemeClr val="tx1"/>
                </a:solidFill>
                <a:effectLst/>
                <a:latin typeface="+mn-lt"/>
                <a:ea typeface="+mn-ea"/>
                <a:cs typeface="+mn-cs"/>
              </a:rPr>
              <a:t>Although learners on academic and technical routes consult similar individuals, those on technical pathways typically rate the help they receive as less useful than those on academic routes, with the exception of parents/carers and staff at open days. </a:t>
            </a:r>
          </a:p>
          <a:p>
            <a:endParaRPr lang="en-GB" dirty="0"/>
          </a:p>
        </p:txBody>
      </p:sp>
      <p:sp>
        <p:nvSpPr>
          <p:cNvPr id="4" name="Slide Number Placeholder 3"/>
          <p:cNvSpPr>
            <a:spLocks noGrp="1"/>
          </p:cNvSpPr>
          <p:nvPr>
            <p:ph type="sldNum" sz="quarter" idx="10"/>
          </p:nvPr>
        </p:nvSpPr>
        <p:spPr/>
        <p:txBody>
          <a:bodyPr/>
          <a:lstStyle/>
          <a:p>
            <a:fld id="{C50D85B2-91C8-3D46-884D-BA432902C549}" type="slidenum">
              <a:rPr lang="en-GB" smtClean="0"/>
              <a:pPr/>
              <a:t>12</a:t>
            </a:fld>
            <a:endParaRPr lang="en-GB"/>
          </a:p>
        </p:txBody>
      </p:sp>
    </p:spTree>
    <p:extLst>
      <p:ext uri="{BB962C8B-B14F-4D97-AF65-F5344CB8AC3E}">
        <p14:creationId xmlns:p14="http://schemas.microsoft.com/office/powerpoint/2010/main" val="1231845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900" kern="1200" dirty="0" smtClean="0">
                <a:solidFill>
                  <a:schemeClr val="tx1"/>
                </a:solidFill>
                <a:effectLst/>
                <a:latin typeface="+mn-lt"/>
                <a:ea typeface="+mn-ea"/>
                <a:cs typeface="+mn-cs"/>
              </a:rPr>
              <a:t>Although learners on academic and technical routes consult similar individuals, those on technical pathways typically rate the help they receive as less useful than those on academic routes, with the exception of parents/carers and staff at open days. </a:t>
            </a:r>
          </a:p>
          <a:p>
            <a:endParaRPr lang="en-GB" dirty="0"/>
          </a:p>
        </p:txBody>
      </p:sp>
      <p:sp>
        <p:nvSpPr>
          <p:cNvPr id="4" name="Slide Number Placeholder 3"/>
          <p:cNvSpPr>
            <a:spLocks noGrp="1"/>
          </p:cNvSpPr>
          <p:nvPr>
            <p:ph type="sldNum" sz="quarter" idx="10"/>
          </p:nvPr>
        </p:nvSpPr>
        <p:spPr/>
        <p:txBody>
          <a:bodyPr/>
          <a:lstStyle/>
          <a:p>
            <a:fld id="{C50D85B2-91C8-3D46-884D-BA432902C549}" type="slidenum">
              <a:rPr lang="en-GB" smtClean="0"/>
              <a:pPr/>
              <a:t>13</a:t>
            </a:fld>
            <a:endParaRPr lang="en-GB"/>
          </a:p>
        </p:txBody>
      </p:sp>
    </p:spTree>
    <p:extLst>
      <p:ext uri="{BB962C8B-B14F-4D97-AF65-F5344CB8AC3E}">
        <p14:creationId xmlns:p14="http://schemas.microsoft.com/office/powerpoint/2010/main" val="723764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smtClean="0"/>
              <a:t>Seven out of 10</a:t>
            </a:r>
            <a:r>
              <a:rPr lang="en-GB" baseline="0" dirty="0" smtClean="0"/>
              <a:t> y</a:t>
            </a:r>
            <a:r>
              <a:rPr lang="en-GB" dirty="0" smtClean="0"/>
              <a:t>oung people draw on a range of wider resources to support them in their decision-making</a:t>
            </a:r>
          </a:p>
          <a:p>
            <a:endParaRPr lang="en-GB" dirty="0"/>
          </a:p>
        </p:txBody>
      </p:sp>
      <p:sp>
        <p:nvSpPr>
          <p:cNvPr id="4" name="Slide Number Placeholder 3"/>
          <p:cNvSpPr>
            <a:spLocks noGrp="1"/>
          </p:cNvSpPr>
          <p:nvPr>
            <p:ph type="sldNum" sz="quarter" idx="10"/>
          </p:nvPr>
        </p:nvSpPr>
        <p:spPr/>
        <p:txBody>
          <a:bodyPr/>
          <a:lstStyle/>
          <a:p>
            <a:fld id="{C50D85B2-91C8-3D46-884D-BA432902C549}" type="slidenum">
              <a:rPr lang="en-GB" smtClean="0"/>
              <a:pPr/>
              <a:t>14</a:t>
            </a:fld>
            <a:endParaRPr lang="en-GB"/>
          </a:p>
        </p:txBody>
      </p:sp>
    </p:spTree>
    <p:extLst>
      <p:ext uri="{BB962C8B-B14F-4D97-AF65-F5344CB8AC3E}">
        <p14:creationId xmlns:p14="http://schemas.microsoft.com/office/powerpoint/2010/main" val="737351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kern="1200" dirty="0" smtClean="0">
                <a:solidFill>
                  <a:schemeClr val="tx1"/>
                </a:solidFill>
                <a:effectLst/>
                <a:latin typeface="+mn-lt"/>
                <a:ea typeface="+mn-ea"/>
                <a:cs typeface="+mn-cs"/>
              </a:rPr>
              <a:t>HE (Academic) learners are more likely to have sought information about what qualifications or grades are required to obtain a place on the course; what jobs learners who have studied the course do afterwards; how satisfied previous students are with the course; how much learners earn on completion of the course; how much the course will cost and what financial support is available, than those on technical (FE/HE) and FE (Academic) pathways. </a:t>
            </a:r>
          </a:p>
          <a:p>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Technical (FE/HE) learners are more likely to have requested information about where the course is taught and how easy it is to get there; how the course is assessed; and whether students can fast-track to earn and learn in an apprenticeship than those on FE (Academic) and HE (Academic routes) routes</a:t>
            </a:r>
            <a:r>
              <a:rPr lang="en-GB" dirty="0" smtClean="0">
                <a:effectLst/>
              </a:rPr>
              <a:t> </a:t>
            </a:r>
            <a:r>
              <a:rPr lang="en-GB" sz="900" kern="1200" dirty="0" smtClean="0">
                <a:solidFill>
                  <a:schemeClr val="tx1"/>
                </a:solidFill>
                <a:effectLst/>
                <a:latin typeface="+mn-lt"/>
                <a:ea typeface="+mn-ea"/>
                <a:cs typeface="+mn-cs"/>
              </a:rPr>
              <a:t>	</a:t>
            </a:r>
          </a:p>
          <a:p>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Apprentices and those who were eligible for FSM/16-19 Bursary</a:t>
            </a:r>
            <a:r>
              <a:rPr lang="en-GB" sz="900" kern="1200" baseline="0" dirty="0" smtClean="0">
                <a:solidFill>
                  <a:schemeClr val="tx1"/>
                </a:solidFill>
                <a:effectLst/>
                <a:latin typeface="+mn-lt"/>
                <a:ea typeface="+mn-ea"/>
                <a:cs typeface="+mn-cs"/>
              </a:rPr>
              <a:t> </a:t>
            </a:r>
            <a:r>
              <a:rPr lang="en-GB" sz="900" kern="1200" dirty="0" smtClean="0">
                <a:solidFill>
                  <a:schemeClr val="tx1"/>
                </a:solidFill>
                <a:effectLst/>
                <a:latin typeface="+mn-lt"/>
                <a:ea typeface="+mn-ea"/>
                <a:cs typeface="+mn-cs"/>
              </a:rPr>
              <a:t>are more likely to seek information</a:t>
            </a:r>
            <a:r>
              <a:rPr lang="en-GB" sz="900" kern="1200" baseline="0" dirty="0" smtClean="0">
                <a:solidFill>
                  <a:schemeClr val="tx1"/>
                </a:solidFill>
                <a:effectLst/>
                <a:latin typeface="+mn-lt"/>
                <a:ea typeface="+mn-ea"/>
                <a:cs typeface="+mn-cs"/>
              </a:rPr>
              <a:t> on costs than those studying for A Levels</a:t>
            </a:r>
          </a:p>
          <a:p>
            <a:endParaRPr lang="en-GB" sz="900" kern="1200" baseline="0" dirty="0" smtClean="0">
              <a:solidFill>
                <a:schemeClr val="tx1"/>
              </a:solidFill>
              <a:effectLst/>
              <a:latin typeface="+mn-lt"/>
              <a:ea typeface="+mn-ea"/>
              <a:cs typeface="+mn-cs"/>
            </a:endParaRPr>
          </a:p>
          <a:p>
            <a:r>
              <a:rPr lang="en-GB" sz="900" kern="1200" baseline="0" dirty="0" smtClean="0">
                <a:solidFill>
                  <a:schemeClr val="tx1"/>
                </a:solidFill>
                <a:effectLst/>
                <a:latin typeface="+mn-lt"/>
                <a:ea typeface="+mn-ea"/>
                <a:cs typeface="+mn-cs"/>
              </a:rPr>
              <a:t>The majority of learners found it easy to find the information they wanted</a:t>
            </a:r>
            <a:endParaRPr lang="en-GB" dirty="0"/>
          </a:p>
        </p:txBody>
      </p:sp>
      <p:sp>
        <p:nvSpPr>
          <p:cNvPr id="4" name="Slide Number Placeholder 3"/>
          <p:cNvSpPr>
            <a:spLocks noGrp="1"/>
          </p:cNvSpPr>
          <p:nvPr>
            <p:ph type="sldNum" sz="quarter" idx="10"/>
          </p:nvPr>
        </p:nvSpPr>
        <p:spPr/>
        <p:txBody>
          <a:bodyPr/>
          <a:lstStyle/>
          <a:p>
            <a:fld id="{C50D85B2-91C8-3D46-884D-BA432902C549}" type="slidenum">
              <a:rPr lang="en-GB" smtClean="0"/>
              <a:pPr/>
              <a:t>15</a:t>
            </a:fld>
            <a:endParaRPr lang="en-GB"/>
          </a:p>
        </p:txBody>
      </p:sp>
    </p:spTree>
    <p:extLst>
      <p:ext uri="{BB962C8B-B14F-4D97-AF65-F5344CB8AC3E}">
        <p14:creationId xmlns:p14="http://schemas.microsoft.com/office/powerpoint/2010/main" val="1950358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effectLst/>
                <a:latin typeface="+mn-lt"/>
                <a:ea typeface="+mn-ea"/>
                <a:cs typeface="+mn-cs"/>
              </a:rPr>
              <a:t>Of the respondents who found decision-making difficult, the analysis reveals that Asian/Asian British students and those who reported a disability, learning difficulty or long-term physical or mental health condition found it more difficult than White students and those who did not report a disability, learning difficulty or long-term physical or mental health condition. These findings highlight that route as well as ethnicity and SEN influence how easy or difficult it is for someone to decide on the course they want to study.</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kern="1200" dirty="0" smtClean="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effectLst/>
                <a:latin typeface="+mn-lt"/>
                <a:ea typeface="+mn-ea"/>
                <a:cs typeface="+mn-cs"/>
              </a:rPr>
              <a:t>Transport costs, journey times and proximity to an educational institution were raised as major issues that influence young people’s post-16 course(s) and decision-making. Although some were prepared to make long journeys and/or relocate, with support from their parents,</a:t>
            </a:r>
            <a:r>
              <a:rPr lang="en-GB" sz="900" kern="1200" baseline="0" dirty="0" smtClean="0">
                <a:solidFill>
                  <a:schemeClr val="tx1"/>
                </a:solidFill>
                <a:effectLst/>
                <a:latin typeface="+mn-lt"/>
                <a:ea typeface="+mn-ea"/>
                <a:cs typeface="+mn-cs"/>
              </a:rPr>
              <a:t> fo</a:t>
            </a:r>
            <a:r>
              <a:rPr lang="en-GB" sz="900" kern="1200" dirty="0" smtClean="0">
                <a:solidFill>
                  <a:schemeClr val="tx1"/>
                </a:solidFill>
                <a:effectLst/>
                <a:latin typeface="+mn-lt"/>
                <a:ea typeface="+mn-ea"/>
                <a:cs typeface="+mn-cs"/>
              </a:rPr>
              <a:t>r others, these factors were barriers and lead young people to switch institutions and/or courses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kern="1200" dirty="0" smtClean="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C50D85B2-91C8-3D46-884D-BA432902C549}" type="slidenum">
              <a:rPr lang="en-GB" smtClean="0"/>
              <a:pPr/>
              <a:t>16</a:t>
            </a:fld>
            <a:endParaRPr lang="en-GB"/>
          </a:p>
        </p:txBody>
      </p:sp>
    </p:spTree>
    <p:extLst>
      <p:ext uri="{BB962C8B-B14F-4D97-AF65-F5344CB8AC3E}">
        <p14:creationId xmlns:p14="http://schemas.microsoft.com/office/powerpoint/2010/main" val="1761447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0D85B2-91C8-3D46-884D-BA432902C549}" type="slidenum">
              <a:rPr lang="en-GB" smtClean="0"/>
              <a:pPr/>
              <a:t>17</a:t>
            </a:fld>
            <a:endParaRPr lang="en-GB"/>
          </a:p>
        </p:txBody>
      </p:sp>
    </p:spTree>
    <p:extLst>
      <p:ext uri="{BB962C8B-B14F-4D97-AF65-F5344CB8AC3E}">
        <p14:creationId xmlns:p14="http://schemas.microsoft.com/office/powerpoint/2010/main" val="4200048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0D85B2-91C8-3D46-884D-BA432902C549}" type="slidenum">
              <a:rPr lang="en-GB" smtClean="0"/>
              <a:pPr/>
              <a:t>18</a:t>
            </a:fld>
            <a:endParaRPr lang="en-GB"/>
          </a:p>
        </p:txBody>
      </p:sp>
    </p:spTree>
    <p:extLst>
      <p:ext uri="{BB962C8B-B14F-4D97-AF65-F5344CB8AC3E}">
        <p14:creationId xmlns:p14="http://schemas.microsoft.com/office/powerpoint/2010/main" val="2085152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effectLst/>
                <a:latin typeface="+mn-lt"/>
                <a:ea typeface="+mn-ea"/>
                <a:cs typeface="+mn-cs"/>
              </a:rPr>
              <a:t>Ethnicity, application route and qualification type significantly influence how easy or difficult students found it to apply.</a:t>
            </a:r>
            <a:r>
              <a:rPr lang="en-GB" sz="900" kern="1200" baseline="0" dirty="0" smtClean="0">
                <a:solidFill>
                  <a:schemeClr val="tx1"/>
                </a:solidFill>
                <a:effectLst/>
                <a:latin typeface="+mn-lt"/>
                <a:ea typeface="+mn-ea"/>
                <a:cs typeface="+mn-cs"/>
              </a:rPr>
              <a:t> </a:t>
            </a:r>
            <a:endParaRPr lang="en-GB" sz="900" kern="1200" dirty="0" smtClean="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effectLst/>
                <a:latin typeface="+mn-lt"/>
                <a:ea typeface="+mn-ea"/>
                <a:cs typeface="+mn-cs"/>
              </a:rPr>
              <a:t>When compared to White students, those from an ‘Other’ ethnic group, Black/African/Caribbean/Black British students and Asian/Asian British students found it more difficult to apply;  </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effectLst/>
                <a:latin typeface="+mn-lt"/>
                <a:ea typeface="+mn-ea"/>
                <a:cs typeface="+mn-cs"/>
              </a:rPr>
              <a:t>Students who applied direct to the school, college, university or training provider and who applied through their employer found it easier to apply compared to those who applied through UCAS; </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effectLst/>
                <a:latin typeface="+mn-lt"/>
                <a:ea typeface="+mn-ea"/>
                <a:cs typeface="+mn-cs"/>
              </a:rPr>
              <a:t>Level 3 Apprenticeship and a Level 2 Apprenticeship found it easier to apply compared to students doing A levels. </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effectLst/>
                <a:latin typeface="+mn-lt"/>
                <a:ea typeface="+mn-ea"/>
                <a:cs typeface="+mn-cs"/>
              </a:rPr>
              <a:t>These findings reflect the trend for how easy or difficult students found it to decide which course to apply for</a:t>
            </a:r>
            <a:r>
              <a:rPr lang="en-GB" dirty="0" smtClean="0">
                <a:effectLst/>
              </a:rPr>
              <a:t> </a:t>
            </a:r>
            <a:r>
              <a:rPr lang="en-GB" sz="900" kern="1200" dirty="0" smtClean="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C50D85B2-91C8-3D46-884D-BA432902C549}" type="slidenum">
              <a:rPr lang="en-GB" smtClean="0"/>
              <a:pPr/>
              <a:t>19</a:t>
            </a:fld>
            <a:endParaRPr lang="en-GB"/>
          </a:p>
        </p:txBody>
      </p:sp>
    </p:spTree>
    <p:extLst>
      <p:ext uri="{BB962C8B-B14F-4D97-AF65-F5344CB8AC3E}">
        <p14:creationId xmlns:p14="http://schemas.microsoft.com/office/powerpoint/2010/main" val="2406337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C50D85B2-91C8-3D46-884D-BA432902C549}" type="slidenum">
              <a:rPr lang="en-GB" smtClean="0"/>
              <a:pPr/>
              <a:t>20</a:t>
            </a:fld>
            <a:endParaRPr lang="en-GB"/>
          </a:p>
        </p:txBody>
      </p:sp>
    </p:spTree>
    <p:extLst>
      <p:ext uri="{BB962C8B-B14F-4D97-AF65-F5344CB8AC3E}">
        <p14:creationId xmlns:p14="http://schemas.microsoft.com/office/powerpoint/2010/main" val="2474609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dirty="0" smtClean="0"/>
              <a:t>I prefer to speak to someone </a:t>
            </a:r>
            <a:r>
              <a:rPr lang="en-GB" b="1" dirty="0" smtClean="0"/>
              <a:t>face-to-face</a:t>
            </a:r>
            <a:r>
              <a:rPr lang="en-GB" dirty="0" smtClean="0"/>
              <a:t> to get help with decision-making:</a:t>
            </a:r>
          </a:p>
          <a:p>
            <a:r>
              <a:rPr lang="en-GB" dirty="0" smtClean="0"/>
              <a:t>22% Technical (FE/HE) </a:t>
            </a:r>
          </a:p>
          <a:p>
            <a:r>
              <a:rPr lang="en-GB" dirty="0" smtClean="0"/>
              <a:t>14% for FE (Academic) </a:t>
            </a:r>
          </a:p>
          <a:p>
            <a:r>
              <a:rPr lang="en-GB" dirty="0" smtClean="0"/>
              <a:t>11% for HE (Academic)     </a:t>
            </a:r>
          </a:p>
          <a:p>
            <a:pPr marL="0" lvl="0" indent="0">
              <a:buNone/>
            </a:pPr>
            <a:r>
              <a:rPr lang="en-GB" dirty="0" smtClean="0"/>
              <a:t>I prefer to speak to someone </a:t>
            </a:r>
            <a:r>
              <a:rPr lang="en-GB" b="1" dirty="0" smtClean="0"/>
              <a:t>by phone or text</a:t>
            </a:r>
            <a:r>
              <a:rPr lang="en-GB" dirty="0" smtClean="0"/>
              <a:t> to get help with decision-making:</a:t>
            </a:r>
          </a:p>
          <a:p>
            <a:r>
              <a:rPr lang="en-GB" dirty="0" smtClean="0"/>
              <a:t>6% Technical (FE/HE) </a:t>
            </a:r>
          </a:p>
          <a:p>
            <a:r>
              <a:rPr lang="en-GB" dirty="0" smtClean="0"/>
              <a:t>2% for FE (Academic) </a:t>
            </a:r>
          </a:p>
          <a:p>
            <a:r>
              <a:rPr lang="en-GB" dirty="0" smtClean="0"/>
              <a:t>2% for HE (Academic)</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smtClean="0"/>
          </a:p>
          <a:p>
            <a:r>
              <a:rPr lang="en-GB" sz="900" b="1" kern="1200" dirty="0" smtClean="0">
                <a:solidFill>
                  <a:schemeClr val="tx1"/>
                </a:solidFill>
                <a:effectLst/>
                <a:latin typeface="+mn-lt"/>
                <a:ea typeface="+mn-ea"/>
                <a:cs typeface="+mn-cs"/>
              </a:rPr>
              <a:t> ”</a:t>
            </a:r>
            <a:r>
              <a:rPr lang="en-GB" sz="900" kern="1200" dirty="0" smtClean="0">
                <a:solidFill>
                  <a:schemeClr val="tx1"/>
                </a:solidFill>
                <a:effectLst/>
                <a:latin typeface="+mn-lt"/>
                <a:ea typeface="+mn-ea"/>
                <a:cs typeface="+mn-cs"/>
              </a:rPr>
              <a:t>I didn’t know where to find the information I needed to help me make a decision”</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effectLst/>
                <a:latin typeface="+mn-lt"/>
                <a:ea typeface="+mn-ea"/>
                <a:cs typeface="+mn-cs"/>
              </a:rPr>
              <a:t>25% - </a:t>
            </a:r>
            <a:r>
              <a:rPr lang="en-GB" sz="900" b="1" kern="1200" dirty="0" smtClean="0">
                <a:solidFill>
                  <a:schemeClr val="tx1"/>
                </a:solidFill>
                <a:effectLst/>
                <a:latin typeface="+mn-lt"/>
                <a:ea typeface="+mn-ea"/>
                <a:cs typeface="+mn-cs"/>
              </a:rPr>
              <a:t>Technical (FE/HE)</a:t>
            </a:r>
            <a:endParaRPr lang="en-GB" sz="900" kern="1200" dirty="0" smtClean="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effectLst/>
                <a:latin typeface="+mn-lt"/>
                <a:ea typeface="+mn-ea"/>
                <a:cs typeface="+mn-cs"/>
              </a:rPr>
              <a:t>13% - </a:t>
            </a:r>
            <a:r>
              <a:rPr lang="en-GB" sz="900" b="1" kern="1200" dirty="0" smtClean="0">
                <a:solidFill>
                  <a:schemeClr val="tx1"/>
                </a:solidFill>
                <a:effectLst/>
                <a:latin typeface="+mn-lt"/>
                <a:ea typeface="+mn-ea"/>
                <a:cs typeface="+mn-cs"/>
              </a:rPr>
              <a:t>FE (Academic)</a:t>
            </a:r>
            <a:endParaRPr lang="en-GB" sz="900" kern="1200" dirty="0" smtClean="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effectLst/>
                <a:latin typeface="+mn-lt"/>
                <a:ea typeface="+mn-ea"/>
                <a:cs typeface="+mn-cs"/>
              </a:rPr>
              <a:t>12% - </a:t>
            </a:r>
            <a:r>
              <a:rPr lang="en-GB" sz="900" b="1" kern="1200" dirty="0" smtClean="0">
                <a:solidFill>
                  <a:schemeClr val="tx1"/>
                </a:solidFill>
                <a:effectLst/>
                <a:latin typeface="+mn-lt"/>
                <a:ea typeface="+mn-ea"/>
                <a:cs typeface="+mn-cs"/>
              </a:rPr>
              <a:t>HE (Academic)</a:t>
            </a:r>
          </a:p>
          <a:p>
            <a:r>
              <a:rPr lang="en-GB" sz="900" kern="1200" dirty="0" smtClean="0">
                <a:solidFill>
                  <a:schemeClr val="tx1"/>
                </a:solidFill>
                <a:effectLst/>
                <a:latin typeface="+mn-lt"/>
                <a:ea typeface="+mn-ea"/>
                <a:cs typeface="+mn-cs"/>
              </a:rPr>
              <a:t>I did not know which source of information I could trust to give me accurate information</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effectLst/>
                <a:latin typeface="+mn-lt"/>
                <a:ea typeface="+mn-ea"/>
                <a:cs typeface="+mn-cs"/>
              </a:rPr>
              <a:t>16% - </a:t>
            </a:r>
            <a:r>
              <a:rPr lang="en-GB" sz="900" b="1" kern="1200" dirty="0" smtClean="0">
                <a:solidFill>
                  <a:schemeClr val="tx1"/>
                </a:solidFill>
                <a:effectLst/>
                <a:latin typeface="+mn-lt"/>
                <a:ea typeface="+mn-ea"/>
                <a:cs typeface="+mn-cs"/>
              </a:rPr>
              <a:t>Technical (FE/HE)</a:t>
            </a:r>
            <a:endParaRPr lang="en-GB" sz="900" kern="1200" dirty="0" smtClean="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effectLst/>
                <a:latin typeface="+mn-lt"/>
                <a:ea typeface="+mn-ea"/>
                <a:cs typeface="+mn-cs"/>
              </a:rPr>
              <a:t>8% - </a:t>
            </a:r>
            <a:r>
              <a:rPr lang="en-GB" sz="900" b="1" kern="1200" dirty="0" smtClean="0">
                <a:solidFill>
                  <a:schemeClr val="tx1"/>
                </a:solidFill>
                <a:effectLst/>
                <a:latin typeface="+mn-lt"/>
                <a:ea typeface="+mn-ea"/>
                <a:cs typeface="+mn-cs"/>
              </a:rPr>
              <a:t>FE (Academic)</a:t>
            </a:r>
            <a:endParaRPr lang="en-GB" sz="900" kern="1200" dirty="0" smtClean="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effectLst/>
                <a:latin typeface="+mn-lt"/>
                <a:ea typeface="+mn-ea"/>
                <a:cs typeface="+mn-cs"/>
              </a:rPr>
              <a:t>5% - </a:t>
            </a:r>
            <a:r>
              <a:rPr lang="en-GB" sz="900" b="1" kern="1200" dirty="0" smtClean="0">
                <a:solidFill>
                  <a:schemeClr val="tx1"/>
                </a:solidFill>
                <a:effectLst/>
                <a:latin typeface="+mn-lt"/>
                <a:ea typeface="+mn-ea"/>
                <a:cs typeface="+mn-cs"/>
              </a:rPr>
              <a:t>HE (Academic)</a:t>
            </a:r>
          </a:p>
          <a:p>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I could not find all the information I wanted to make a fully informed decision</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effectLst/>
                <a:latin typeface="+mn-lt"/>
                <a:ea typeface="+mn-ea"/>
                <a:cs typeface="+mn-cs"/>
              </a:rPr>
              <a:t>21% - </a:t>
            </a:r>
            <a:r>
              <a:rPr lang="en-GB" sz="900" b="1" kern="1200" dirty="0" smtClean="0">
                <a:solidFill>
                  <a:schemeClr val="tx1"/>
                </a:solidFill>
                <a:effectLst/>
                <a:latin typeface="+mn-lt"/>
                <a:ea typeface="+mn-ea"/>
                <a:cs typeface="+mn-cs"/>
              </a:rPr>
              <a:t>Technical (FE/HE)</a:t>
            </a:r>
            <a:endParaRPr lang="en-GB" sz="900" kern="1200" dirty="0" smtClean="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effectLst/>
                <a:latin typeface="+mn-lt"/>
                <a:ea typeface="+mn-ea"/>
                <a:cs typeface="+mn-cs"/>
              </a:rPr>
              <a:t>14% -</a:t>
            </a:r>
            <a:r>
              <a:rPr lang="en-GB" sz="900" b="1" kern="1200" dirty="0" smtClean="0">
                <a:solidFill>
                  <a:schemeClr val="tx1"/>
                </a:solidFill>
                <a:effectLst/>
                <a:latin typeface="+mn-lt"/>
                <a:ea typeface="+mn-ea"/>
                <a:cs typeface="+mn-cs"/>
              </a:rPr>
              <a:t>FE (Academic)</a:t>
            </a:r>
            <a:endParaRPr lang="en-GB" sz="900" kern="1200" dirty="0" smtClean="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effectLst/>
                <a:latin typeface="+mn-lt"/>
                <a:ea typeface="+mn-ea"/>
                <a:cs typeface="+mn-cs"/>
              </a:rPr>
              <a:t>13%- </a:t>
            </a:r>
            <a:r>
              <a:rPr lang="en-GB" sz="900" b="1" kern="1200" dirty="0" smtClean="0">
                <a:solidFill>
                  <a:schemeClr val="tx1"/>
                </a:solidFill>
                <a:effectLst/>
                <a:latin typeface="+mn-lt"/>
                <a:ea typeface="+mn-ea"/>
                <a:cs typeface="+mn-cs"/>
              </a:rPr>
              <a:t>HE (Academic)</a:t>
            </a:r>
          </a:p>
          <a:p>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I wanted to do the same thing as my friends</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effectLst/>
                <a:latin typeface="+mn-lt"/>
                <a:ea typeface="+mn-ea"/>
                <a:cs typeface="+mn-cs"/>
              </a:rPr>
              <a:t>54% - </a:t>
            </a:r>
            <a:r>
              <a:rPr lang="en-GB" sz="900" b="1" kern="1200" dirty="0" smtClean="0">
                <a:solidFill>
                  <a:schemeClr val="tx1"/>
                </a:solidFill>
                <a:effectLst/>
                <a:latin typeface="+mn-lt"/>
                <a:ea typeface="+mn-ea"/>
                <a:cs typeface="+mn-cs"/>
              </a:rPr>
              <a:t>Technical (FE/HE)</a:t>
            </a:r>
            <a:endParaRPr lang="en-GB" sz="900" kern="1200" dirty="0" smtClean="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effectLst/>
                <a:latin typeface="+mn-lt"/>
                <a:ea typeface="+mn-ea"/>
                <a:cs typeface="+mn-cs"/>
              </a:rPr>
              <a:t>33%-</a:t>
            </a:r>
            <a:r>
              <a:rPr lang="en-GB" sz="900" b="1" kern="1200" dirty="0" smtClean="0">
                <a:solidFill>
                  <a:schemeClr val="tx1"/>
                </a:solidFill>
                <a:effectLst/>
                <a:latin typeface="+mn-lt"/>
                <a:ea typeface="+mn-ea"/>
                <a:cs typeface="+mn-cs"/>
              </a:rPr>
              <a:t>FE (Academic)</a:t>
            </a:r>
            <a:endParaRPr lang="en-GB" sz="900" kern="1200" dirty="0" smtClean="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effectLst/>
                <a:latin typeface="+mn-lt"/>
                <a:ea typeface="+mn-ea"/>
                <a:cs typeface="+mn-cs"/>
              </a:rPr>
              <a:t>39% - </a:t>
            </a:r>
            <a:r>
              <a:rPr lang="en-GB" sz="900" b="1" kern="1200" dirty="0" smtClean="0">
                <a:solidFill>
                  <a:schemeClr val="tx1"/>
                </a:solidFill>
                <a:effectLst/>
                <a:latin typeface="+mn-lt"/>
                <a:ea typeface="+mn-ea"/>
                <a:cs typeface="+mn-cs"/>
              </a:rPr>
              <a:t>HE (Academic)</a:t>
            </a:r>
          </a:p>
          <a:p>
            <a:endParaRPr lang="en-GB" sz="900" kern="1200" dirty="0" smtClean="0">
              <a:solidFill>
                <a:schemeClr val="tx1"/>
              </a:solidFill>
              <a:effectLst/>
              <a:latin typeface="+mn-lt"/>
              <a:ea typeface="+mn-ea"/>
              <a:cs typeface="+mn-cs"/>
            </a:endParaRPr>
          </a:p>
          <a:p>
            <a:endParaRPr lang="en-GB" sz="900" kern="1200" dirty="0" smtClean="0">
              <a:solidFill>
                <a:schemeClr val="tx1"/>
              </a:solidFill>
              <a:effectLst/>
              <a:latin typeface="+mn-lt"/>
              <a:ea typeface="+mn-ea"/>
              <a:cs typeface="+mn-cs"/>
            </a:endParaRPr>
          </a:p>
          <a:p>
            <a:endParaRPr lang="en-GB" sz="900" kern="1200" dirty="0" smtClean="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kern="1200" dirty="0" smtClean="0">
              <a:solidFill>
                <a:schemeClr val="tx1"/>
              </a:solidFill>
              <a:effectLst/>
              <a:latin typeface="+mn-lt"/>
              <a:ea typeface="+mn-ea"/>
              <a:cs typeface="+mn-cs"/>
            </a:endParaRPr>
          </a:p>
          <a:p>
            <a:endParaRPr lang="en-GB" sz="900" kern="1200" dirty="0" smtClean="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C50D85B2-91C8-3D46-884D-BA432902C549}" type="slidenum">
              <a:rPr lang="en-GB" smtClean="0"/>
              <a:pPr/>
              <a:t>21</a:t>
            </a:fld>
            <a:endParaRPr lang="en-GB"/>
          </a:p>
        </p:txBody>
      </p:sp>
    </p:spTree>
    <p:extLst>
      <p:ext uri="{BB962C8B-B14F-4D97-AF65-F5344CB8AC3E}">
        <p14:creationId xmlns:p14="http://schemas.microsoft.com/office/powerpoint/2010/main" val="2645604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3C16C-5E4C-4FC7-854F-B18D98EBC6C9}" type="slidenum">
              <a:rPr lang="en-GB" smtClean="0"/>
              <a:t>2</a:t>
            </a:fld>
            <a:endParaRPr lang="en-GB"/>
          </a:p>
        </p:txBody>
      </p:sp>
    </p:spTree>
    <p:extLst>
      <p:ext uri="{BB962C8B-B14F-4D97-AF65-F5344CB8AC3E}">
        <p14:creationId xmlns:p14="http://schemas.microsoft.com/office/powerpoint/2010/main" val="41585034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900" kern="1200" dirty="0" smtClean="0">
                <a:solidFill>
                  <a:schemeClr val="tx1"/>
                </a:solidFill>
                <a:effectLst/>
                <a:latin typeface="+mn-lt"/>
                <a:ea typeface="+mn-ea"/>
                <a:cs typeface="+mn-cs"/>
              </a:rPr>
              <a:t>Respondents during the qualitative interviews welcomed the idea of a new system which improved the quality and depth of course information available to students (e.g. course content, where students study (on campus, online, etc.), hours of study, and assessment approaches) as well as provided information on specialist student support services, destinations, and student career trajectories.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C50D85B2-91C8-3D46-884D-BA432902C549}" type="slidenum">
              <a:rPr lang="en-GB" smtClean="0"/>
              <a:pPr/>
              <a:t>22</a:t>
            </a:fld>
            <a:endParaRPr lang="en-GB"/>
          </a:p>
        </p:txBody>
      </p:sp>
    </p:spTree>
    <p:extLst>
      <p:ext uri="{BB962C8B-B14F-4D97-AF65-F5344CB8AC3E}">
        <p14:creationId xmlns:p14="http://schemas.microsoft.com/office/powerpoint/2010/main" val="2144402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0D85B2-91C8-3D46-884D-BA432902C549}" type="slidenum">
              <a:rPr lang="en-GB" smtClean="0"/>
              <a:pPr/>
              <a:t>23</a:t>
            </a:fld>
            <a:endParaRPr lang="en-GB"/>
          </a:p>
        </p:txBody>
      </p:sp>
    </p:spTree>
    <p:extLst>
      <p:ext uri="{BB962C8B-B14F-4D97-AF65-F5344CB8AC3E}">
        <p14:creationId xmlns:p14="http://schemas.microsoft.com/office/powerpoint/2010/main" val="2551004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C50D85B2-91C8-3D46-884D-BA432902C549}" type="slidenum">
              <a:rPr lang="en-GB" smtClean="0"/>
              <a:pPr/>
              <a:t>24</a:t>
            </a:fld>
            <a:endParaRPr lang="en-GB"/>
          </a:p>
        </p:txBody>
      </p:sp>
    </p:spTree>
    <p:extLst>
      <p:ext uri="{BB962C8B-B14F-4D97-AF65-F5344CB8AC3E}">
        <p14:creationId xmlns:p14="http://schemas.microsoft.com/office/powerpoint/2010/main" val="3563722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BE1345-EF06-45FE-BC76-4F1695513997}" type="slidenum">
              <a:rPr lang="en-GB" smtClean="0"/>
              <a:t>25</a:t>
            </a:fld>
            <a:endParaRPr lang="en-GB"/>
          </a:p>
        </p:txBody>
      </p:sp>
    </p:spTree>
    <p:extLst>
      <p:ext uri="{BB962C8B-B14F-4D97-AF65-F5344CB8AC3E}">
        <p14:creationId xmlns:p14="http://schemas.microsoft.com/office/powerpoint/2010/main" val="546190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Most</a:t>
            </a:r>
            <a:r>
              <a:rPr lang="en-GB" baseline="0" dirty="0" smtClean="0"/>
              <a:t> respondents in years 9,10 and 11 – reflective of consortia targeting younger age groups.</a:t>
            </a:r>
            <a:endParaRPr lang="en-GB" dirty="0"/>
          </a:p>
        </p:txBody>
      </p:sp>
      <p:sp>
        <p:nvSpPr>
          <p:cNvPr id="4" name="Slide Number Placeholder 3"/>
          <p:cNvSpPr>
            <a:spLocks noGrp="1"/>
          </p:cNvSpPr>
          <p:nvPr>
            <p:ph type="sldNum" sz="quarter" idx="10"/>
          </p:nvPr>
        </p:nvSpPr>
        <p:spPr/>
        <p:txBody>
          <a:bodyPr/>
          <a:lstStyle/>
          <a:p>
            <a:fld id="{C50D85B2-91C8-3D46-884D-BA432902C549}" type="slidenum">
              <a:rPr lang="en-GB" smtClean="0"/>
              <a:pPr/>
              <a:t>27</a:t>
            </a:fld>
            <a:endParaRPr lang="en-GB"/>
          </a:p>
        </p:txBody>
      </p:sp>
    </p:spTree>
    <p:extLst>
      <p:ext uri="{BB962C8B-B14F-4D97-AF65-F5344CB8AC3E}">
        <p14:creationId xmlns:p14="http://schemas.microsoft.com/office/powerpoint/2010/main" val="779183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0D85B2-91C8-3D46-884D-BA432902C549}" type="slidenum">
              <a:rPr lang="en-GB" smtClean="0"/>
              <a:pPr/>
              <a:t>3</a:t>
            </a:fld>
            <a:endParaRPr lang="en-GB"/>
          </a:p>
        </p:txBody>
      </p:sp>
    </p:spTree>
    <p:extLst>
      <p:ext uri="{BB962C8B-B14F-4D97-AF65-F5344CB8AC3E}">
        <p14:creationId xmlns:p14="http://schemas.microsoft.com/office/powerpoint/2010/main" val="2850344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0D85B2-91C8-3D46-884D-BA432902C549}" type="slidenum">
              <a:rPr lang="en-GB" smtClean="0"/>
              <a:pPr/>
              <a:t>4</a:t>
            </a:fld>
            <a:endParaRPr lang="en-GB"/>
          </a:p>
        </p:txBody>
      </p:sp>
    </p:spTree>
    <p:extLst>
      <p:ext uri="{BB962C8B-B14F-4D97-AF65-F5344CB8AC3E}">
        <p14:creationId xmlns:p14="http://schemas.microsoft.com/office/powerpoint/2010/main" val="224707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0D85B2-91C8-3D46-884D-BA432902C549}" type="slidenum">
              <a:rPr lang="en-GB" smtClean="0"/>
              <a:pPr/>
              <a:t>6</a:t>
            </a:fld>
            <a:endParaRPr lang="en-GB"/>
          </a:p>
        </p:txBody>
      </p:sp>
    </p:spTree>
    <p:extLst>
      <p:ext uri="{BB962C8B-B14F-4D97-AF65-F5344CB8AC3E}">
        <p14:creationId xmlns:p14="http://schemas.microsoft.com/office/powerpoint/2010/main" val="4069794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effectLst/>
                <a:latin typeface="+mn-lt"/>
                <a:ea typeface="+mn-ea"/>
                <a:cs typeface="+mn-cs"/>
              </a:rPr>
              <a:t>The focus for the research is young people aged 16-19 who are currently engaged in the post-16 sector in England. In this context, ‘post-16’ encompasses School/Academy Sixth Forms, University Technical Colleges (UTCs), Sixth Form Colleges, FE Colleges (FECs) (including general, land-based and specialist institutions), apprenticeships and HE. As the focus for the research is on the decisions made at key transition points at age 16 and 18, the sample of HE students is limited to those in their first year of study only. </a:t>
            </a:r>
            <a:endParaRPr lang="en-GB" dirty="0" smtClean="0"/>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kern="1200" dirty="0" smtClean="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effectLst/>
                <a:latin typeface="+mn-lt"/>
                <a:ea typeface="+mn-ea"/>
                <a:cs typeface="+mn-cs"/>
              </a:rPr>
              <a:t>Engaged 2,017 learners: </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effectLst/>
                <a:latin typeface="+mn-lt"/>
                <a:ea typeface="+mn-ea"/>
                <a:cs typeface="+mn-cs"/>
              </a:rPr>
              <a:t>1667 FE and UG surveyed via online panel</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effectLst/>
                <a:latin typeface="+mn-lt"/>
                <a:ea typeface="+mn-ea"/>
                <a:cs typeface="+mn-cs"/>
              </a:rPr>
              <a:t>350</a:t>
            </a:r>
            <a:r>
              <a:rPr lang="en-GB" sz="900" kern="1200" baseline="0" dirty="0" smtClean="0">
                <a:solidFill>
                  <a:schemeClr val="tx1"/>
                </a:solidFill>
                <a:effectLst/>
                <a:latin typeface="+mn-lt"/>
                <a:ea typeface="+mn-ea"/>
                <a:cs typeface="+mn-cs"/>
              </a:rPr>
              <a:t> apprentices via CATI</a:t>
            </a:r>
            <a:endParaRPr lang="en-GB" sz="900" kern="1200" dirty="0" smtClean="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kern="1200" dirty="0" smtClean="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effectLst/>
                <a:latin typeface="+mn-lt"/>
                <a:ea typeface="+mn-ea"/>
                <a:cs typeface="+mn-cs"/>
              </a:rPr>
              <a:t>The research sought to identify any differences in the perceptions and experiences of learners following technical and academic routes. </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effectLst/>
                <a:latin typeface="+mn-lt"/>
                <a:ea typeface="+mn-ea"/>
                <a:cs typeface="+mn-cs"/>
              </a:rPr>
              <a:t>Three main categories of learner were created therefore</a:t>
            </a:r>
            <a:r>
              <a:rPr lang="en-GB" sz="900" kern="1200" baseline="0" dirty="0" smtClean="0">
                <a:solidFill>
                  <a:schemeClr val="tx1"/>
                </a:solidFill>
                <a:effectLst/>
                <a:latin typeface="+mn-lt"/>
                <a:ea typeface="+mn-ea"/>
                <a:cs typeface="+mn-cs"/>
              </a:rPr>
              <a:t> created</a:t>
            </a:r>
            <a:r>
              <a:rPr lang="en-GB" sz="900" kern="1200" dirty="0" smtClean="0">
                <a:solidFill>
                  <a:schemeClr val="tx1"/>
                </a:solidFill>
                <a:effectLst/>
                <a:latin typeface="+mn-lt"/>
                <a:ea typeface="+mn-ea"/>
                <a:cs typeface="+mn-cs"/>
              </a:rPr>
              <a:t> for the purposes of analysis:</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effectLst/>
                <a:latin typeface="+mn-lt"/>
                <a:ea typeface="+mn-ea"/>
                <a:cs typeface="+mn-cs"/>
              </a:rPr>
              <a:t>FE (Academic) defined as learners studying A levels </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effectLst/>
                <a:latin typeface="+mn-lt"/>
                <a:ea typeface="+mn-ea"/>
                <a:cs typeface="+mn-cs"/>
              </a:rPr>
              <a:t>HE (Academic) defined as learners studying an undergraduate degree</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effectLst/>
                <a:latin typeface="+mn-lt"/>
                <a:ea typeface="+mn-ea"/>
                <a:cs typeface="+mn-cs"/>
              </a:rPr>
              <a:t>Technical (FE &amp; HE) defined as learners studying technical and vocational courses such as apprenticeships, national diplomas and NVQs at Levels 2 to 5</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kern="1200" dirty="0" smtClean="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50D85B2-91C8-3D46-884D-BA432902C549}" type="slidenum">
              <a:rPr lang="en-GB" smtClean="0"/>
              <a:pPr/>
              <a:t>7</a:t>
            </a:fld>
            <a:endParaRPr lang="en-GB"/>
          </a:p>
        </p:txBody>
      </p:sp>
    </p:spTree>
    <p:extLst>
      <p:ext uri="{BB962C8B-B14F-4D97-AF65-F5344CB8AC3E}">
        <p14:creationId xmlns:p14="http://schemas.microsoft.com/office/powerpoint/2010/main" val="3653855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900" kern="1200" dirty="0" smtClean="0">
                <a:solidFill>
                  <a:schemeClr val="tx1"/>
                </a:solidFill>
                <a:effectLst/>
                <a:latin typeface="+mn-lt"/>
                <a:ea typeface="+mn-ea"/>
                <a:cs typeface="+mn-cs"/>
              </a:rPr>
              <a:t>Grammar school pupils, learners on academic pathways, young people with a least one parent with a university education, and those with SEN start thinking about their post-16 options earlier than other groups. </a:t>
            </a:r>
          </a:p>
          <a:p>
            <a:pPr lvl="0"/>
            <a:endParaRPr lang="en-GB" sz="9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50D85B2-91C8-3D46-884D-BA432902C549}" type="slidenum">
              <a:rPr lang="en-GB" smtClean="0"/>
              <a:pPr/>
              <a:t>9</a:t>
            </a:fld>
            <a:endParaRPr lang="en-GB"/>
          </a:p>
        </p:txBody>
      </p:sp>
    </p:spTree>
    <p:extLst>
      <p:ext uri="{BB962C8B-B14F-4D97-AF65-F5344CB8AC3E}">
        <p14:creationId xmlns:p14="http://schemas.microsoft.com/office/powerpoint/2010/main" val="2528169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900" kern="1200" dirty="0" smtClean="0">
                <a:solidFill>
                  <a:schemeClr val="tx1"/>
                </a:solidFill>
                <a:effectLst/>
                <a:latin typeface="+mn-lt"/>
                <a:ea typeface="+mn-ea"/>
                <a:cs typeface="+mn-cs"/>
              </a:rPr>
              <a:t>Although learners on academic and technical routes consult similar individuals, those on technical pathways typically rate the help they receive as less useful than those on academic routes, with the exception of parents/carers and staff at open days. </a:t>
            </a:r>
          </a:p>
          <a:p>
            <a:endParaRPr lang="en-GB" dirty="0"/>
          </a:p>
        </p:txBody>
      </p:sp>
      <p:sp>
        <p:nvSpPr>
          <p:cNvPr id="4" name="Slide Number Placeholder 3"/>
          <p:cNvSpPr>
            <a:spLocks noGrp="1"/>
          </p:cNvSpPr>
          <p:nvPr>
            <p:ph type="sldNum" sz="quarter" idx="10"/>
          </p:nvPr>
        </p:nvSpPr>
        <p:spPr/>
        <p:txBody>
          <a:bodyPr/>
          <a:lstStyle/>
          <a:p>
            <a:fld id="{C50D85B2-91C8-3D46-884D-BA432902C549}" type="slidenum">
              <a:rPr lang="en-GB" smtClean="0"/>
              <a:pPr/>
              <a:t>10</a:t>
            </a:fld>
            <a:endParaRPr lang="en-GB"/>
          </a:p>
        </p:txBody>
      </p:sp>
    </p:spTree>
    <p:extLst>
      <p:ext uri="{BB962C8B-B14F-4D97-AF65-F5344CB8AC3E}">
        <p14:creationId xmlns:p14="http://schemas.microsoft.com/office/powerpoint/2010/main" val="1218495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900" kern="1200" dirty="0" smtClean="0">
                <a:solidFill>
                  <a:schemeClr val="tx1"/>
                </a:solidFill>
                <a:effectLst/>
                <a:latin typeface="+mn-lt"/>
                <a:ea typeface="+mn-ea"/>
                <a:cs typeface="+mn-cs"/>
              </a:rPr>
              <a:t>Although learners on academic and technical routes consult similar individuals, those on technical pathways typically rate the help they receive as less useful than those on academic routes, with the exception of parents/carers and staff at open days. </a:t>
            </a:r>
          </a:p>
          <a:p>
            <a:endParaRPr lang="en-GB" dirty="0"/>
          </a:p>
        </p:txBody>
      </p:sp>
      <p:sp>
        <p:nvSpPr>
          <p:cNvPr id="4" name="Slide Number Placeholder 3"/>
          <p:cNvSpPr>
            <a:spLocks noGrp="1"/>
          </p:cNvSpPr>
          <p:nvPr>
            <p:ph type="sldNum" sz="quarter" idx="10"/>
          </p:nvPr>
        </p:nvSpPr>
        <p:spPr/>
        <p:txBody>
          <a:bodyPr/>
          <a:lstStyle/>
          <a:p>
            <a:fld id="{C50D85B2-91C8-3D46-884D-BA432902C549}" type="slidenum">
              <a:rPr lang="en-GB" smtClean="0"/>
              <a:pPr/>
              <a:t>11</a:t>
            </a:fld>
            <a:endParaRPr lang="en-GB"/>
          </a:p>
        </p:txBody>
      </p:sp>
    </p:spTree>
    <p:extLst>
      <p:ext uri="{BB962C8B-B14F-4D97-AF65-F5344CB8AC3E}">
        <p14:creationId xmlns:p14="http://schemas.microsoft.com/office/powerpoint/2010/main" val="605892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915173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617786"/>
            <a:ext cx="3886200" cy="2682752"/>
          </a:xfr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617786"/>
            <a:ext cx="3886200" cy="2682752"/>
          </a:xfr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628650" y="1071309"/>
            <a:ext cx="1773679" cy="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ext Placeholder 6"/>
          <p:cNvSpPr>
            <a:spLocks noGrp="1"/>
          </p:cNvSpPr>
          <p:nvPr>
            <p:ph type="body" sz="quarter" idx="10"/>
          </p:nvPr>
        </p:nvSpPr>
        <p:spPr>
          <a:xfrm>
            <a:off x="519422" y="1168702"/>
            <a:ext cx="7995928" cy="351691"/>
          </a:xfrm>
        </p:spPr>
        <p:txBody>
          <a:bodyPr anchor="ctr">
            <a:normAutofit/>
          </a:bodyPr>
          <a:lstStyle>
            <a:lvl1pPr marL="0" indent="0">
              <a:buNone/>
              <a:defRPr sz="1600" b="1" i="0">
                <a:solidFill>
                  <a:schemeClr val="accent4"/>
                </a:solidFill>
                <a:latin typeface="Open Sans Semibold" charset="0"/>
                <a:ea typeface="Open Sans Semibold" charset="0"/>
                <a:cs typeface="Open Sans Semibold" charset="0"/>
              </a:defRPr>
            </a:lvl1pPr>
          </a:lstStyle>
          <a:p>
            <a:pPr lvl="0"/>
            <a:r>
              <a:rPr lang="en-US" dirty="0"/>
              <a:t>Click to edit Master text styles</a:t>
            </a:r>
          </a:p>
        </p:txBody>
      </p:sp>
    </p:spTree>
    <p:extLst>
      <p:ext uri="{BB962C8B-B14F-4D97-AF65-F5344CB8AC3E}">
        <p14:creationId xmlns:p14="http://schemas.microsoft.com/office/powerpoint/2010/main" val="515743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50800"/>
            <a:ext cx="7886700" cy="936625"/>
          </a:xfrm>
        </p:spPr>
        <p:txBody>
          <a:bodyPr/>
          <a:lstStyle/>
          <a:p>
            <a:r>
              <a:rPr lang="en-US"/>
              <a:t>Click to edit Master title style</a:t>
            </a:r>
            <a:endParaRPr lang="en-US" dirty="0"/>
          </a:p>
        </p:txBody>
      </p:sp>
      <p:sp>
        <p:nvSpPr>
          <p:cNvPr id="4" name="Content Placeholder 3"/>
          <p:cNvSpPr>
            <a:spLocks noGrp="1"/>
          </p:cNvSpPr>
          <p:nvPr>
            <p:ph sz="half" idx="2"/>
          </p:nvPr>
        </p:nvSpPr>
        <p:spPr>
          <a:xfrm>
            <a:off x="629842" y="1807157"/>
            <a:ext cx="3868340" cy="2493382"/>
          </a:xfr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29150" y="1807157"/>
            <a:ext cx="3887391" cy="2493382"/>
          </a:xfr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629841" y="1166813"/>
            <a:ext cx="3868341" cy="5267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p:cNvSpPr>
            <a:spLocks noGrp="1"/>
          </p:cNvSpPr>
          <p:nvPr>
            <p:ph type="body" idx="1"/>
          </p:nvPr>
        </p:nvSpPr>
        <p:spPr>
          <a:xfrm>
            <a:off x="763367" y="1219157"/>
            <a:ext cx="3601287" cy="422031"/>
          </a:xfrm>
        </p:spPr>
        <p:txBody>
          <a:bodyPr anchor="ctr">
            <a:normAutofit/>
          </a:bodyPr>
          <a:lstStyle>
            <a:lvl1pPr marL="0" indent="0">
              <a:buNone/>
              <a:defRPr sz="1600" b="1">
                <a:solidFill>
                  <a:srgbClr val="F4F4F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1" name="Rectangle 10"/>
          <p:cNvSpPr/>
          <p:nvPr userDrawn="1"/>
        </p:nvSpPr>
        <p:spPr>
          <a:xfrm>
            <a:off x="4629150" y="1166813"/>
            <a:ext cx="3887391" cy="5267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2"/>
          <p:cNvSpPr>
            <a:spLocks noGrp="1"/>
          </p:cNvSpPr>
          <p:nvPr>
            <p:ph type="body" idx="10"/>
          </p:nvPr>
        </p:nvSpPr>
        <p:spPr>
          <a:xfrm>
            <a:off x="4772201" y="1219156"/>
            <a:ext cx="3601287" cy="422031"/>
          </a:xfrm>
        </p:spPr>
        <p:txBody>
          <a:bodyPr anchor="ctr">
            <a:normAutofit/>
          </a:bodyPr>
          <a:lstStyle>
            <a:lvl1pPr marL="0" indent="0">
              <a:buNone/>
              <a:defRPr sz="1600" b="1">
                <a:solidFill>
                  <a:srgbClr val="F4F4F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Tree>
    <p:extLst>
      <p:ext uri="{BB962C8B-B14F-4D97-AF65-F5344CB8AC3E}">
        <p14:creationId xmlns:p14="http://schemas.microsoft.com/office/powerpoint/2010/main" val="764034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9" name="Rectangle 8"/>
          <p:cNvSpPr/>
          <p:nvPr userDrawn="1"/>
        </p:nvSpPr>
        <p:spPr>
          <a:xfrm>
            <a:off x="0" y="0"/>
            <a:ext cx="9144000" cy="51435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29841" y="50800"/>
            <a:ext cx="7886700" cy="936625"/>
          </a:xfrm>
        </p:spPr>
        <p:txBody>
          <a:bodyPr/>
          <a:lstStyle/>
          <a:p>
            <a:r>
              <a:rPr lang="en-US"/>
              <a:t>Click to edit Master title style</a:t>
            </a:r>
            <a:endParaRPr lang="en-US" dirty="0"/>
          </a:p>
        </p:txBody>
      </p:sp>
      <p:sp>
        <p:nvSpPr>
          <p:cNvPr id="4" name="Content Placeholder 3"/>
          <p:cNvSpPr>
            <a:spLocks noGrp="1"/>
          </p:cNvSpPr>
          <p:nvPr>
            <p:ph sz="half" idx="2"/>
          </p:nvPr>
        </p:nvSpPr>
        <p:spPr>
          <a:xfrm>
            <a:off x="629842" y="1807157"/>
            <a:ext cx="3868340" cy="2493382"/>
          </a:xfr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29150" y="1807157"/>
            <a:ext cx="3887391" cy="2493382"/>
          </a:xfr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629842" y="1166813"/>
            <a:ext cx="7886700" cy="5267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2"/>
          <p:cNvSpPr>
            <a:spLocks noGrp="1"/>
          </p:cNvSpPr>
          <p:nvPr>
            <p:ph type="body" idx="10"/>
          </p:nvPr>
        </p:nvSpPr>
        <p:spPr>
          <a:xfrm>
            <a:off x="4772201" y="1219156"/>
            <a:ext cx="3601287" cy="422031"/>
          </a:xfrm>
        </p:spPr>
        <p:txBody>
          <a:bodyPr anchor="ctr">
            <a:normAutofit/>
          </a:bodyPr>
          <a:lstStyle>
            <a:lvl1pPr marL="0" indent="0">
              <a:buNone/>
              <a:defRPr sz="1600" b="1">
                <a:solidFill>
                  <a:srgbClr val="F4F4F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Tree>
    <p:extLst>
      <p:ext uri="{BB962C8B-B14F-4D97-AF65-F5344CB8AC3E}">
        <p14:creationId xmlns:p14="http://schemas.microsoft.com/office/powerpoint/2010/main" val="4106942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9" name="Rectangle 8"/>
          <p:cNvSpPr/>
          <p:nvPr userDrawn="1"/>
        </p:nvSpPr>
        <p:spPr>
          <a:xfrm>
            <a:off x="0" y="0"/>
            <a:ext cx="9144000" cy="51435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29841" y="50800"/>
            <a:ext cx="7886700" cy="936625"/>
          </a:xfrm>
        </p:spPr>
        <p:txBody>
          <a:bodyPr/>
          <a:lstStyle/>
          <a:p>
            <a:r>
              <a:rPr lang="en-US"/>
              <a:t>Click to edit Master title style</a:t>
            </a:r>
            <a:endParaRPr lang="en-US" dirty="0"/>
          </a:p>
        </p:txBody>
      </p:sp>
      <p:sp>
        <p:nvSpPr>
          <p:cNvPr id="4" name="Content Placeholder 3"/>
          <p:cNvSpPr>
            <a:spLocks noGrp="1"/>
          </p:cNvSpPr>
          <p:nvPr>
            <p:ph sz="half" idx="2"/>
          </p:nvPr>
        </p:nvSpPr>
        <p:spPr>
          <a:xfrm>
            <a:off x="629842" y="1807157"/>
            <a:ext cx="3868340" cy="2493382"/>
          </a:xfr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29150" y="1807157"/>
            <a:ext cx="3887391" cy="2493382"/>
          </a:xfr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629841" y="1166813"/>
            <a:ext cx="7743647" cy="5267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p:cNvSpPr>
            <a:spLocks noGrp="1"/>
          </p:cNvSpPr>
          <p:nvPr>
            <p:ph type="body" idx="1"/>
          </p:nvPr>
        </p:nvSpPr>
        <p:spPr>
          <a:xfrm>
            <a:off x="763367" y="1219157"/>
            <a:ext cx="3601287" cy="422031"/>
          </a:xfrm>
        </p:spPr>
        <p:txBody>
          <a:bodyPr anchor="ctr">
            <a:normAutofit/>
          </a:bodyPr>
          <a:lstStyle>
            <a:lvl1pPr marL="0" indent="0">
              <a:buNone/>
              <a:defRPr sz="1600" b="1">
                <a:solidFill>
                  <a:srgbClr val="F4F4F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2" name="Text Placeholder 2"/>
          <p:cNvSpPr>
            <a:spLocks noGrp="1"/>
          </p:cNvSpPr>
          <p:nvPr>
            <p:ph type="body" idx="10"/>
          </p:nvPr>
        </p:nvSpPr>
        <p:spPr>
          <a:xfrm>
            <a:off x="4772201" y="1219156"/>
            <a:ext cx="3601287" cy="422031"/>
          </a:xfrm>
        </p:spPr>
        <p:txBody>
          <a:bodyPr anchor="ctr">
            <a:normAutofit/>
          </a:bodyPr>
          <a:lstStyle>
            <a:lvl1pPr marL="0" indent="0">
              <a:buNone/>
              <a:defRPr sz="1600" b="1">
                <a:solidFill>
                  <a:srgbClr val="F4F4F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Tree>
    <p:extLst>
      <p:ext uri="{BB962C8B-B14F-4D97-AF65-F5344CB8AC3E}">
        <p14:creationId xmlns:p14="http://schemas.microsoft.com/office/powerpoint/2010/main" val="2005096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userDrawn="1"/>
        </p:nvSpPr>
        <p:spPr>
          <a:xfrm>
            <a:off x="0" y="0"/>
            <a:ext cx="7833360" cy="5143500"/>
          </a:xfrm>
          <a:custGeom>
            <a:avLst/>
            <a:gdLst>
              <a:gd name="connsiteX0" fmla="*/ 0 w 7833360"/>
              <a:gd name="connsiteY0" fmla="*/ 0 h 5143500"/>
              <a:gd name="connsiteX1" fmla="*/ 7594708 w 7833360"/>
              <a:gd name="connsiteY1" fmla="*/ 0 h 5143500"/>
              <a:gd name="connsiteX2" fmla="*/ 7604060 w 7833360"/>
              <a:gd name="connsiteY2" fmla="*/ 27641 h 5143500"/>
              <a:gd name="connsiteX3" fmla="*/ 7833360 w 7833360"/>
              <a:gd name="connsiteY3" fmla="*/ 1544320 h 5143500"/>
              <a:gd name="connsiteX4" fmla="*/ 6508389 w 7833360"/>
              <a:gd name="connsiteY4" fmla="*/ 4973660 h 5143500"/>
              <a:gd name="connsiteX5" fmla="*/ 6346463 w 7833360"/>
              <a:gd name="connsiteY5" fmla="*/ 5143500 h 5143500"/>
              <a:gd name="connsiteX6" fmla="*/ 0 w 7833360"/>
              <a:gd name="connsiteY6" fmla="*/ 5143500 h 5143500"/>
              <a:gd name="connsiteX7" fmla="*/ 0 w 7833360"/>
              <a:gd name="connsiteY7"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33360" h="5143500">
                <a:moveTo>
                  <a:pt x="0" y="0"/>
                </a:moveTo>
                <a:lnTo>
                  <a:pt x="7594708" y="0"/>
                </a:lnTo>
                <a:lnTo>
                  <a:pt x="7604060" y="27641"/>
                </a:lnTo>
                <a:cubicBezTo>
                  <a:pt x="7753081" y="506759"/>
                  <a:pt x="7833360" y="1016165"/>
                  <a:pt x="7833360" y="1544320"/>
                </a:cubicBezTo>
                <a:cubicBezTo>
                  <a:pt x="7833360" y="2864709"/>
                  <a:pt x="7331617" y="4067909"/>
                  <a:pt x="6508389" y="4973660"/>
                </a:cubicBezTo>
                <a:lnTo>
                  <a:pt x="6346463" y="5143500"/>
                </a:lnTo>
                <a:lnTo>
                  <a:pt x="0" y="51435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p:nvPr>
        </p:nvSpPr>
        <p:spPr>
          <a:xfrm>
            <a:off x="1330036" y="1033463"/>
            <a:ext cx="5320002" cy="2719387"/>
          </a:xfrm>
        </p:spPr>
        <p:txBody>
          <a:bodyPr/>
          <a:lstStyle>
            <a:lvl1pPr marL="0" indent="0">
              <a:buNone/>
              <a:defRPr b="1" i="1">
                <a:solidFill>
                  <a:srgbClr val="F4F4F4"/>
                </a:solidFill>
                <a:latin typeface="Playfair Display" charset="0"/>
                <a:ea typeface="Playfair Display" charset="0"/>
                <a:cs typeface="Playfair Display" charset="0"/>
              </a:defRPr>
            </a:lvl1pPr>
          </a:lstStyle>
          <a:p>
            <a:pPr lvl="0"/>
            <a:r>
              <a:rPr lang="en-US" dirty="0"/>
              <a:t>Click to edit Master text styles</a:t>
            </a:r>
          </a:p>
        </p:txBody>
      </p:sp>
      <p:sp>
        <p:nvSpPr>
          <p:cNvPr id="13" name="Text Placeholder 12"/>
          <p:cNvSpPr>
            <a:spLocks noGrp="1"/>
          </p:cNvSpPr>
          <p:nvPr>
            <p:ph type="body" sz="quarter" idx="11"/>
          </p:nvPr>
        </p:nvSpPr>
        <p:spPr>
          <a:xfrm>
            <a:off x="1330037" y="3886219"/>
            <a:ext cx="5320002" cy="474663"/>
          </a:xfrm>
        </p:spPr>
        <p:txBody>
          <a:bodyPr anchor="ctr">
            <a:normAutofit/>
          </a:bodyPr>
          <a:lstStyle>
            <a:lvl1pPr marL="0" indent="0">
              <a:buNone/>
              <a:defRPr sz="1200">
                <a:solidFill>
                  <a:srgbClr val="F4F4F4"/>
                </a:solidFill>
              </a:defRPr>
            </a:lvl1pPr>
          </a:lstStyle>
          <a:p>
            <a:pPr lvl="0"/>
            <a:r>
              <a:rPr lang="en-US" dirty="0"/>
              <a:t>Click to edit Master text styles</a:t>
            </a:r>
          </a:p>
        </p:txBody>
      </p:sp>
      <p:sp>
        <p:nvSpPr>
          <p:cNvPr id="14" name="Text Placeholder 10"/>
          <p:cNvSpPr>
            <a:spLocks noGrp="1"/>
          </p:cNvSpPr>
          <p:nvPr>
            <p:ph type="body" sz="quarter" idx="12" hasCustomPrompt="1"/>
          </p:nvPr>
        </p:nvSpPr>
        <p:spPr>
          <a:xfrm>
            <a:off x="19396" y="408658"/>
            <a:ext cx="1389414" cy="1157534"/>
          </a:xfrm>
        </p:spPr>
        <p:txBody>
          <a:bodyPr>
            <a:noAutofit/>
          </a:bodyPr>
          <a:lstStyle>
            <a:lvl1pPr marL="0" indent="0">
              <a:buNone/>
              <a:defRPr sz="19900" b="0" i="1">
                <a:solidFill>
                  <a:srgbClr val="F4F4F4"/>
                </a:solidFill>
                <a:latin typeface="Playfair Display" charset="0"/>
                <a:ea typeface="Playfair Display" charset="0"/>
                <a:cs typeface="Playfair Display" charset="0"/>
              </a:defRPr>
            </a:lvl1pPr>
          </a:lstStyle>
          <a:p>
            <a:pPr lvl="0"/>
            <a:r>
              <a:rPr lang="en-US" dirty="0"/>
              <a:t>“</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4610" y="4185056"/>
            <a:ext cx="1651779" cy="894944"/>
          </a:xfrm>
          <a:prstGeom prst="rect">
            <a:avLst/>
          </a:prstGeom>
        </p:spPr>
      </p:pic>
    </p:spTree>
    <p:extLst>
      <p:ext uri="{BB962C8B-B14F-4D97-AF65-F5344CB8AC3E}">
        <p14:creationId xmlns:p14="http://schemas.microsoft.com/office/powerpoint/2010/main" val="1345577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userDrawn="1"/>
        </p:nvSpPr>
        <p:spPr>
          <a:xfrm>
            <a:off x="0" y="0"/>
            <a:ext cx="7833360" cy="5143500"/>
          </a:xfrm>
          <a:custGeom>
            <a:avLst/>
            <a:gdLst>
              <a:gd name="connsiteX0" fmla="*/ 0 w 7833360"/>
              <a:gd name="connsiteY0" fmla="*/ 0 h 5143500"/>
              <a:gd name="connsiteX1" fmla="*/ 7594708 w 7833360"/>
              <a:gd name="connsiteY1" fmla="*/ 0 h 5143500"/>
              <a:gd name="connsiteX2" fmla="*/ 7604060 w 7833360"/>
              <a:gd name="connsiteY2" fmla="*/ 27641 h 5143500"/>
              <a:gd name="connsiteX3" fmla="*/ 7833360 w 7833360"/>
              <a:gd name="connsiteY3" fmla="*/ 1544320 h 5143500"/>
              <a:gd name="connsiteX4" fmla="*/ 6508389 w 7833360"/>
              <a:gd name="connsiteY4" fmla="*/ 4973660 h 5143500"/>
              <a:gd name="connsiteX5" fmla="*/ 6346463 w 7833360"/>
              <a:gd name="connsiteY5" fmla="*/ 5143500 h 5143500"/>
              <a:gd name="connsiteX6" fmla="*/ 0 w 7833360"/>
              <a:gd name="connsiteY6" fmla="*/ 5143500 h 5143500"/>
              <a:gd name="connsiteX7" fmla="*/ 0 w 7833360"/>
              <a:gd name="connsiteY7"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33360" h="5143500">
                <a:moveTo>
                  <a:pt x="0" y="0"/>
                </a:moveTo>
                <a:lnTo>
                  <a:pt x="7594708" y="0"/>
                </a:lnTo>
                <a:lnTo>
                  <a:pt x="7604060" y="27641"/>
                </a:lnTo>
                <a:cubicBezTo>
                  <a:pt x="7753081" y="506759"/>
                  <a:pt x="7833360" y="1016165"/>
                  <a:pt x="7833360" y="1544320"/>
                </a:cubicBezTo>
                <a:cubicBezTo>
                  <a:pt x="7833360" y="2864709"/>
                  <a:pt x="7331617" y="4067909"/>
                  <a:pt x="6508389" y="4973660"/>
                </a:cubicBezTo>
                <a:lnTo>
                  <a:pt x="6346463" y="5143500"/>
                </a:lnTo>
                <a:lnTo>
                  <a:pt x="0" y="51435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p:nvPr>
        </p:nvSpPr>
        <p:spPr>
          <a:xfrm>
            <a:off x="1330036" y="1033463"/>
            <a:ext cx="5320002" cy="2719387"/>
          </a:xfrm>
        </p:spPr>
        <p:txBody>
          <a:bodyPr/>
          <a:lstStyle>
            <a:lvl1pPr marL="0" indent="0">
              <a:buNone/>
              <a:defRPr b="1" i="1">
                <a:solidFill>
                  <a:srgbClr val="F4F4F4"/>
                </a:solidFill>
                <a:latin typeface="Playfair Display" charset="0"/>
                <a:ea typeface="Playfair Display" charset="0"/>
                <a:cs typeface="Playfair Display" charset="0"/>
              </a:defRPr>
            </a:lvl1pPr>
          </a:lstStyle>
          <a:p>
            <a:pPr lvl="0"/>
            <a:r>
              <a:rPr lang="en-US" dirty="0"/>
              <a:t>Click to edit Master text styles</a:t>
            </a:r>
          </a:p>
        </p:txBody>
      </p:sp>
      <p:sp>
        <p:nvSpPr>
          <p:cNvPr id="13" name="Text Placeholder 12"/>
          <p:cNvSpPr>
            <a:spLocks noGrp="1"/>
          </p:cNvSpPr>
          <p:nvPr>
            <p:ph type="body" sz="quarter" idx="11"/>
          </p:nvPr>
        </p:nvSpPr>
        <p:spPr>
          <a:xfrm>
            <a:off x="1330037" y="3886219"/>
            <a:ext cx="5320002" cy="474663"/>
          </a:xfrm>
        </p:spPr>
        <p:txBody>
          <a:bodyPr anchor="ctr">
            <a:normAutofit/>
          </a:bodyPr>
          <a:lstStyle>
            <a:lvl1pPr marL="0" indent="0">
              <a:buNone/>
              <a:defRPr sz="1200">
                <a:solidFill>
                  <a:srgbClr val="F4F4F4"/>
                </a:solidFill>
              </a:defRPr>
            </a:lvl1pPr>
          </a:lstStyle>
          <a:p>
            <a:pPr lvl="0"/>
            <a:r>
              <a:rPr lang="en-US" dirty="0"/>
              <a:t>Click to edit Master text styles</a:t>
            </a:r>
          </a:p>
        </p:txBody>
      </p:sp>
      <p:sp>
        <p:nvSpPr>
          <p:cNvPr id="14" name="Text Placeholder 10"/>
          <p:cNvSpPr>
            <a:spLocks noGrp="1"/>
          </p:cNvSpPr>
          <p:nvPr>
            <p:ph type="body" sz="quarter" idx="12" hasCustomPrompt="1"/>
          </p:nvPr>
        </p:nvSpPr>
        <p:spPr>
          <a:xfrm>
            <a:off x="19396" y="408658"/>
            <a:ext cx="1389414" cy="1157534"/>
          </a:xfrm>
        </p:spPr>
        <p:txBody>
          <a:bodyPr>
            <a:noAutofit/>
          </a:bodyPr>
          <a:lstStyle>
            <a:lvl1pPr marL="0" indent="0">
              <a:buNone/>
              <a:defRPr sz="19900" b="0" i="1">
                <a:solidFill>
                  <a:srgbClr val="F4F4F4"/>
                </a:solidFill>
                <a:latin typeface="Playfair Display" charset="0"/>
                <a:ea typeface="Playfair Display" charset="0"/>
                <a:cs typeface="Playfair Display" charset="0"/>
              </a:defRPr>
            </a:lvl1pPr>
          </a:lstStyle>
          <a:p>
            <a:pPr lvl="0"/>
            <a:r>
              <a:rPr lang="en-US" dirty="0"/>
              <a:t>“</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4610" y="4185056"/>
            <a:ext cx="1651779" cy="894944"/>
          </a:xfrm>
          <a:prstGeom prst="rect">
            <a:avLst/>
          </a:prstGeom>
        </p:spPr>
      </p:pic>
    </p:spTree>
    <p:extLst>
      <p:ext uri="{BB962C8B-B14F-4D97-AF65-F5344CB8AC3E}">
        <p14:creationId xmlns:p14="http://schemas.microsoft.com/office/powerpoint/2010/main" val="1136619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userDrawn="1"/>
        </p:nvSpPr>
        <p:spPr>
          <a:xfrm>
            <a:off x="0" y="0"/>
            <a:ext cx="7833360" cy="5143500"/>
          </a:xfrm>
          <a:custGeom>
            <a:avLst/>
            <a:gdLst>
              <a:gd name="connsiteX0" fmla="*/ 0 w 7833360"/>
              <a:gd name="connsiteY0" fmla="*/ 0 h 5143500"/>
              <a:gd name="connsiteX1" fmla="*/ 7594708 w 7833360"/>
              <a:gd name="connsiteY1" fmla="*/ 0 h 5143500"/>
              <a:gd name="connsiteX2" fmla="*/ 7604060 w 7833360"/>
              <a:gd name="connsiteY2" fmla="*/ 27641 h 5143500"/>
              <a:gd name="connsiteX3" fmla="*/ 7833360 w 7833360"/>
              <a:gd name="connsiteY3" fmla="*/ 1544320 h 5143500"/>
              <a:gd name="connsiteX4" fmla="*/ 6508389 w 7833360"/>
              <a:gd name="connsiteY4" fmla="*/ 4973660 h 5143500"/>
              <a:gd name="connsiteX5" fmla="*/ 6346463 w 7833360"/>
              <a:gd name="connsiteY5" fmla="*/ 5143500 h 5143500"/>
              <a:gd name="connsiteX6" fmla="*/ 0 w 7833360"/>
              <a:gd name="connsiteY6" fmla="*/ 5143500 h 5143500"/>
              <a:gd name="connsiteX7" fmla="*/ 0 w 7833360"/>
              <a:gd name="connsiteY7"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33360" h="5143500">
                <a:moveTo>
                  <a:pt x="0" y="0"/>
                </a:moveTo>
                <a:lnTo>
                  <a:pt x="7594708" y="0"/>
                </a:lnTo>
                <a:lnTo>
                  <a:pt x="7604060" y="27641"/>
                </a:lnTo>
                <a:cubicBezTo>
                  <a:pt x="7753081" y="506759"/>
                  <a:pt x="7833360" y="1016165"/>
                  <a:pt x="7833360" y="1544320"/>
                </a:cubicBezTo>
                <a:cubicBezTo>
                  <a:pt x="7833360" y="2864709"/>
                  <a:pt x="7331617" y="4067909"/>
                  <a:pt x="6508389" y="4973660"/>
                </a:cubicBezTo>
                <a:lnTo>
                  <a:pt x="6346463" y="5143500"/>
                </a:lnTo>
                <a:lnTo>
                  <a:pt x="0" y="51435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p:nvPr>
        </p:nvSpPr>
        <p:spPr>
          <a:xfrm>
            <a:off x="1330036" y="1033463"/>
            <a:ext cx="5320002" cy="2719387"/>
          </a:xfrm>
        </p:spPr>
        <p:txBody>
          <a:bodyPr/>
          <a:lstStyle>
            <a:lvl1pPr marL="0" indent="0">
              <a:buNone/>
              <a:defRPr b="1" i="1">
                <a:solidFill>
                  <a:srgbClr val="F4F4F4"/>
                </a:solidFill>
                <a:latin typeface="Playfair Display" charset="0"/>
                <a:ea typeface="Playfair Display" charset="0"/>
                <a:cs typeface="Playfair Display" charset="0"/>
              </a:defRPr>
            </a:lvl1pPr>
          </a:lstStyle>
          <a:p>
            <a:pPr lvl="0"/>
            <a:r>
              <a:rPr lang="en-US" dirty="0"/>
              <a:t>Click to edit Master text styles</a:t>
            </a:r>
          </a:p>
        </p:txBody>
      </p:sp>
      <p:sp>
        <p:nvSpPr>
          <p:cNvPr id="13" name="Text Placeholder 12"/>
          <p:cNvSpPr>
            <a:spLocks noGrp="1"/>
          </p:cNvSpPr>
          <p:nvPr>
            <p:ph type="body" sz="quarter" idx="11"/>
          </p:nvPr>
        </p:nvSpPr>
        <p:spPr>
          <a:xfrm>
            <a:off x="1330037" y="3886219"/>
            <a:ext cx="5320002" cy="474663"/>
          </a:xfrm>
        </p:spPr>
        <p:txBody>
          <a:bodyPr anchor="ctr">
            <a:normAutofit/>
          </a:bodyPr>
          <a:lstStyle>
            <a:lvl1pPr marL="0" indent="0">
              <a:buNone/>
              <a:defRPr sz="1200">
                <a:solidFill>
                  <a:srgbClr val="F4F4F4"/>
                </a:solidFill>
              </a:defRPr>
            </a:lvl1pPr>
          </a:lstStyle>
          <a:p>
            <a:pPr lvl="0"/>
            <a:r>
              <a:rPr lang="en-US" dirty="0"/>
              <a:t>Click to edit Master text styles</a:t>
            </a:r>
          </a:p>
        </p:txBody>
      </p:sp>
      <p:sp>
        <p:nvSpPr>
          <p:cNvPr id="14" name="Text Placeholder 10"/>
          <p:cNvSpPr>
            <a:spLocks noGrp="1"/>
          </p:cNvSpPr>
          <p:nvPr>
            <p:ph type="body" sz="quarter" idx="12" hasCustomPrompt="1"/>
          </p:nvPr>
        </p:nvSpPr>
        <p:spPr>
          <a:xfrm>
            <a:off x="19396" y="408658"/>
            <a:ext cx="1389414" cy="1157534"/>
          </a:xfrm>
        </p:spPr>
        <p:txBody>
          <a:bodyPr>
            <a:noAutofit/>
          </a:bodyPr>
          <a:lstStyle>
            <a:lvl1pPr marL="0" indent="0">
              <a:buNone/>
              <a:defRPr sz="19900" b="0" i="1">
                <a:solidFill>
                  <a:srgbClr val="F4F4F4"/>
                </a:solidFill>
                <a:latin typeface="Playfair Display" charset="0"/>
                <a:ea typeface="Playfair Display" charset="0"/>
                <a:cs typeface="Playfair Display" charset="0"/>
              </a:defRPr>
            </a:lvl1pPr>
          </a:lstStyle>
          <a:p>
            <a:pPr lvl="0"/>
            <a:r>
              <a:rPr lang="en-US" dirty="0"/>
              <a:t>“</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4610" y="4185056"/>
            <a:ext cx="1651779" cy="894944"/>
          </a:xfrm>
          <a:prstGeom prst="rect">
            <a:avLst/>
          </a:prstGeom>
        </p:spPr>
      </p:pic>
    </p:spTree>
    <p:extLst>
      <p:ext uri="{BB962C8B-B14F-4D97-AF65-F5344CB8AC3E}">
        <p14:creationId xmlns:p14="http://schemas.microsoft.com/office/powerpoint/2010/main" val="1902212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userDrawn="1"/>
        </p:nvSpPr>
        <p:spPr>
          <a:xfrm>
            <a:off x="0" y="0"/>
            <a:ext cx="7833360" cy="5143500"/>
          </a:xfrm>
          <a:custGeom>
            <a:avLst/>
            <a:gdLst>
              <a:gd name="connsiteX0" fmla="*/ 0 w 7833360"/>
              <a:gd name="connsiteY0" fmla="*/ 0 h 5143500"/>
              <a:gd name="connsiteX1" fmla="*/ 7594708 w 7833360"/>
              <a:gd name="connsiteY1" fmla="*/ 0 h 5143500"/>
              <a:gd name="connsiteX2" fmla="*/ 7604060 w 7833360"/>
              <a:gd name="connsiteY2" fmla="*/ 27641 h 5143500"/>
              <a:gd name="connsiteX3" fmla="*/ 7833360 w 7833360"/>
              <a:gd name="connsiteY3" fmla="*/ 1544320 h 5143500"/>
              <a:gd name="connsiteX4" fmla="*/ 6508389 w 7833360"/>
              <a:gd name="connsiteY4" fmla="*/ 4973660 h 5143500"/>
              <a:gd name="connsiteX5" fmla="*/ 6346463 w 7833360"/>
              <a:gd name="connsiteY5" fmla="*/ 5143500 h 5143500"/>
              <a:gd name="connsiteX6" fmla="*/ 0 w 7833360"/>
              <a:gd name="connsiteY6" fmla="*/ 5143500 h 5143500"/>
              <a:gd name="connsiteX7" fmla="*/ 0 w 7833360"/>
              <a:gd name="connsiteY7"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33360" h="5143500">
                <a:moveTo>
                  <a:pt x="0" y="0"/>
                </a:moveTo>
                <a:lnTo>
                  <a:pt x="7594708" y="0"/>
                </a:lnTo>
                <a:lnTo>
                  <a:pt x="7604060" y="27641"/>
                </a:lnTo>
                <a:cubicBezTo>
                  <a:pt x="7753081" y="506759"/>
                  <a:pt x="7833360" y="1016165"/>
                  <a:pt x="7833360" y="1544320"/>
                </a:cubicBezTo>
                <a:cubicBezTo>
                  <a:pt x="7833360" y="2864709"/>
                  <a:pt x="7331617" y="4067909"/>
                  <a:pt x="6508389" y="4973660"/>
                </a:cubicBezTo>
                <a:lnTo>
                  <a:pt x="6346463" y="5143500"/>
                </a:lnTo>
                <a:lnTo>
                  <a:pt x="0" y="5143500"/>
                </a:lnTo>
                <a:lnTo>
                  <a:pt x="0" y="0"/>
                </a:lnTo>
                <a:close/>
              </a:path>
            </a:pathLst>
          </a:custGeom>
          <a:solidFill>
            <a:srgbClr val="649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p:nvPr>
        </p:nvSpPr>
        <p:spPr>
          <a:xfrm>
            <a:off x="1330036" y="1033463"/>
            <a:ext cx="5320002" cy="2719387"/>
          </a:xfrm>
        </p:spPr>
        <p:txBody>
          <a:bodyPr/>
          <a:lstStyle>
            <a:lvl1pPr marL="0" indent="0">
              <a:buNone/>
              <a:defRPr b="1" i="1">
                <a:solidFill>
                  <a:srgbClr val="F4F4F4"/>
                </a:solidFill>
                <a:latin typeface="Playfair Display" charset="0"/>
                <a:ea typeface="Playfair Display" charset="0"/>
                <a:cs typeface="Playfair Display" charset="0"/>
              </a:defRPr>
            </a:lvl1pPr>
          </a:lstStyle>
          <a:p>
            <a:pPr lvl="0"/>
            <a:r>
              <a:rPr lang="en-US" dirty="0"/>
              <a:t>Click to edit Master text styles</a:t>
            </a:r>
          </a:p>
        </p:txBody>
      </p:sp>
      <p:sp>
        <p:nvSpPr>
          <p:cNvPr id="13" name="Text Placeholder 12"/>
          <p:cNvSpPr>
            <a:spLocks noGrp="1"/>
          </p:cNvSpPr>
          <p:nvPr>
            <p:ph type="body" sz="quarter" idx="11"/>
          </p:nvPr>
        </p:nvSpPr>
        <p:spPr>
          <a:xfrm>
            <a:off x="1330037" y="3886219"/>
            <a:ext cx="5320002" cy="474663"/>
          </a:xfrm>
        </p:spPr>
        <p:txBody>
          <a:bodyPr anchor="ctr">
            <a:normAutofit/>
          </a:bodyPr>
          <a:lstStyle>
            <a:lvl1pPr marL="0" indent="0">
              <a:buNone/>
              <a:defRPr sz="1200">
                <a:solidFill>
                  <a:srgbClr val="F4F4F4"/>
                </a:solidFill>
              </a:defRPr>
            </a:lvl1pPr>
          </a:lstStyle>
          <a:p>
            <a:pPr lvl="0"/>
            <a:r>
              <a:rPr lang="en-US" dirty="0"/>
              <a:t>Click to edit Master text styles</a:t>
            </a:r>
          </a:p>
        </p:txBody>
      </p:sp>
      <p:sp>
        <p:nvSpPr>
          <p:cNvPr id="14" name="Text Placeholder 10"/>
          <p:cNvSpPr>
            <a:spLocks noGrp="1"/>
          </p:cNvSpPr>
          <p:nvPr>
            <p:ph type="body" sz="quarter" idx="12" hasCustomPrompt="1"/>
          </p:nvPr>
        </p:nvSpPr>
        <p:spPr>
          <a:xfrm>
            <a:off x="19396" y="408658"/>
            <a:ext cx="1389414" cy="1157534"/>
          </a:xfrm>
        </p:spPr>
        <p:txBody>
          <a:bodyPr>
            <a:noAutofit/>
          </a:bodyPr>
          <a:lstStyle>
            <a:lvl1pPr marL="0" indent="0">
              <a:buNone/>
              <a:defRPr sz="19900" b="0" i="1">
                <a:solidFill>
                  <a:srgbClr val="F4F4F4"/>
                </a:solidFill>
                <a:latin typeface="Playfair Display" charset="0"/>
                <a:ea typeface="Playfair Display" charset="0"/>
                <a:cs typeface="Playfair Display" charset="0"/>
              </a:defRPr>
            </a:lvl1pPr>
          </a:lstStyle>
          <a:p>
            <a:pPr lvl="0"/>
            <a:r>
              <a:rPr lang="en-US" dirty="0"/>
              <a:t>“</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4610" y="4185056"/>
            <a:ext cx="1651779" cy="894944"/>
          </a:xfrm>
          <a:prstGeom prst="rect">
            <a:avLst/>
          </a:prstGeom>
        </p:spPr>
      </p:pic>
    </p:spTree>
    <p:extLst>
      <p:ext uri="{BB962C8B-B14F-4D97-AF65-F5344CB8AC3E}">
        <p14:creationId xmlns:p14="http://schemas.microsoft.com/office/powerpoint/2010/main" val="11118649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59007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30477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6" name="Oval 5"/>
          <p:cNvSpPr/>
          <p:nvPr userDrawn="1"/>
        </p:nvSpPr>
        <p:spPr>
          <a:xfrm>
            <a:off x="2033081" y="3638623"/>
            <a:ext cx="5077838" cy="5077838"/>
          </a:xfrm>
          <a:prstGeom prst="ellipse">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0229" y="4014486"/>
            <a:ext cx="1883535" cy="1020509"/>
          </a:xfrm>
          <a:prstGeom prst="rect">
            <a:avLst/>
          </a:prstGeom>
        </p:spPr>
      </p:pic>
    </p:spTree>
    <p:extLst>
      <p:ext uri="{BB962C8B-B14F-4D97-AF65-F5344CB8AC3E}">
        <p14:creationId xmlns:p14="http://schemas.microsoft.com/office/powerpoint/2010/main" val="10350673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 3.7037E-7 L 0 0.03704 " pathEditMode="relative" rAng="0" ptsTypes="AA">
                                      <p:cBhvr>
                                        <p:cTn id="6" dur="1000" fill="hold"/>
                                        <p:tgtEl>
                                          <p:spTgt spid="5"/>
                                        </p:tgtEl>
                                        <p:attrNameLst>
                                          <p:attrName>ppt_x</p:attrName>
                                          <p:attrName>ppt_y</p:attrName>
                                        </p:attrNameLst>
                                      </p:cBhvr>
                                      <p:rCtr x="0" y="1852"/>
                                    </p:animMotion>
                                  </p:childTnLst>
                                </p:cTn>
                              </p:par>
                              <p:par>
                                <p:cTn id="7" presetID="6" presetClass="emph" presetSubtype="0" decel="100000" fill="hold" nodeType="withEffect">
                                  <p:stCondLst>
                                    <p:cond delay="0"/>
                                  </p:stCondLst>
                                  <p:childTnLst>
                                    <p:animScale>
                                      <p:cBhvr>
                                        <p:cTn id="8" dur="1000" fill="hold"/>
                                        <p:tgtEl>
                                          <p:spTgt spid="5"/>
                                        </p:tgtEl>
                                      </p:cBhvr>
                                      <p:by x="59000" y="59000"/>
                                    </p:animScale>
                                  </p:childTnLst>
                                </p:cTn>
                              </p:par>
                              <p:par>
                                <p:cTn id="9" presetID="19" presetClass="emph" presetSubtype="0" fill="hold" grpId="0" nodeType="withEffect">
                                  <p:stCondLst>
                                    <p:cond delay="0"/>
                                  </p:stCondLst>
                                  <p:childTnLst>
                                    <p:animClr clrSpc="rgb" dir="cw">
                                      <p:cBhvr override="childStyle">
                                        <p:cTn id="10" dur="500" fill="hold"/>
                                        <p:tgtEl>
                                          <p:spTgt spid="6"/>
                                        </p:tgtEl>
                                        <p:attrNameLst>
                                          <p:attrName>style.color</p:attrName>
                                        </p:attrNameLst>
                                      </p:cBhvr>
                                      <p:to>
                                        <a:srgbClr val="FFFFFF"/>
                                      </p:to>
                                    </p:animClr>
                                    <p:animClr clrSpc="rgb" dir="cw">
                                      <p:cBhvr>
                                        <p:cTn id="11" dur="500" fill="hold"/>
                                        <p:tgtEl>
                                          <p:spTgt spid="6"/>
                                        </p:tgtEl>
                                        <p:attrNameLst>
                                          <p:attrName>fillcolor</p:attrName>
                                        </p:attrNameLst>
                                      </p:cBhvr>
                                      <p:to>
                                        <a:srgbClr val="FFFFFF"/>
                                      </p:to>
                                    </p:animClr>
                                    <p:set>
                                      <p:cBhvr>
                                        <p:cTn id="12" dur="500" fill="hold"/>
                                        <p:tgtEl>
                                          <p:spTgt spid="6"/>
                                        </p:tgtEl>
                                        <p:attrNameLst>
                                          <p:attrName>fill.type</p:attrName>
                                        </p:attrNameLst>
                                      </p:cBhvr>
                                      <p:to>
                                        <p:strVal val="solid"/>
                                      </p:to>
                                    </p:set>
                                    <p:set>
                                      <p:cBhvr>
                                        <p:cTn id="13" dur="500" fill="hold"/>
                                        <p:tgtEl>
                                          <p:spTgt spid="6"/>
                                        </p:tgtEl>
                                        <p:attrNameLst>
                                          <p:attrName>fill.on</p:attrName>
                                        </p:attrNameLst>
                                      </p:cBhvr>
                                      <p:to>
                                        <p:strVal val="true"/>
                                      </p:to>
                                    </p:set>
                                  </p:childTnLst>
                                </p:cTn>
                              </p:par>
                              <p:par>
                                <p:cTn id="14" presetID="42" presetClass="path" presetSubtype="0" accel="50000" decel="50000" fill="hold" grpId="1" nodeType="withEffect">
                                  <p:stCondLst>
                                    <p:cond delay="0"/>
                                  </p:stCondLst>
                                  <p:childTnLst>
                                    <p:animMotion origin="layout" path="M 0 4.07407E-6 L 0 0.13086 " pathEditMode="relative" rAng="0" ptsTypes="AA">
                                      <p:cBhvr>
                                        <p:cTn id="15" dur="1000" fill="hold"/>
                                        <p:tgtEl>
                                          <p:spTgt spid="6"/>
                                        </p:tgtEl>
                                        <p:attrNameLst>
                                          <p:attrName>ppt_x</p:attrName>
                                          <p:attrName>ppt_y</p:attrName>
                                        </p:attrNameLst>
                                      </p:cBhvr>
                                      <p:rCtr x="0" y="65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500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06" y="0"/>
            <a:ext cx="9144000" cy="4523600"/>
          </a:xfrm>
          <a:prstGeom prst="rect">
            <a:avLst/>
          </a:prstGeom>
        </p:spPr>
      </p:pic>
      <p:sp>
        <p:nvSpPr>
          <p:cNvPr id="10" name="Rectangle 9"/>
          <p:cNvSpPr/>
          <p:nvPr userDrawn="1"/>
        </p:nvSpPr>
        <p:spPr>
          <a:xfrm>
            <a:off x="-34835" y="1"/>
            <a:ext cx="9144000" cy="53618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userDrawn="1"/>
        </p:nvSpPr>
        <p:spPr>
          <a:xfrm>
            <a:off x="-83127" y="4014485"/>
            <a:ext cx="9319491" cy="1522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398" y="4555856"/>
            <a:ext cx="1883535" cy="1020509"/>
          </a:xfrm>
          <a:prstGeom prst="rect">
            <a:avLst/>
          </a:prstGeom>
        </p:spPr>
      </p:pic>
      <p:sp>
        <p:nvSpPr>
          <p:cNvPr id="8" name="TextBox 7"/>
          <p:cNvSpPr txBox="1"/>
          <p:nvPr userDrawn="1"/>
        </p:nvSpPr>
        <p:spPr>
          <a:xfrm>
            <a:off x="949235" y="393264"/>
            <a:ext cx="7175862" cy="954107"/>
          </a:xfrm>
          <a:prstGeom prst="rect">
            <a:avLst/>
          </a:prstGeom>
          <a:noFill/>
        </p:spPr>
        <p:txBody>
          <a:bodyPr wrap="square" rtlCol="0">
            <a:spAutoFit/>
          </a:bodyPr>
          <a:lstStyle/>
          <a:p>
            <a:pPr algn="ctr"/>
            <a:r>
              <a:rPr lang="en-GB" sz="2800" b="1" i="1" spc="100" baseline="0" dirty="0" smtClean="0">
                <a:solidFill>
                  <a:schemeClr val="bg1"/>
                </a:solidFill>
                <a:latin typeface="Playfair Display" charset="0"/>
                <a:ea typeface="Playfair Display" charset="0"/>
                <a:cs typeface="Playfair Display" charset="0"/>
              </a:rPr>
              <a:t>User insight research into post-16 choices</a:t>
            </a:r>
            <a:endParaRPr lang="en-GB" sz="2800" b="1" i="1" spc="100" dirty="0">
              <a:solidFill>
                <a:schemeClr val="bg1"/>
              </a:solidFill>
              <a:latin typeface="Playfair Display" charset="0"/>
              <a:ea typeface="Playfair Display" charset="0"/>
              <a:cs typeface="Playfair Display" charset="0"/>
            </a:endParaRPr>
          </a:p>
        </p:txBody>
      </p:sp>
      <p:cxnSp>
        <p:nvCxnSpPr>
          <p:cNvPr id="9" name="Straight Connector 8"/>
          <p:cNvCxnSpPr/>
          <p:nvPr userDrawn="1"/>
        </p:nvCxnSpPr>
        <p:spPr>
          <a:xfrm>
            <a:off x="2642991" y="2017558"/>
            <a:ext cx="390812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949235" y="2243898"/>
            <a:ext cx="7175862" cy="707886"/>
          </a:xfrm>
          <a:prstGeom prst="rect">
            <a:avLst/>
          </a:prstGeom>
          <a:noFill/>
        </p:spPr>
        <p:txBody>
          <a:bodyPr wrap="square" rtlCol="0">
            <a:spAutoFit/>
          </a:bodyPr>
          <a:lstStyle/>
          <a:p>
            <a:pPr algn="ctr"/>
            <a:r>
              <a:rPr lang="en-GB" sz="2000" b="1" i="1" spc="100" baseline="0" dirty="0" smtClean="0">
                <a:solidFill>
                  <a:schemeClr val="bg1"/>
                </a:solidFill>
                <a:latin typeface="Playfair Display" charset="0"/>
                <a:ea typeface="Playfair Display" charset="0"/>
                <a:cs typeface="Playfair Display" charset="0"/>
              </a:rPr>
              <a:t>Lindsey Bowes, CFE Research</a:t>
            </a:r>
          </a:p>
          <a:p>
            <a:pPr algn="ctr"/>
            <a:r>
              <a:rPr lang="en-GB" sz="2000" b="1" i="1" spc="100" baseline="0" dirty="0" smtClean="0">
                <a:solidFill>
                  <a:schemeClr val="bg1"/>
                </a:solidFill>
                <a:latin typeface="Playfair Display" charset="0"/>
                <a:ea typeface="Playfair Display" charset="0"/>
                <a:cs typeface="Playfair Display" charset="0"/>
              </a:rPr>
              <a:t>Dr Deirdre Hughes, OBE</a:t>
            </a:r>
            <a:endParaRPr lang="en-GB" sz="2000" b="1" i="1" spc="100" dirty="0">
              <a:solidFill>
                <a:schemeClr val="bg1"/>
              </a:solidFill>
              <a:latin typeface="Playfair Display" charset="0"/>
              <a:ea typeface="Playfair Display" charset="0"/>
              <a:cs typeface="Playfair Display" charset="0"/>
            </a:endParaRPr>
          </a:p>
        </p:txBody>
      </p:sp>
    </p:spTree>
    <p:extLst>
      <p:ext uri="{BB962C8B-B14F-4D97-AF65-F5344CB8AC3E}">
        <p14:creationId xmlns:p14="http://schemas.microsoft.com/office/powerpoint/2010/main" val="3350608068"/>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B7811A46-8689-B247-A4D2-BF28E3507626}" type="datetimeFigureOut">
              <a:rPr lang="en-GB" smtClean="0"/>
              <a:pPr/>
              <a:t>05/07/2018</a:t>
            </a:fld>
            <a:endParaRPr lang="en-GB"/>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1D5BC385-102B-4241-97AF-B57A6C88CDF4}" type="slidenum">
              <a:rPr lang="en-GB" smtClean="0"/>
              <a:pPr/>
              <a:t>‹#›</a:t>
            </a:fld>
            <a:endParaRPr lang="en-GB"/>
          </a:p>
        </p:txBody>
      </p:sp>
    </p:spTree>
    <p:extLst>
      <p:ext uri="{BB962C8B-B14F-4D97-AF65-F5344CB8AC3E}">
        <p14:creationId xmlns:p14="http://schemas.microsoft.com/office/powerpoint/2010/main" val="10646198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B7811A46-8689-B247-A4D2-BF28E3507626}" type="datetimeFigureOut">
              <a:rPr lang="en-GB" smtClean="0"/>
              <a:pPr/>
              <a:t>05/07/2018</a:t>
            </a:fld>
            <a:endParaRPr lang="en-GB"/>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1D5BC385-102B-4241-97AF-B57A6C88CDF4}" type="slidenum">
              <a:rPr lang="en-GB" smtClean="0"/>
              <a:pPr/>
              <a:t>‹#›</a:t>
            </a:fld>
            <a:endParaRPr lang="en-GB"/>
          </a:p>
        </p:txBody>
      </p:sp>
    </p:spTree>
    <p:extLst>
      <p:ext uri="{BB962C8B-B14F-4D97-AF65-F5344CB8AC3E}">
        <p14:creationId xmlns:p14="http://schemas.microsoft.com/office/powerpoint/2010/main" val="2315511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B7811A46-8689-B247-A4D2-BF28E3507626}" type="datetimeFigureOut">
              <a:rPr lang="en-GB" smtClean="0"/>
              <a:pPr/>
              <a:t>05/07/2018</a:t>
            </a:fld>
            <a:endParaRPr lang="en-GB"/>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1D5BC385-102B-4241-97AF-B57A6C88CDF4}" type="slidenum">
              <a:rPr lang="en-GB" smtClean="0"/>
              <a:pPr/>
              <a:t>‹#›</a:t>
            </a:fld>
            <a:endParaRPr lang="en-GB"/>
          </a:p>
        </p:txBody>
      </p:sp>
    </p:spTree>
    <p:extLst>
      <p:ext uri="{BB962C8B-B14F-4D97-AF65-F5344CB8AC3E}">
        <p14:creationId xmlns:p14="http://schemas.microsoft.com/office/powerpoint/2010/main" val="4394567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B7811A46-8689-B247-A4D2-BF28E3507626}" type="datetimeFigureOut">
              <a:rPr lang="en-GB" smtClean="0"/>
              <a:pPr/>
              <a:t>05/07/2018</a:t>
            </a:fld>
            <a:endParaRPr lang="en-GB"/>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1D5BC385-102B-4241-97AF-B57A6C88CDF4}" type="slidenum">
              <a:rPr lang="en-GB" smtClean="0"/>
              <a:pPr/>
              <a:t>‹#›</a:t>
            </a:fld>
            <a:endParaRPr lang="en-GB"/>
          </a:p>
        </p:txBody>
      </p:sp>
    </p:spTree>
    <p:extLst>
      <p:ext uri="{BB962C8B-B14F-4D97-AF65-F5344CB8AC3E}">
        <p14:creationId xmlns:p14="http://schemas.microsoft.com/office/powerpoint/2010/main" val="753150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4558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4_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4999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rgbClr val="F4F4F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617785"/>
            <a:ext cx="7886700" cy="2694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5"/>
          <p:cNvSpPr/>
          <p:nvPr userDrawn="1"/>
        </p:nvSpPr>
        <p:spPr>
          <a:xfrm>
            <a:off x="2033081" y="3638623"/>
            <a:ext cx="5077838" cy="5077838"/>
          </a:xfrm>
          <a:prstGeom prst="ellipse">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0229" y="4014486"/>
            <a:ext cx="1883535" cy="1020509"/>
          </a:xfrm>
          <a:prstGeom prst="rect">
            <a:avLst/>
          </a:prstGeom>
        </p:spPr>
      </p:pic>
    </p:spTree>
    <p:extLst>
      <p:ext uri="{BB962C8B-B14F-4D97-AF65-F5344CB8AC3E}">
        <p14:creationId xmlns:p14="http://schemas.microsoft.com/office/powerpoint/2010/main" val="20906448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 3.7037E-7 L 0 0.03704 " pathEditMode="relative" rAng="0" ptsTypes="AA">
                                      <p:cBhvr>
                                        <p:cTn id="6" dur="1000" fill="hold"/>
                                        <p:tgtEl>
                                          <p:spTgt spid="8"/>
                                        </p:tgtEl>
                                        <p:attrNameLst>
                                          <p:attrName>ppt_x</p:attrName>
                                          <p:attrName>ppt_y</p:attrName>
                                        </p:attrNameLst>
                                      </p:cBhvr>
                                      <p:rCtr x="0" y="1852"/>
                                    </p:animMotion>
                                  </p:childTnLst>
                                </p:cTn>
                              </p:par>
                              <p:par>
                                <p:cTn id="7" presetID="6" presetClass="emph" presetSubtype="0" decel="100000" fill="hold" nodeType="withEffect">
                                  <p:stCondLst>
                                    <p:cond delay="0"/>
                                  </p:stCondLst>
                                  <p:childTnLst>
                                    <p:animScale>
                                      <p:cBhvr>
                                        <p:cTn id="8" dur="1000" fill="hold"/>
                                        <p:tgtEl>
                                          <p:spTgt spid="8"/>
                                        </p:tgtEl>
                                      </p:cBhvr>
                                      <p:by x="59000" y="59000"/>
                                    </p:animScale>
                                  </p:childTnLst>
                                </p:cTn>
                              </p:par>
                              <p:par>
                                <p:cTn id="9" presetID="19" presetClass="emph" presetSubtype="0" fill="hold" grpId="0" nodeType="withEffect">
                                  <p:stCondLst>
                                    <p:cond delay="0"/>
                                  </p:stCondLst>
                                  <p:childTnLst>
                                    <p:animClr clrSpc="rgb" dir="cw">
                                      <p:cBhvr override="childStyle">
                                        <p:cTn id="10" dur="500" fill="hold"/>
                                        <p:tgtEl>
                                          <p:spTgt spid="6"/>
                                        </p:tgtEl>
                                        <p:attrNameLst>
                                          <p:attrName>style.color</p:attrName>
                                        </p:attrNameLst>
                                      </p:cBhvr>
                                      <p:to>
                                        <a:srgbClr val="FFFFFF"/>
                                      </p:to>
                                    </p:animClr>
                                    <p:animClr clrSpc="rgb" dir="cw">
                                      <p:cBhvr>
                                        <p:cTn id="11" dur="500" fill="hold"/>
                                        <p:tgtEl>
                                          <p:spTgt spid="6"/>
                                        </p:tgtEl>
                                        <p:attrNameLst>
                                          <p:attrName>fillcolor</p:attrName>
                                        </p:attrNameLst>
                                      </p:cBhvr>
                                      <p:to>
                                        <a:srgbClr val="FFFFFF"/>
                                      </p:to>
                                    </p:animClr>
                                    <p:set>
                                      <p:cBhvr>
                                        <p:cTn id="12" dur="500" fill="hold"/>
                                        <p:tgtEl>
                                          <p:spTgt spid="6"/>
                                        </p:tgtEl>
                                        <p:attrNameLst>
                                          <p:attrName>fill.type</p:attrName>
                                        </p:attrNameLst>
                                      </p:cBhvr>
                                      <p:to>
                                        <p:strVal val="solid"/>
                                      </p:to>
                                    </p:set>
                                    <p:set>
                                      <p:cBhvr>
                                        <p:cTn id="13" dur="500" fill="hold"/>
                                        <p:tgtEl>
                                          <p:spTgt spid="6"/>
                                        </p:tgtEl>
                                        <p:attrNameLst>
                                          <p:attrName>fill.on</p:attrName>
                                        </p:attrNameLst>
                                      </p:cBhvr>
                                      <p:to>
                                        <p:strVal val="true"/>
                                      </p:to>
                                    </p:set>
                                  </p:childTnLst>
                                </p:cTn>
                              </p:par>
                              <p:par>
                                <p:cTn id="14" presetID="42" presetClass="path" presetSubtype="0" accel="50000" decel="50000" fill="hold" grpId="1" nodeType="withEffect">
                                  <p:stCondLst>
                                    <p:cond delay="0"/>
                                  </p:stCondLst>
                                  <p:childTnLst>
                                    <p:animMotion origin="layout" path="M 0 4.07407E-6 L 0 0.13086 " pathEditMode="relative" rAng="0" ptsTypes="AA">
                                      <p:cBhvr>
                                        <p:cTn id="15" dur="1000" fill="hold"/>
                                        <p:tgtEl>
                                          <p:spTgt spid="6"/>
                                        </p:tgtEl>
                                        <p:attrNameLst>
                                          <p:attrName>ppt_x</p:attrName>
                                          <p:attrName>ppt_y</p:attrName>
                                        </p:attrNameLst>
                                      </p:cBhvr>
                                      <p:rCtr x="0" y="65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extLst mod="1">
    <p:ext uri="{DCECCB84-F9BA-43D5-87BE-67443E8EF086}">
      <p15:sldGuideLst xmlns:p15="http://schemas.microsoft.com/office/powerpoint/2012/main" xmlns="">
        <p15:guide id="1" orient="horz" pos="1620" userDrawn="1">
          <p15:clr>
            <a:srgbClr val="FBAE40"/>
          </p15:clr>
        </p15:guide>
        <p15:guide id="2" orient="horz" pos="105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bg>
      <p:bgPr>
        <a:solidFill>
          <a:srgbClr val="F4F4F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28650" y="1617785"/>
            <a:ext cx="7886700" cy="26945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628650" y="1071309"/>
            <a:ext cx="1773679" cy="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519422" y="1168702"/>
            <a:ext cx="7995928" cy="351691"/>
          </a:xfrm>
        </p:spPr>
        <p:txBody>
          <a:bodyPr anchor="ctr">
            <a:normAutofit/>
          </a:bodyPr>
          <a:lstStyle>
            <a:lvl1pPr marL="0" indent="0">
              <a:buNone/>
              <a:defRPr sz="1600" b="1" i="0">
                <a:solidFill>
                  <a:schemeClr val="accent4"/>
                </a:solidFill>
                <a:latin typeface="Open Sans Semibold" charset="0"/>
                <a:ea typeface="Open Sans Semibold" charset="0"/>
                <a:cs typeface="Open Sans Semibold" charset="0"/>
              </a:defRPr>
            </a:lvl1pPr>
          </a:lstStyle>
          <a:p>
            <a:pPr lvl="0"/>
            <a:r>
              <a:rPr lang="en-US" dirty="0"/>
              <a:t>Click to edit Master text styles</a:t>
            </a:r>
          </a:p>
        </p:txBody>
      </p:sp>
      <p:sp>
        <p:nvSpPr>
          <p:cNvPr id="11" name="Oval 10"/>
          <p:cNvSpPr/>
          <p:nvPr userDrawn="1"/>
        </p:nvSpPr>
        <p:spPr>
          <a:xfrm>
            <a:off x="2033081" y="4315968"/>
            <a:ext cx="5077838" cy="5077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992" y="4416552"/>
            <a:ext cx="1113878" cy="603504"/>
          </a:xfrm>
          <a:prstGeom prst="rect">
            <a:avLst/>
          </a:prstGeom>
        </p:spPr>
      </p:pic>
    </p:spTree>
    <p:extLst>
      <p:ext uri="{BB962C8B-B14F-4D97-AF65-F5344CB8AC3E}">
        <p14:creationId xmlns:p14="http://schemas.microsoft.com/office/powerpoint/2010/main" val="1132890297"/>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orient="horz" pos="1620">
          <p15:clr>
            <a:srgbClr val="FBAE40"/>
          </p15:clr>
        </p15:guide>
        <p15:guide id="2" orient="horz" pos="105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54107"/>
            <a:ext cx="3872098" cy="919810"/>
          </a:xfrm>
        </p:spPr>
        <p:txBody>
          <a:bodyPr/>
          <a:lstStyle/>
          <a:p>
            <a:r>
              <a:rPr lang="en-US" dirty="0"/>
              <a:t>Click to edit Master title style</a:t>
            </a:r>
          </a:p>
        </p:txBody>
      </p:sp>
      <p:sp>
        <p:nvSpPr>
          <p:cNvPr id="3" name="Content Placeholder 2"/>
          <p:cNvSpPr>
            <a:spLocks noGrp="1"/>
          </p:cNvSpPr>
          <p:nvPr>
            <p:ph idx="1"/>
          </p:nvPr>
        </p:nvSpPr>
        <p:spPr>
          <a:xfrm>
            <a:off x="628650" y="1617785"/>
            <a:ext cx="3872098" cy="26945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628650" y="1071309"/>
            <a:ext cx="1773679" cy="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519422" y="1168702"/>
            <a:ext cx="3981326" cy="351691"/>
          </a:xfrm>
        </p:spPr>
        <p:txBody>
          <a:bodyPr anchor="ctr">
            <a:normAutofit/>
          </a:bodyPr>
          <a:lstStyle>
            <a:lvl1pPr marL="0" indent="0">
              <a:buNone/>
              <a:defRPr sz="1600" b="1" i="0">
                <a:solidFill>
                  <a:schemeClr val="accent4"/>
                </a:solidFill>
                <a:latin typeface="Open Sans Semibold" charset="0"/>
                <a:ea typeface="Open Sans Semibold" charset="0"/>
                <a:cs typeface="Open Sans Semibold" charset="0"/>
              </a:defRPr>
            </a:lvl1pPr>
          </a:lstStyle>
          <a:p>
            <a:pPr lvl="0"/>
            <a:r>
              <a:rPr lang="en-US" dirty="0"/>
              <a:t>Click to edit Master text styles</a:t>
            </a:r>
          </a:p>
        </p:txBody>
      </p:sp>
      <p:sp>
        <p:nvSpPr>
          <p:cNvPr id="6" name="Picture Placeholder 5"/>
          <p:cNvSpPr>
            <a:spLocks noGrp="1"/>
          </p:cNvSpPr>
          <p:nvPr>
            <p:ph type="pic" sz="quarter" idx="11"/>
          </p:nvPr>
        </p:nvSpPr>
        <p:spPr>
          <a:xfrm>
            <a:off x="4572000" y="0"/>
            <a:ext cx="4572000" cy="5143500"/>
          </a:xfrm>
        </p:spPr>
        <p:txBody>
          <a:bodyPr/>
          <a:lstStyle/>
          <a:p>
            <a:endParaRPr lang="en-GB"/>
          </a:p>
        </p:txBody>
      </p:sp>
      <p:sp>
        <p:nvSpPr>
          <p:cNvPr id="10" name="Oval 9"/>
          <p:cNvSpPr/>
          <p:nvPr userDrawn="1"/>
        </p:nvSpPr>
        <p:spPr>
          <a:xfrm>
            <a:off x="2033081" y="4315968"/>
            <a:ext cx="5077838" cy="5077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992" y="4416552"/>
            <a:ext cx="1113878" cy="603504"/>
          </a:xfrm>
          <a:prstGeom prst="rect">
            <a:avLst/>
          </a:prstGeom>
        </p:spPr>
      </p:pic>
    </p:spTree>
    <p:extLst>
      <p:ext uri="{BB962C8B-B14F-4D97-AF65-F5344CB8AC3E}">
        <p14:creationId xmlns:p14="http://schemas.microsoft.com/office/powerpoint/2010/main" val="449664643"/>
      </p:ext>
    </p:extLst>
  </p:cSld>
  <p:clrMapOvr>
    <a:masterClrMapping/>
  </p:clrMapOvr>
  <p:extLst mod="1">
    <p:ext uri="{DCECCB84-F9BA-43D5-87BE-67443E8EF086}">
      <p15:sldGuideLst xmlns:p15="http://schemas.microsoft.com/office/powerpoint/2012/main" xmlns="">
        <p15:guide id="1" orient="horz" pos="1620">
          <p15:clr>
            <a:srgbClr val="FBAE40"/>
          </p15:clr>
        </p15:guide>
        <p15:guide id="2" orient="horz" pos="105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166813"/>
            <a:ext cx="3886200" cy="3133725"/>
          </a:xfr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166813"/>
            <a:ext cx="3886200" cy="3133725"/>
          </a:xfr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7184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2_Two Content">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166813"/>
            <a:ext cx="3886200" cy="3133725"/>
          </a:xfr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166813"/>
            <a:ext cx="3886200" cy="3133725"/>
          </a:xfr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1254505"/>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theme" Target="../theme/theme1.xml"/><Relationship Id="rId27"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628650" y="54107"/>
            <a:ext cx="7886700" cy="91981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169025"/>
            <a:ext cx="7886700" cy="31432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Oval 8"/>
          <p:cNvSpPr/>
          <p:nvPr userDrawn="1"/>
        </p:nvSpPr>
        <p:spPr>
          <a:xfrm>
            <a:off x="2033081" y="4315968"/>
            <a:ext cx="5077838" cy="5077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1" name="Picture 10"/>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4014992" y="4416552"/>
            <a:ext cx="1113878" cy="603504"/>
          </a:xfrm>
          <a:prstGeom prst="rect">
            <a:avLst/>
          </a:prstGeom>
        </p:spPr>
      </p:pic>
    </p:spTree>
    <p:extLst>
      <p:ext uri="{BB962C8B-B14F-4D97-AF65-F5344CB8AC3E}">
        <p14:creationId xmlns:p14="http://schemas.microsoft.com/office/powerpoint/2010/main" val="1732658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0" r:id="rId3"/>
    <p:sldLayoutId id="2147483681" r:id="rId4"/>
    <p:sldLayoutId id="2147483672" r:id="rId5"/>
    <p:sldLayoutId id="2147483682" r:id="rId6"/>
    <p:sldLayoutId id="2147483678" r:id="rId7"/>
    <p:sldLayoutId id="2147483664" r:id="rId8"/>
    <p:sldLayoutId id="2147483684" r:id="rId9"/>
    <p:sldLayoutId id="2147483673" r:id="rId10"/>
    <p:sldLayoutId id="2147483665" r:id="rId11"/>
    <p:sldLayoutId id="2147483683" r:id="rId12"/>
    <p:sldLayoutId id="2147483685" r:id="rId13"/>
    <p:sldLayoutId id="2147483674" r:id="rId14"/>
    <p:sldLayoutId id="2147483675" r:id="rId15"/>
    <p:sldLayoutId id="2147483676" r:id="rId16"/>
    <p:sldLayoutId id="2147483677" r:id="rId17"/>
    <p:sldLayoutId id="2147483663" r:id="rId18"/>
    <p:sldLayoutId id="2147483666" r:id="rId19"/>
    <p:sldLayoutId id="2147483667" r:id="rId20"/>
    <p:sldLayoutId id="2147483679" r:id="rId21"/>
    <p:sldLayoutId id="2147483668" r:id="rId22"/>
    <p:sldLayoutId id="2147483669" r:id="rId23"/>
    <p:sldLayoutId id="2147483670" r:id="rId24"/>
    <p:sldLayoutId id="2147483671" r:id="rId25"/>
  </p:sldLayoutIdLst>
  <p:txStyles>
    <p:titleStyle>
      <a:lvl1pPr algn="l" defTabSz="685800" rtl="0" eaLnBrk="1" latinLnBrk="0" hangingPunct="1">
        <a:lnSpc>
          <a:spcPct val="90000"/>
        </a:lnSpc>
        <a:spcBef>
          <a:spcPct val="0"/>
        </a:spcBef>
        <a:buNone/>
        <a:defRPr sz="2800" b="0" i="1" kern="1200" spc="50" baseline="0">
          <a:solidFill>
            <a:schemeClr val="tx2"/>
          </a:solidFill>
          <a:latin typeface="Playfair Display" charset="0"/>
          <a:ea typeface="Playfair Display" charset="0"/>
          <a:cs typeface="Playfair Display" charset="0"/>
        </a:defRPr>
      </a:lvl1pPr>
    </p:titleStyle>
    <p:bodyStyle>
      <a:lvl1pPr marL="225425" indent="-225425" algn="l" defTabSz="685800" rtl="0" eaLnBrk="1" latinLnBrk="0" hangingPunct="1">
        <a:lnSpc>
          <a:spcPct val="90000"/>
        </a:lnSpc>
        <a:spcBef>
          <a:spcPts val="600"/>
        </a:spcBef>
        <a:spcAft>
          <a:spcPts val="600"/>
        </a:spcAft>
        <a:buFont typeface="Arial" panose="020B0604020202020204" pitchFamily="34" charset="0"/>
        <a:buChar char="•"/>
        <a:tabLst/>
        <a:defRPr sz="2100" b="0" i="0" kern="1200" spc="50" baseline="0">
          <a:solidFill>
            <a:schemeClr val="tx2"/>
          </a:solidFill>
          <a:latin typeface="Open Sans" charset="0"/>
          <a:ea typeface="Open Sans" charset="0"/>
          <a:cs typeface="Open Sans" charset="0"/>
        </a:defRPr>
      </a:lvl1pPr>
      <a:lvl2pPr marL="447675" indent="-222250" algn="l" defTabSz="685800" rtl="0" eaLnBrk="1" latinLnBrk="0" hangingPunct="1">
        <a:lnSpc>
          <a:spcPct val="90000"/>
        </a:lnSpc>
        <a:spcBef>
          <a:spcPts val="600"/>
        </a:spcBef>
        <a:spcAft>
          <a:spcPts val="600"/>
        </a:spcAft>
        <a:buClr>
          <a:schemeClr val="tx2"/>
        </a:buClr>
        <a:buSzPct val="100000"/>
        <a:buFont typeface=".AppleSystemUIFont" charset="-120"/>
        <a:buChar char="◦"/>
        <a:tabLst/>
        <a:defRPr sz="1800" b="0" i="0" kern="1200" spc="50" baseline="0">
          <a:solidFill>
            <a:schemeClr val="tx2"/>
          </a:solidFill>
          <a:latin typeface="Open Sans" charset="0"/>
          <a:ea typeface="Open Sans" charset="0"/>
          <a:cs typeface="Open Sans" charset="0"/>
        </a:defRPr>
      </a:lvl2pPr>
      <a:lvl3pPr marL="712788" indent="-222250" algn="l" defTabSz="685800" rtl="0" eaLnBrk="1" latinLnBrk="0" hangingPunct="1">
        <a:lnSpc>
          <a:spcPct val="90000"/>
        </a:lnSpc>
        <a:spcBef>
          <a:spcPts val="600"/>
        </a:spcBef>
        <a:spcAft>
          <a:spcPts val="600"/>
        </a:spcAft>
        <a:buFont typeface=".AppleSystemUIFont" charset="-120"/>
        <a:buChar char="-"/>
        <a:tabLst/>
        <a:defRPr sz="1500" b="0" i="0" kern="1200" spc="50" baseline="0">
          <a:solidFill>
            <a:schemeClr val="tx2"/>
          </a:solidFill>
          <a:latin typeface="Open Sans" charset="0"/>
          <a:ea typeface="Open Sans" charset="0"/>
          <a:cs typeface="Open Sans" charset="0"/>
        </a:defRPr>
      </a:lvl3pPr>
      <a:lvl4pPr marL="933450" indent="-220663" algn="l" defTabSz="685800" rtl="0" eaLnBrk="1" latinLnBrk="0" hangingPunct="1">
        <a:lnSpc>
          <a:spcPct val="90000"/>
        </a:lnSpc>
        <a:spcBef>
          <a:spcPts val="600"/>
        </a:spcBef>
        <a:spcAft>
          <a:spcPts val="600"/>
        </a:spcAft>
        <a:buFont typeface="Arial" panose="020B0604020202020204" pitchFamily="34" charset="0"/>
        <a:buChar char="•"/>
        <a:tabLst/>
        <a:defRPr sz="1350" b="0" i="0" kern="1200" spc="50" baseline="0">
          <a:solidFill>
            <a:schemeClr val="tx2"/>
          </a:solidFill>
          <a:latin typeface="Open Sans" charset="0"/>
          <a:ea typeface="Open Sans" charset="0"/>
          <a:cs typeface="Open Sans" charset="0"/>
        </a:defRPr>
      </a:lvl4pPr>
      <a:lvl5pPr marL="1155700" indent="-222250" algn="l" defTabSz="685800" rtl="0" eaLnBrk="1" latinLnBrk="0" hangingPunct="1">
        <a:lnSpc>
          <a:spcPct val="90000"/>
        </a:lnSpc>
        <a:spcBef>
          <a:spcPts val="600"/>
        </a:spcBef>
        <a:spcAft>
          <a:spcPts val="600"/>
        </a:spcAft>
        <a:buFont typeface="Arial" panose="020B0604020202020204" pitchFamily="34" charset="0"/>
        <a:buChar char="•"/>
        <a:tabLst/>
        <a:defRPr sz="1350" b="0" i="0" kern="1200" spc="50" baseline="0">
          <a:solidFill>
            <a:schemeClr val="tx2"/>
          </a:solidFill>
          <a:latin typeface="Open Sans" charset="0"/>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622" userDrawn="1">
          <p15:clr>
            <a:srgbClr val="F26B43"/>
          </p15:clr>
        </p15:guide>
        <p15:guide id="3" orient="horz" pos="32" userDrawn="1">
          <p15:clr>
            <a:srgbClr val="F26B43"/>
          </p15:clr>
        </p15:guide>
        <p15:guide id="4" orient="horz" pos="735" userDrawn="1">
          <p15:clr>
            <a:srgbClr val="F26B43"/>
          </p15:clr>
        </p15:guide>
        <p15:guide id="5" orient="horz" pos="1620" userDrawn="1">
          <p15:clr>
            <a:srgbClr val="F26B43"/>
          </p15:clr>
        </p15:guide>
        <p15:guide id="6" orient="horz" pos="270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 Id="rId3" Type="http://schemas.openxmlformats.org/officeDocument/2006/relationships/hyperlink" Target="https://www.gov.uk/government/publications/user-insight-research-into-post-16-choice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chart" Target="../charts/char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chart" Target="../charts/char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hart" Target="../charts/char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chart" Target="../charts/char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1" Type="http://schemas.openxmlformats.org/officeDocument/2006/relationships/slideLayout" Target="../slideLayouts/slideLayout20.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deirdre.hughes3@btinternet.com" TargetMode="External"/><Relationship Id="rId4" Type="http://schemas.openxmlformats.org/officeDocument/2006/relationships/hyperlink" Target="http://www.dmhassociates.org" TargetMode="External"/><Relationship Id="rId5" Type="http://schemas.openxmlformats.org/officeDocument/2006/relationships/hyperlink" Target="mailto:lindsey.bowes@cfe.org.uk" TargetMode="External"/><Relationship Id="rId6" Type="http://schemas.openxmlformats.org/officeDocument/2006/relationships/hyperlink" Target="https://www.gov.uk/government/publications/user-insight-research-into-post-16-choices" TargetMode="External"/><Relationship Id="rId1" Type="http://schemas.openxmlformats.org/officeDocument/2006/relationships/slideLayout" Target="../slideLayouts/slideLayout15.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63781" y="1033463"/>
            <a:ext cx="5320002" cy="998537"/>
          </a:xfrm>
        </p:spPr>
        <p:txBody>
          <a:bodyPr>
            <a:normAutofit fontScale="92500" lnSpcReduction="10000"/>
          </a:bodyPr>
          <a:lstStyle/>
          <a:p>
            <a:r>
              <a:rPr lang="en-GB" sz="4000" dirty="0" smtClean="0"/>
              <a:t>User insight research into post-16 choices</a:t>
            </a:r>
            <a:endParaRPr lang="en-GB" sz="4000" dirty="0" smtClean="0"/>
          </a:p>
        </p:txBody>
      </p:sp>
      <p:sp>
        <p:nvSpPr>
          <p:cNvPr id="3" name="Text Placeholder 2"/>
          <p:cNvSpPr>
            <a:spLocks noGrp="1"/>
          </p:cNvSpPr>
          <p:nvPr>
            <p:ph type="body" sz="quarter" idx="11"/>
          </p:nvPr>
        </p:nvSpPr>
        <p:spPr>
          <a:xfrm>
            <a:off x="1330036" y="2447636"/>
            <a:ext cx="5320002" cy="2448955"/>
          </a:xfrm>
        </p:spPr>
        <p:txBody>
          <a:bodyPr>
            <a:normAutofit/>
          </a:bodyPr>
          <a:lstStyle/>
          <a:p>
            <a:endParaRPr lang="en-GB" b="1" dirty="0" smtClean="0"/>
          </a:p>
          <a:p>
            <a:r>
              <a:rPr lang="en-GB" b="1" dirty="0" smtClean="0"/>
              <a:t>Dr Deirdre Hughes OBE in association with Lindsey Bowes, Director CFE Research, Leicester</a:t>
            </a:r>
            <a:endParaRPr lang="en-GB" b="1" dirty="0"/>
          </a:p>
          <a:p>
            <a:endParaRPr lang="en-GB" b="1" dirty="0" smtClean="0"/>
          </a:p>
          <a:p>
            <a:endParaRPr lang="en-GB" b="1" dirty="0"/>
          </a:p>
          <a:p>
            <a:r>
              <a:rPr lang="en-GB" b="1" dirty="0" smtClean="0"/>
              <a:t>The </a:t>
            </a:r>
            <a:r>
              <a:rPr lang="en-GB" b="1" dirty="0" smtClean="0"/>
              <a:t>report is available </a:t>
            </a:r>
            <a:r>
              <a:rPr lang="en-GB" b="1" dirty="0"/>
              <a:t>to download at</a:t>
            </a:r>
            <a:r>
              <a:rPr lang="en-GB" b="1" dirty="0" smtClean="0"/>
              <a:t>:</a:t>
            </a:r>
          </a:p>
          <a:p>
            <a:r>
              <a:rPr lang="en-GB" dirty="0" smtClean="0">
                <a:hlinkClick r:id="rId3"/>
              </a:rPr>
              <a:t>https</a:t>
            </a:r>
            <a:r>
              <a:rPr lang="en-GB" dirty="0">
                <a:hlinkClick r:id="rId3"/>
              </a:rPr>
              <a:t>://</a:t>
            </a:r>
            <a:r>
              <a:rPr lang="en-GB" dirty="0" smtClean="0">
                <a:hlinkClick r:id="rId3"/>
              </a:rPr>
              <a:t>www.gov.uk/government/publications/user-insight-research-into-post-16-choices</a:t>
            </a:r>
            <a:endParaRPr lang="en-GB" dirty="0" smtClean="0"/>
          </a:p>
          <a:p>
            <a:endParaRPr lang="en-GB" dirty="0"/>
          </a:p>
        </p:txBody>
      </p:sp>
    </p:spTree>
    <p:extLst>
      <p:ext uri="{BB962C8B-B14F-4D97-AF65-F5344CB8AC3E}">
        <p14:creationId xmlns:p14="http://schemas.microsoft.com/office/powerpoint/2010/main" val="272839369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young people make decisions</a:t>
            </a:r>
            <a:endParaRPr lang="en-GB" dirty="0"/>
          </a:p>
        </p:txBody>
      </p:sp>
      <p:sp>
        <p:nvSpPr>
          <p:cNvPr id="3" name="Content Placeholder 2"/>
          <p:cNvSpPr>
            <a:spLocks noGrp="1"/>
          </p:cNvSpPr>
          <p:nvPr>
            <p:ph idx="1"/>
          </p:nvPr>
        </p:nvSpPr>
        <p:spPr>
          <a:xfrm>
            <a:off x="628650" y="1673205"/>
            <a:ext cx="3786332" cy="2694503"/>
          </a:xfrm>
        </p:spPr>
        <p:txBody>
          <a:bodyPr>
            <a:normAutofit/>
          </a:bodyPr>
          <a:lstStyle/>
          <a:p>
            <a:pPr marL="0" indent="0">
              <a:lnSpc>
                <a:spcPct val="100000"/>
              </a:lnSpc>
              <a:buNone/>
            </a:pPr>
            <a:r>
              <a:rPr lang="en-GB" dirty="0" smtClean="0"/>
              <a:t>Vast majority of young people consult with at least one individual for help and support and most </a:t>
            </a:r>
            <a:r>
              <a:rPr lang="en-GB" dirty="0"/>
              <a:t>commonly turn to ‘informal sources’ </a:t>
            </a:r>
            <a:r>
              <a:rPr lang="en-GB" dirty="0" smtClean="0"/>
              <a:t>such as parents/carers</a:t>
            </a:r>
            <a:r>
              <a:rPr lang="en-GB" dirty="0"/>
              <a:t>, </a:t>
            </a:r>
            <a:r>
              <a:rPr lang="en-GB" dirty="0" smtClean="0"/>
              <a:t>friends and teachers</a:t>
            </a:r>
          </a:p>
          <a:p>
            <a:pPr>
              <a:lnSpc>
                <a:spcPct val="100000"/>
              </a:lnSpc>
            </a:pPr>
            <a:endParaRPr lang="en-GB" dirty="0"/>
          </a:p>
        </p:txBody>
      </p:sp>
      <p:sp>
        <p:nvSpPr>
          <p:cNvPr id="5" name="TextBox 4"/>
          <p:cNvSpPr txBox="1"/>
          <p:nvPr/>
        </p:nvSpPr>
        <p:spPr>
          <a:xfrm>
            <a:off x="5357090" y="1727201"/>
            <a:ext cx="2854037" cy="2377574"/>
          </a:xfrm>
          <a:prstGeom prst="rect">
            <a:avLst/>
          </a:prstGeom>
          <a:noFill/>
        </p:spPr>
        <p:txBody>
          <a:bodyPr wrap="square" rtlCol="0">
            <a:spAutoFit/>
          </a:bodyPr>
          <a:lstStyle/>
          <a:p>
            <a:r>
              <a:rPr lang="en-GB" i="1" dirty="0" smtClean="0"/>
              <a:t>I </a:t>
            </a:r>
            <a:r>
              <a:rPr lang="en-GB" i="1" dirty="0"/>
              <a:t>did speak to one of my dad’s friends who works in software engineering, and he actually studied mechanical engineering and then switched to software.  He gave me quite a bit of insight as to what it’s about, and what sort of people it will suit</a:t>
            </a:r>
            <a:r>
              <a:rPr lang="en-GB" i="1" dirty="0" smtClean="0"/>
              <a:t>.</a:t>
            </a:r>
            <a:r>
              <a:rPr lang="en-GB" i="1" dirty="0"/>
              <a:t/>
            </a:r>
            <a:br>
              <a:rPr lang="en-GB" i="1" dirty="0"/>
            </a:br>
            <a:endParaRPr lang="en-GB" i="1" dirty="0" smtClean="0"/>
          </a:p>
          <a:p>
            <a:pPr algn="r"/>
            <a:r>
              <a:rPr lang="en-GB" i="1" dirty="0" smtClean="0"/>
              <a:t>FEC student</a:t>
            </a:r>
            <a:endParaRPr lang="en-GB" i="1" dirty="0"/>
          </a:p>
          <a:p>
            <a:endParaRPr lang="en-GB" dirty="0"/>
          </a:p>
        </p:txBody>
      </p:sp>
      <p:sp>
        <p:nvSpPr>
          <p:cNvPr id="6" name="TextBox 5"/>
          <p:cNvSpPr txBox="1"/>
          <p:nvPr/>
        </p:nvSpPr>
        <p:spPr>
          <a:xfrm>
            <a:off x="4950692" y="1470004"/>
            <a:ext cx="434109" cy="1200329"/>
          </a:xfrm>
          <a:prstGeom prst="rect">
            <a:avLst/>
          </a:prstGeom>
          <a:noFill/>
        </p:spPr>
        <p:txBody>
          <a:bodyPr wrap="square" rtlCol="0">
            <a:spAutoFit/>
          </a:bodyPr>
          <a:lstStyle/>
          <a:p>
            <a:r>
              <a:rPr lang="en-GB" sz="7200" dirty="0">
                <a:solidFill>
                  <a:schemeClr val="accent4">
                    <a:lumMod val="75000"/>
                  </a:schemeClr>
                </a:solidFill>
              </a:rPr>
              <a:t>“</a:t>
            </a:r>
          </a:p>
        </p:txBody>
      </p:sp>
      <p:sp>
        <p:nvSpPr>
          <p:cNvPr id="8" name="TextBox 7"/>
          <p:cNvSpPr txBox="1"/>
          <p:nvPr/>
        </p:nvSpPr>
        <p:spPr>
          <a:xfrm>
            <a:off x="6705321" y="3029255"/>
            <a:ext cx="461241" cy="1200329"/>
          </a:xfrm>
          <a:prstGeom prst="rect">
            <a:avLst/>
          </a:prstGeom>
          <a:noFill/>
        </p:spPr>
        <p:txBody>
          <a:bodyPr wrap="square" rtlCol="0">
            <a:spAutoFit/>
          </a:bodyPr>
          <a:lstStyle/>
          <a:p>
            <a:r>
              <a:rPr lang="en-GB" sz="7200" dirty="0" smtClean="0">
                <a:solidFill>
                  <a:schemeClr val="accent4">
                    <a:lumMod val="75000"/>
                  </a:schemeClr>
                </a:solidFill>
              </a:rPr>
              <a:t>”</a:t>
            </a:r>
            <a:endParaRPr lang="en-GB" sz="7200" dirty="0">
              <a:solidFill>
                <a:schemeClr val="accent4">
                  <a:lumMod val="75000"/>
                </a:schemeClr>
              </a:solidFill>
            </a:endParaRPr>
          </a:p>
        </p:txBody>
      </p:sp>
      <p:sp>
        <p:nvSpPr>
          <p:cNvPr id="10" name="Text Placeholder 3"/>
          <p:cNvSpPr>
            <a:spLocks noGrp="1"/>
          </p:cNvSpPr>
          <p:nvPr>
            <p:ph type="body" sz="quarter" idx="10"/>
          </p:nvPr>
        </p:nvSpPr>
        <p:spPr>
          <a:xfrm>
            <a:off x="611785" y="1150230"/>
            <a:ext cx="7995928" cy="351691"/>
          </a:xfrm>
        </p:spPr>
        <p:txBody>
          <a:bodyPr>
            <a:normAutofit/>
          </a:bodyPr>
          <a:lstStyle/>
          <a:p>
            <a:r>
              <a:rPr lang="en-GB" dirty="0" smtClean="0"/>
              <a:t>Individual sources of help and advice</a:t>
            </a:r>
            <a:endParaRPr lang="en-GB" dirty="0"/>
          </a:p>
        </p:txBody>
      </p:sp>
    </p:spTree>
    <p:extLst>
      <p:ext uri="{BB962C8B-B14F-4D97-AF65-F5344CB8AC3E}">
        <p14:creationId xmlns:p14="http://schemas.microsoft.com/office/powerpoint/2010/main" val="4133550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young people make decisions</a:t>
            </a:r>
            <a:endParaRPr lang="en-GB" dirty="0"/>
          </a:p>
        </p:txBody>
      </p:sp>
      <p:sp>
        <p:nvSpPr>
          <p:cNvPr id="3" name="Content Placeholder 2"/>
          <p:cNvSpPr>
            <a:spLocks noGrp="1"/>
          </p:cNvSpPr>
          <p:nvPr>
            <p:ph idx="1"/>
          </p:nvPr>
        </p:nvSpPr>
        <p:spPr>
          <a:xfrm>
            <a:off x="519422" y="1681017"/>
            <a:ext cx="3950978" cy="2860760"/>
          </a:xfrm>
        </p:spPr>
        <p:txBody>
          <a:bodyPr>
            <a:normAutofit/>
          </a:bodyPr>
          <a:lstStyle/>
          <a:p>
            <a:pPr marL="0" indent="0">
              <a:lnSpc>
                <a:spcPct val="100000"/>
              </a:lnSpc>
              <a:buNone/>
            </a:pPr>
            <a:r>
              <a:rPr lang="en-GB" dirty="0" smtClean="0"/>
              <a:t>Although more limited use is made of careers advisers and local employers, those who do consult them find them useful. </a:t>
            </a:r>
          </a:p>
          <a:p>
            <a:pPr marL="0" indent="0">
              <a:lnSpc>
                <a:spcPct val="100000"/>
              </a:lnSpc>
              <a:buNone/>
            </a:pPr>
            <a:endParaRPr lang="en-GB" dirty="0"/>
          </a:p>
          <a:p>
            <a:pPr>
              <a:lnSpc>
                <a:spcPct val="100000"/>
              </a:lnSpc>
            </a:pPr>
            <a:endParaRPr lang="en-GB" dirty="0"/>
          </a:p>
        </p:txBody>
      </p:sp>
      <p:sp>
        <p:nvSpPr>
          <p:cNvPr id="5" name="TextBox 4"/>
          <p:cNvSpPr txBox="1"/>
          <p:nvPr/>
        </p:nvSpPr>
        <p:spPr>
          <a:xfrm>
            <a:off x="5200070" y="1533238"/>
            <a:ext cx="3509821" cy="3000821"/>
          </a:xfrm>
          <a:prstGeom prst="rect">
            <a:avLst/>
          </a:prstGeom>
          <a:noFill/>
        </p:spPr>
        <p:txBody>
          <a:bodyPr wrap="square" rtlCol="0">
            <a:spAutoFit/>
          </a:bodyPr>
          <a:lstStyle/>
          <a:p>
            <a:r>
              <a:rPr lang="en-GB" i="1" dirty="0"/>
              <a:t>T</a:t>
            </a:r>
            <a:r>
              <a:rPr lang="en-GB" i="1" dirty="0" smtClean="0"/>
              <a:t>he </a:t>
            </a:r>
            <a:r>
              <a:rPr lang="en-GB" i="1" dirty="0"/>
              <a:t>careers adviser in school was very helpful. We talked about various options and listed the pros and cons. </a:t>
            </a:r>
            <a:endParaRPr lang="en-GB" i="1" dirty="0" smtClean="0"/>
          </a:p>
          <a:p>
            <a:endParaRPr lang="en-GB" dirty="0"/>
          </a:p>
          <a:p>
            <a:pPr algn="r"/>
            <a:r>
              <a:rPr lang="en-GB" i="1" dirty="0" smtClean="0"/>
              <a:t>Apprentice</a:t>
            </a:r>
          </a:p>
          <a:p>
            <a:endParaRPr lang="en-GB" i="1" dirty="0"/>
          </a:p>
          <a:p>
            <a:r>
              <a:rPr lang="en-GB" i="1" dirty="0"/>
              <a:t>I met with employers at a school fair, I spoke with my teachers and then had an interview with a careers adviser to think through my ideas – all of this was </a:t>
            </a:r>
            <a:r>
              <a:rPr lang="en-GB" i="1" dirty="0" smtClean="0"/>
              <a:t>really</a:t>
            </a:r>
            <a:br>
              <a:rPr lang="en-GB" i="1" dirty="0" smtClean="0"/>
            </a:br>
            <a:r>
              <a:rPr lang="en-GB" i="1" dirty="0" smtClean="0"/>
              <a:t>helpful.</a:t>
            </a:r>
            <a:endParaRPr lang="en-GB" dirty="0"/>
          </a:p>
          <a:p>
            <a:endParaRPr lang="en-GB" dirty="0"/>
          </a:p>
          <a:p>
            <a:pPr algn="r"/>
            <a:r>
              <a:rPr lang="en-GB" i="1" dirty="0" smtClean="0"/>
              <a:t>Apprentice</a:t>
            </a:r>
            <a:endParaRPr lang="en-GB" i="1" dirty="0"/>
          </a:p>
          <a:p>
            <a:endParaRPr lang="en-GB" i="1" dirty="0"/>
          </a:p>
        </p:txBody>
      </p:sp>
      <p:sp>
        <p:nvSpPr>
          <p:cNvPr id="6" name="TextBox 5"/>
          <p:cNvSpPr txBox="1"/>
          <p:nvPr/>
        </p:nvSpPr>
        <p:spPr>
          <a:xfrm>
            <a:off x="4793672" y="1276041"/>
            <a:ext cx="528723" cy="1200329"/>
          </a:xfrm>
          <a:prstGeom prst="rect">
            <a:avLst/>
          </a:prstGeom>
          <a:noFill/>
        </p:spPr>
        <p:txBody>
          <a:bodyPr wrap="square" rtlCol="0">
            <a:spAutoFit/>
          </a:bodyPr>
          <a:lstStyle/>
          <a:p>
            <a:r>
              <a:rPr lang="en-GB" sz="7200" dirty="0">
                <a:solidFill>
                  <a:schemeClr val="accent4">
                    <a:lumMod val="75000"/>
                  </a:schemeClr>
                </a:solidFill>
              </a:rPr>
              <a:t>“</a:t>
            </a:r>
          </a:p>
        </p:txBody>
      </p:sp>
      <p:sp>
        <p:nvSpPr>
          <p:cNvPr id="8" name="TextBox 7"/>
          <p:cNvSpPr txBox="1"/>
          <p:nvPr/>
        </p:nvSpPr>
        <p:spPr>
          <a:xfrm>
            <a:off x="7462977" y="1823537"/>
            <a:ext cx="561768" cy="1200329"/>
          </a:xfrm>
          <a:prstGeom prst="rect">
            <a:avLst/>
          </a:prstGeom>
          <a:noFill/>
        </p:spPr>
        <p:txBody>
          <a:bodyPr wrap="square" rtlCol="0">
            <a:spAutoFit/>
          </a:bodyPr>
          <a:lstStyle/>
          <a:p>
            <a:r>
              <a:rPr lang="en-GB" sz="7200" dirty="0" smtClean="0">
                <a:solidFill>
                  <a:schemeClr val="accent4">
                    <a:lumMod val="75000"/>
                  </a:schemeClr>
                </a:solidFill>
              </a:rPr>
              <a:t>”</a:t>
            </a:r>
            <a:endParaRPr lang="en-GB" sz="7200" dirty="0">
              <a:solidFill>
                <a:schemeClr val="accent4">
                  <a:lumMod val="75000"/>
                </a:schemeClr>
              </a:solidFill>
            </a:endParaRPr>
          </a:p>
        </p:txBody>
      </p:sp>
      <p:sp>
        <p:nvSpPr>
          <p:cNvPr id="9" name="TextBox 8"/>
          <p:cNvSpPr txBox="1"/>
          <p:nvPr/>
        </p:nvSpPr>
        <p:spPr>
          <a:xfrm>
            <a:off x="4821381" y="2613146"/>
            <a:ext cx="528723" cy="1200329"/>
          </a:xfrm>
          <a:prstGeom prst="rect">
            <a:avLst/>
          </a:prstGeom>
          <a:noFill/>
        </p:spPr>
        <p:txBody>
          <a:bodyPr wrap="square" rtlCol="0">
            <a:spAutoFit/>
          </a:bodyPr>
          <a:lstStyle/>
          <a:p>
            <a:r>
              <a:rPr lang="en-GB" sz="7200" dirty="0">
                <a:solidFill>
                  <a:schemeClr val="accent4">
                    <a:lumMod val="75000"/>
                  </a:schemeClr>
                </a:solidFill>
              </a:rPr>
              <a:t>“</a:t>
            </a:r>
          </a:p>
        </p:txBody>
      </p:sp>
      <p:sp>
        <p:nvSpPr>
          <p:cNvPr id="10" name="TextBox 9"/>
          <p:cNvSpPr txBox="1"/>
          <p:nvPr/>
        </p:nvSpPr>
        <p:spPr>
          <a:xfrm>
            <a:off x="5798890" y="3442850"/>
            <a:ext cx="561768" cy="1200329"/>
          </a:xfrm>
          <a:prstGeom prst="rect">
            <a:avLst/>
          </a:prstGeom>
          <a:noFill/>
        </p:spPr>
        <p:txBody>
          <a:bodyPr wrap="square" rtlCol="0">
            <a:spAutoFit/>
          </a:bodyPr>
          <a:lstStyle/>
          <a:p>
            <a:r>
              <a:rPr lang="en-GB" sz="7200" dirty="0" smtClean="0">
                <a:solidFill>
                  <a:schemeClr val="accent4">
                    <a:lumMod val="75000"/>
                  </a:schemeClr>
                </a:solidFill>
              </a:rPr>
              <a:t>”</a:t>
            </a:r>
            <a:endParaRPr lang="en-GB" sz="7200" dirty="0">
              <a:solidFill>
                <a:schemeClr val="accent4">
                  <a:lumMod val="75000"/>
                </a:schemeClr>
              </a:solidFill>
            </a:endParaRPr>
          </a:p>
        </p:txBody>
      </p:sp>
      <p:sp>
        <p:nvSpPr>
          <p:cNvPr id="11" name="Text Placeholder 3"/>
          <p:cNvSpPr>
            <a:spLocks noGrp="1"/>
          </p:cNvSpPr>
          <p:nvPr>
            <p:ph type="body" sz="quarter" idx="10"/>
          </p:nvPr>
        </p:nvSpPr>
        <p:spPr>
          <a:xfrm>
            <a:off x="611785" y="1150230"/>
            <a:ext cx="7995928" cy="351691"/>
          </a:xfrm>
        </p:spPr>
        <p:txBody>
          <a:bodyPr>
            <a:normAutofit/>
          </a:bodyPr>
          <a:lstStyle/>
          <a:p>
            <a:r>
              <a:rPr lang="en-GB" dirty="0"/>
              <a:t>Individual </a:t>
            </a:r>
            <a:r>
              <a:rPr lang="en-GB" dirty="0" smtClean="0"/>
              <a:t>sources </a:t>
            </a:r>
            <a:r>
              <a:rPr lang="en-GB" dirty="0"/>
              <a:t>of help and </a:t>
            </a:r>
            <a:r>
              <a:rPr lang="en-GB" dirty="0" smtClean="0"/>
              <a:t>advice</a:t>
            </a:r>
            <a:endParaRPr lang="en-GB" dirty="0"/>
          </a:p>
        </p:txBody>
      </p:sp>
    </p:spTree>
    <p:extLst>
      <p:ext uri="{BB962C8B-B14F-4D97-AF65-F5344CB8AC3E}">
        <p14:creationId xmlns:p14="http://schemas.microsoft.com/office/powerpoint/2010/main" val="3434769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5965"/>
            <a:ext cx="7886700" cy="919810"/>
          </a:xfrm>
        </p:spPr>
        <p:txBody>
          <a:bodyPr/>
          <a:lstStyle/>
          <a:p>
            <a:r>
              <a:rPr lang="en-GB" dirty="0" smtClean="0"/>
              <a:t>How young people make decisions</a:t>
            </a:r>
            <a:endParaRPr lang="en-GB" dirty="0"/>
          </a:p>
        </p:txBody>
      </p:sp>
      <p:sp>
        <p:nvSpPr>
          <p:cNvPr id="3" name="Content Placeholder 2"/>
          <p:cNvSpPr>
            <a:spLocks noGrp="1"/>
          </p:cNvSpPr>
          <p:nvPr>
            <p:ph idx="1"/>
          </p:nvPr>
        </p:nvSpPr>
        <p:spPr>
          <a:xfrm>
            <a:off x="519422" y="1542471"/>
            <a:ext cx="4024872" cy="3066473"/>
          </a:xfrm>
        </p:spPr>
        <p:txBody>
          <a:bodyPr>
            <a:normAutofit fontScale="85000" lnSpcReduction="10000"/>
          </a:bodyPr>
          <a:lstStyle/>
          <a:p>
            <a:pPr>
              <a:lnSpc>
                <a:spcPct val="100000"/>
              </a:lnSpc>
            </a:pPr>
            <a:r>
              <a:rPr lang="en-GB" dirty="0" smtClean="0"/>
              <a:t>Typically, those </a:t>
            </a:r>
            <a:r>
              <a:rPr lang="en-GB" dirty="0"/>
              <a:t>on technical pathways regard help as less useful than those on other </a:t>
            </a:r>
            <a:r>
              <a:rPr lang="en-GB" dirty="0" smtClean="0"/>
              <a:t>routes</a:t>
            </a:r>
          </a:p>
          <a:p>
            <a:pPr>
              <a:lnSpc>
                <a:spcPct val="100000"/>
              </a:lnSpc>
            </a:pPr>
            <a:r>
              <a:rPr lang="en-GB" dirty="0" smtClean="0"/>
              <a:t>Some felt schools ‘pushed’ academic routes</a:t>
            </a:r>
          </a:p>
          <a:p>
            <a:pPr>
              <a:lnSpc>
                <a:spcPct val="100000"/>
              </a:lnSpc>
            </a:pPr>
            <a:r>
              <a:rPr lang="en-GB" dirty="0" smtClean="0"/>
              <a:t>Others described information about technical routes such as apprenticeships as </a:t>
            </a:r>
            <a:r>
              <a:rPr lang="en-GB" i="1" dirty="0" smtClean="0"/>
              <a:t>too vague </a:t>
            </a:r>
            <a:r>
              <a:rPr lang="en-GB" dirty="0"/>
              <a:t>and </a:t>
            </a:r>
            <a:r>
              <a:rPr lang="en-GB" i="1" dirty="0" smtClean="0"/>
              <a:t>not sufficiently detailed </a:t>
            </a:r>
            <a:r>
              <a:rPr lang="en-GB" dirty="0"/>
              <a:t>to </a:t>
            </a:r>
            <a:r>
              <a:rPr lang="en-GB" dirty="0" smtClean="0"/>
              <a:t>inform the </a:t>
            </a:r>
            <a:r>
              <a:rPr lang="en-GB" dirty="0"/>
              <a:t>decision-making process. </a:t>
            </a:r>
          </a:p>
          <a:p>
            <a:pPr>
              <a:lnSpc>
                <a:spcPct val="100000"/>
              </a:lnSpc>
            </a:pPr>
            <a:endParaRPr lang="en-GB" dirty="0"/>
          </a:p>
        </p:txBody>
      </p:sp>
      <p:sp>
        <p:nvSpPr>
          <p:cNvPr id="5" name="TextBox 4"/>
          <p:cNvSpPr txBox="1"/>
          <p:nvPr/>
        </p:nvSpPr>
        <p:spPr>
          <a:xfrm>
            <a:off x="4839857" y="973917"/>
            <a:ext cx="4275857" cy="3916457"/>
          </a:xfrm>
          <a:prstGeom prst="rect">
            <a:avLst/>
          </a:prstGeom>
          <a:noFill/>
        </p:spPr>
        <p:txBody>
          <a:bodyPr wrap="square" rtlCol="0">
            <a:spAutoFit/>
          </a:bodyPr>
          <a:lstStyle/>
          <a:p>
            <a:r>
              <a:rPr lang="en-GB" i="1" dirty="0" smtClean="0"/>
              <a:t>Most </a:t>
            </a:r>
            <a:r>
              <a:rPr lang="en-GB" i="1" dirty="0"/>
              <a:t>teachers are well rehearsed in what to do when it comes to applying to </a:t>
            </a:r>
            <a:r>
              <a:rPr lang="en-GB" i="1" dirty="0" err="1"/>
              <a:t>uni</a:t>
            </a:r>
            <a:r>
              <a:rPr lang="en-GB" i="1" dirty="0"/>
              <a:t>, but few really know about apprenticeships and work opportunities. If you’re going to </a:t>
            </a:r>
            <a:r>
              <a:rPr lang="en-GB" i="1" dirty="0" err="1"/>
              <a:t>uni</a:t>
            </a:r>
            <a:r>
              <a:rPr lang="en-GB" i="1" dirty="0"/>
              <a:t> that’s fine, but what about everyone else? I had to be strong and stay determined with my decision not to follow everyone else</a:t>
            </a:r>
            <a:r>
              <a:rPr lang="en-GB" i="1" dirty="0" smtClean="0"/>
              <a:t>.</a:t>
            </a:r>
          </a:p>
          <a:p>
            <a:endParaRPr lang="en-GB" sz="600" i="1" dirty="0" smtClean="0"/>
          </a:p>
          <a:p>
            <a:pPr algn="r"/>
            <a:r>
              <a:rPr lang="en-GB" i="1" dirty="0" smtClean="0"/>
              <a:t>Apprentice</a:t>
            </a:r>
            <a:endParaRPr lang="en-GB" i="1" dirty="0"/>
          </a:p>
          <a:p>
            <a:endParaRPr lang="en-GB" sz="700" dirty="0"/>
          </a:p>
          <a:p>
            <a:r>
              <a:rPr lang="en-GB" i="1" dirty="0" smtClean="0"/>
              <a:t>I </a:t>
            </a:r>
            <a:r>
              <a:rPr lang="en-GB" i="1" dirty="0"/>
              <a:t>was quite concerned about the day-to-day job because a lot of </a:t>
            </a:r>
            <a:r>
              <a:rPr lang="en-GB" i="1" dirty="0" smtClean="0"/>
              <a:t>apprenticeships </a:t>
            </a:r>
            <a:r>
              <a:rPr lang="en-GB" i="1" dirty="0"/>
              <a:t>are really vague in their </a:t>
            </a:r>
            <a:r>
              <a:rPr lang="en-GB" i="1" dirty="0" smtClean="0"/>
              <a:t>descriptions. It makes </a:t>
            </a:r>
            <a:r>
              <a:rPr lang="en-GB" i="1" dirty="0"/>
              <a:t>you not trust </a:t>
            </a:r>
            <a:r>
              <a:rPr lang="en-GB" i="1" dirty="0" smtClean="0"/>
              <a:t>them. Am </a:t>
            </a:r>
            <a:r>
              <a:rPr lang="en-GB" i="1" dirty="0"/>
              <a:t>I actually going to do proper </a:t>
            </a:r>
            <a:r>
              <a:rPr lang="en-GB" i="1" dirty="0" smtClean="0"/>
              <a:t>work? Am </a:t>
            </a:r>
            <a:r>
              <a:rPr lang="en-GB" i="1" dirty="0"/>
              <a:t>I going to be treated </a:t>
            </a:r>
            <a:r>
              <a:rPr lang="en-GB" i="1" dirty="0" smtClean="0"/>
              <a:t>differently? I </a:t>
            </a:r>
            <a:r>
              <a:rPr lang="en-GB" i="1" dirty="0"/>
              <a:t>liked quite a few </a:t>
            </a:r>
            <a:r>
              <a:rPr lang="en-GB" i="1" dirty="0" smtClean="0"/>
              <a:t>[resources] which </a:t>
            </a:r>
            <a:r>
              <a:rPr lang="en-GB" i="1" dirty="0"/>
              <a:t>had quotes from people who already do the apprenticeship…I used Not Going </a:t>
            </a:r>
            <a:r>
              <a:rPr lang="en-GB" i="1" dirty="0" smtClean="0"/>
              <a:t>To </a:t>
            </a:r>
            <a:r>
              <a:rPr lang="en-GB" i="1" dirty="0" err="1" smtClean="0"/>
              <a:t>Uni</a:t>
            </a:r>
            <a:r>
              <a:rPr lang="en-GB" i="1" dirty="0" smtClean="0"/>
              <a:t> and the </a:t>
            </a:r>
            <a:r>
              <a:rPr lang="en-GB" i="1" dirty="0"/>
              <a:t>National Apprenticeship Service website</a:t>
            </a:r>
            <a:r>
              <a:rPr lang="en-GB" i="1" dirty="0" smtClean="0"/>
              <a:t>.</a:t>
            </a:r>
          </a:p>
          <a:p>
            <a:endParaRPr lang="en-GB" sz="600" dirty="0"/>
          </a:p>
          <a:p>
            <a:pPr algn="r"/>
            <a:r>
              <a:rPr lang="en-GB" i="1" dirty="0" smtClean="0"/>
              <a:t>Apprentice</a:t>
            </a:r>
            <a:endParaRPr lang="en-GB" i="1" dirty="0"/>
          </a:p>
          <a:p>
            <a:endParaRPr lang="en-GB" i="1" dirty="0"/>
          </a:p>
        </p:txBody>
      </p:sp>
      <p:sp>
        <p:nvSpPr>
          <p:cNvPr id="6" name="TextBox 5"/>
          <p:cNvSpPr txBox="1"/>
          <p:nvPr/>
        </p:nvSpPr>
        <p:spPr>
          <a:xfrm>
            <a:off x="4544294" y="712351"/>
            <a:ext cx="434109" cy="1200329"/>
          </a:xfrm>
          <a:prstGeom prst="rect">
            <a:avLst/>
          </a:prstGeom>
          <a:noFill/>
        </p:spPr>
        <p:txBody>
          <a:bodyPr wrap="square" rtlCol="0">
            <a:spAutoFit/>
          </a:bodyPr>
          <a:lstStyle/>
          <a:p>
            <a:r>
              <a:rPr lang="en-GB" sz="7200" dirty="0">
                <a:solidFill>
                  <a:schemeClr val="accent4">
                    <a:lumMod val="75000"/>
                  </a:schemeClr>
                </a:solidFill>
              </a:rPr>
              <a:t>“</a:t>
            </a:r>
          </a:p>
        </p:txBody>
      </p:sp>
      <p:sp>
        <p:nvSpPr>
          <p:cNvPr id="8" name="TextBox 7"/>
          <p:cNvSpPr txBox="1"/>
          <p:nvPr/>
        </p:nvSpPr>
        <p:spPr>
          <a:xfrm>
            <a:off x="7629526" y="1821566"/>
            <a:ext cx="461241" cy="1200329"/>
          </a:xfrm>
          <a:prstGeom prst="rect">
            <a:avLst/>
          </a:prstGeom>
          <a:noFill/>
        </p:spPr>
        <p:txBody>
          <a:bodyPr wrap="square" rtlCol="0">
            <a:spAutoFit/>
          </a:bodyPr>
          <a:lstStyle/>
          <a:p>
            <a:r>
              <a:rPr lang="en-GB" sz="7200" dirty="0" smtClean="0">
                <a:solidFill>
                  <a:schemeClr val="accent4">
                    <a:lumMod val="75000"/>
                  </a:schemeClr>
                </a:solidFill>
              </a:rPr>
              <a:t>”</a:t>
            </a:r>
            <a:endParaRPr lang="en-GB" sz="7200" dirty="0">
              <a:solidFill>
                <a:schemeClr val="accent4">
                  <a:lumMod val="75000"/>
                </a:schemeClr>
              </a:solidFill>
            </a:endParaRPr>
          </a:p>
        </p:txBody>
      </p:sp>
      <p:sp>
        <p:nvSpPr>
          <p:cNvPr id="9" name="TextBox 8"/>
          <p:cNvSpPr txBox="1"/>
          <p:nvPr/>
        </p:nvSpPr>
        <p:spPr>
          <a:xfrm>
            <a:off x="4502730" y="2331980"/>
            <a:ext cx="434109" cy="1200329"/>
          </a:xfrm>
          <a:prstGeom prst="rect">
            <a:avLst/>
          </a:prstGeom>
          <a:noFill/>
        </p:spPr>
        <p:txBody>
          <a:bodyPr wrap="square" rtlCol="0">
            <a:spAutoFit/>
          </a:bodyPr>
          <a:lstStyle/>
          <a:p>
            <a:r>
              <a:rPr lang="en-GB" sz="7200" dirty="0">
                <a:solidFill>
                  <a:schemeClr val="accent4">
                    <a:lumMod val="75000"/>
                  </a:schemeClr>
                </a:solidFill>
              </a:rPr>
              <a:t>“</a:t>
            </a:r>
          </a:p>
        </p:txBody>
      </p:sp>
      <p:sp>
        <p:nvSpPr>
          <p:cNvPr id="10" name="TextBox 9"/>
          <p:cNvSpPr txBox="1"/>
          <p:nvPr/>
        </p:nvSpPr>
        <p:spPr>
          <a:xfrm>
            <a:off x="7980221" y="3866358"/>
            <a:ext cx="461241" cy="1200329"/>
          </a:xfrm>
          <a:prstGeom prst="rect">
            <a:avLst/>
          </a:prstGeom>
          <a:noFill/>
        </p:spPr>
        <p:txBody>
          <a:bodyPr wrap="square" rtlCol="0">
            <a:spAutoFit/>
          </a:bodyPr>
          <a:lstStyle/>
          <a:p>
            <a:r>
              <a:rPr lang="en-GB" sz="7200" dirty="0" smtClean="0">
                <a:solidFill>
                  <a:schemeClr val="accent4">
                    <a:lumMod val="75000"/>
                  </a:schemeClr>
                </a:solidFill>
              </a:rPr>
              <a:t>”</a:t>
            </a:r>
            <a:endParaRPr lang="en-GB" sz="7200" dirty="0">
              <a:solidFill>
                <a:schemeClr val="accent4">
                  <a:lumMod val="75000"/>
                </a:schemeClr>
              </a:solidFill>
            </a:endParaRPr>
          </a:p>
        </p:txBody>
      </p:sp>
      <p:sp>
        <p:nvSpPr>
          <p:cNvPr id="11" name="Text Placeholder 3"/>
          <p:cNvSpPr>
            <a:spLocks noGrp="1"/>
          </p:cNvSpPr>
          <p:nvPr>
            <p:ph type="body" sz="quarter" idx="10"/>
          </p:nvPr>
        </p:nvSpPr>
        <p:spPr>
          <a:xfrm>
            <a:off x="611785" y="1150230"/>
            <a:ext cx="7995928" cy="351691"/>
          </a:xfrm>
        </p:spPr>
        <p:txBody>
          <a:bodyPr>
            <a:normAutofit/>
          </a:bodyPr>
          <a:lstStyle/>
          <a:p>
            <a:r>
              <a:rPr lang="en-GB" dirty="0"/>
              <a:t>Individual sources of help and </a:t>
            </a:r>
            <a:r>
              <a:rPr lang="en-GB" dirty="0" smtClean="0"/>
              <a:t>advice</a:t>
            </a:r>
            <a:endParaRPr lang="en-GB" dirty="0"/>
          </a:p>
        </p:txBody>
      </p:sp>
    </p:spTree>
    <p:extLst>
      <p:ext uri="{BB962C8B-B14F-4D97-AF65-F5344CB8AC3E}">
        <p14:creationId xmlns:p14="http://schemas.microsoft.com/office/powerpoint/2010/main" val="3084821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young people make decisions</a:t>
            </a:r>
            <a:endParaRPr lang="en-GB" dirty="0"/>
          </a:p>
        </p:txBody>
      </p:sp>
      <p:sp>
        <p:nvSpPr>
          <p:cNvPr id="3" name="Content Placeholder 2"/>
          <p:cNvSpPr>
            <a:spLocks noGrp="1"/>
          </p:cNvSpPr>
          <p:nvPr>
            <p:ph idx="1"/>
          </p:nvPr>
        </p:nvSpPr>
        <p:spPr>
          <a:xfrm>
            <a:off x="519422" y="1579418"/>
            <a:ext cx="4615996" cy="2860760"/>
          </a:xfrm>
        </p:spPr>
        <p:txBody>
          <a:bodyPr>
            <a:normAutofit lnSpcReduction="10000"/>
          </a:bodyPr>
          <a:lstStyle/>
          <a:p>
            <a:pPr>
              <a:lnSpc>
                <a:spcPct val="100000"/>
              </a:lnSpc>
            </a:pPr>
            <a:r>
              <a:rPr lang="en-GB" dirty="0" smtClean="0"/>
              <a:t>20% of Technical (FE/HE) </a:t>
            </a:r>
            <a:r>
              <a:rPr lang="en-GB" dirty="0" smtClean="0"/>
              <a:t>learners did </a:t>
            </a:r>
            <a:r>
              <a:rPr lang="en-GB" dirty="0"/>
              <a:t>not use tools and resources </a:t>
            </a:r>
            <a:r>
              <a:rPr lang="en-GB" dirty="0" smtClean="0"/>
              <a:t>compared with 4% of HE (Academic) learners. </a:t>
            </a:r>
          </a:p>
          <a:p>
            <a:pPr>
              <a:lnSpc>
                <a:spcPct val="100000"/>
              </a:lnSpc>
            </a:pPr>
            <a:r>
              <a:rPr lang="en-GB" dirty="0" smtClean="0"/>
              <a:t>School/college/university </a:t>
            </a:r>
            <a:r>
              <a:rPr lang="en-GB" dirty="0"/>
              <a:t>w</a:t>
            </a:r>
            <a:r>
              <a:rPr lang="en-GB" dirty="0" smtClean="0"/>
              <a:t>ebsites and comparison sites  are regarded as helpful by most who use them</a:t>
            </a:r>
            <a:endParaRPr lang="en-GB" dirty="0"/>
          </a:p>
          <a:p>
            <a:pPr marL="0" indent="0">
              <a:lnSpc>
                <a:spcPct val="100000"/>
              </a:lnSpc>
              <a:buNone/>
            </a:pPr>
            <a:endParaRPr lang="en-GB" dirty="0"/>
          </a:p>
          <a:p>
            <a:pPr>
              <a:lnSpc>
                <a:spcPct val="100000"/>
              </a:lnSpc>
            </a:pPr>
            <a:endParaRPr lang="en-GB" dirty="0"/>
          </a:p>
        </p:txBody>
      </p:sp>
      <p:sp>
        <p:nvSpPr>
          <p:cNvPr id="5" name="TextBox 4"/>
          <p:cNvSpPr txBox="1"/>
          <p:nvPr/>
        </p:nvSpPr>
        <p:spPr>
          <a:xfrm>
            <a:off x="5920505" y="1542476"/>
            <a:ext cx="2881745" cy="2793072"/>
          </a:xfrm>
          <a:prstGeom prst="rect">
            <a:avLst/>
          </a:prstGeom>
          <a:noFill/>
        </p:spPr>
        <p:txBody>
          <a:bodyPr wrap="square" rtlCol="0">
            <a:spAutoFit/>
          </a:bodyPr>
          <a:lstStyle/>
          <a:p>
            <a:r>
              <a:rPr lang="en-GB" i="1" dirty="0"/>
              <a:t> </a:t>
            </a:r>
            <a:r>
              <a:rPr lang="en-GB" i="1" dirty="0" smtClean="0"/>
              <a:t>I used </a:t>
            </a:r>
            <a:r>
              <a:rPr lang="en-GB" i="1" dirty="0"/>
              <a:t>The Student Room and multiple other </a:t>
            </a:r>
            <a:r>
              <a:rPr lang="en-GB" i="1" dirty="0" smtClean="0"/>
              <a:t>websites </a:t>
            </a:r>
            <a:r>
              <a:rPr lang="en-GB" i="1" dirty="0"/>
              <a:t>because it’s just basically a chatroom where current students can post about their experience in things like accommodation, or the course, or the university.  So, it was just another tool to find people’s opinions in the specific area I was looking at</a:t>
            </a:r>
            <a:r>
              <a:rPr lang="en-GB" i="1" dirty="0" smtClean="0"/>
              <a:t>.</a:t>
            </a:r>
            <a:endParaRPr lang="en-GB" i="1" dirty="0"/>
          </a:p>
          <a:p>
            <a:endParaRPr lang="en-GB" dirty="0" smtClean="0"/>
          </a:p>
          <a:p>
            <a:pPr algn="r"/>
            <a:r>
              <a:rPr lang="en-GB" i="1" dirty="0" smtClean="0"/>
              <a:t>HE Student</a:t>
            </a:r>
          </a:p>
          <a:p>
            <a:endParaRPr lang="en-GB" i="1" dirty="0"/>
          </a:p>
        </p:txBody>
      </p:sp>
      <p:sp>
        <p:nvSpPr>
          <p:cNvPr id="6" name="TextBox 5"/>
          <p:cNvSpPr txBox="1"/>
          <p:nvPr/>
        </p:nvSpPr>
        <p:spPr>
          <a:xfrm>
            <a:off x="5514107" y="1285279"/>
            <a:ext cx="434109" cy="1200329"/>
          </a:xfrm>
          <a:prstGeom prst="rect">
            <a:avLst/>
          </a:prstGeom>
          <a:noFill/>
        </p:spPr>
        <p:txBody>
          <a:bodyPr wrap="square" rtlCol="0">
            <a:spAutoFit/>
          </a:bodyPr>
          <a:lstStyle/>
          <a:p>
            <a:r>
              <a:rPr lang="en-GB" sz="7200" dirty="0">
                <a:solidFill>
                  <a:schemeClr val="accent4">
                    <a:lumMod val="75000"/>
                  </a:schemeClr>
                </a:solidFill>
              </a:rPr>
              <a:t>“</a:t>
            </a:r>
          </a:p>
        </p:txBody>
      </p:sp>
      <p:sp>
        <p:nvSpPr>
          <p:cNvPr id="10" name="TextBox 9"/>
          <p:cNvSpPr txBox="1"/>
          <p:nvPr/>
        </p:nvSpPr>
        <p:spPr>
          <a:xfrm>
            <a:off x="6733599" y="3270230"/>
            <a:ext cx="461241" cy="1200329"/>
          </a:xfrm>
          <a:prstGeom prst="rect">
            <a:avLst/>
          </a:prstGeom>
          <a:noFill/>
        </p:spPr>
        <p:txBody>
          <a:bodyPr wrap="square" rtlCol="0">
            <a:spAutoFit/>
          </a:bodyPr>
          <a:lstStyle/>
          <a:p>
            <a:r>
              <a:rPr lang="en-GB" sz="7200" dirty="0" smtClean="0">
                <a:solidFill>
                  <a:schemeClr val="accent4">
                    <a:lumMod val="75000"/>
                  </a:schemeClr>
                </a:solidFill>
              </a:rPr>
              <a:t>”</a:t>
            </a:r>
            <a:endParaRPr lang="en-GB" sz="7200" dirty="0">
              <a:solidFill>
                <a:schemeClr val="accent4">
                  <a:lumMod val="75000"/>
                </a:schemeClr>
              </a:solidFill>
            </a:endParaRPr>
          </a:p>
        </p:txBody>
      </p:sp>
      <p:sp>
        <p:nvSpPr>
          <p:cNvPr id="11" name="Text Placeholder 3"/>
          <p:cNvSpPr>
            <a:spLocks noGrp="1"/>
          </p:cNvSpPr>
          <p:nvPr>
            <p:ph type="body" sz="quarter" idx="10"/>
          </p:nvPr>
        </p:nvSpPr>
        <p:spPr>
          <a:xfrm>
            <a:off x="611785" y="1150230"/>
            <a:ext cx="7995928" cy="351691"/>
          </a:xfrm>
        </p:spPr>
        <p:txBody>
          <a:bodyPr>
            <a:normAutofit/>
          </a:bodyPr>
          <a:lstStyle/>
          <a:p>
            <a:r>
              <a:rPr lang="en-GB" dirty="0" smtClean="0">
                <a:solidFill>
                  <a:srgbClr val="F37836"/>
                </a:solidFill>
              </a:rPr>
              <a:t>Tools and resources</a:t>
            </a:r>
            <a:endParaRPr lang="en-GB" dirty="0">
              <a:solidFill>
                <a:srgbClr val="F37836"/>
              </a:solidFill>
            </a:endParaRPr>
          </a:p>
        </p:txBody>
      </p:sp>
    </p:spTree>
    <p:extLst>
      <p:ext uri="{BB962C8B-B14F-4D97-AF65-F5344CB8AC3E}">
        <p14:creationId xmlns:p14="http://schemas.microsoft.com/office/powerpoint/2010/main" val="639020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859" y="18559"/>
            <a:ext cx="7886700" cy="919810"/>
          </a:xfrm>
        </p:spPr>
        <p:txBody>
          <a:bodyPr/>
          <a:lstStyle/>
          <a:p>
            <a:r>
              <a:rPr lang="en-GB" dirty="0" smtClean="0"/>
              <a:t>How young people make decision</a:t>
            </a:r>
            <a:endParaRPr lang="en-GB" dirty="0"/>
          </a:p>
        </p:txBody>
      </p:sp>
      <p:sp>
        <p:nvSpPr>
          <p:cNvPr id="3" name="Content Placeholder 2"/>
          <p:cNvSpPr>
            <a:spLocks noGrp="1"/>
          </p:cNvSpPr>
          <p:nvPr>
            <p:ph idx="1"/>
          </p:nvPr>
        </p:nvSpPr>
        <p:spPr>
          <a:xfrm>
            <a:off x="519421" y="1126841"/>
            <a:ext cx="5231935" cy="375308"/>
          </a:xfrm>
        </p:spPr>
        <p:txBody>
          <a:bodyPr>
            <a:normAutofit fontScale="77500" lnSpcReduction="20000"/>
          </a:bodyPr>
          <a:lstStyle/>
          <a:p>
            <a:pPr marL="0" indent="0">
              <a:lnSpc>
                <a:spcPct val="100000"/>
              </a:lnSpc>
              <a:buNone/>
            </a:pPr>
            <a:endParaRPr lang="en-GB" dirty="0"/>
          </a:p>
          <a:p>
            <a:pPr>
              <a:lnSpc>
                <a:spcPct val="100000"/>
              </a:lnSpc>
            </a:pPr>
            <a:endParaRPr lang="en-GB" dirty="0"/>
          </a:p>
        </p:txBody>
      </p:sp>
      <p:sp>
        <p:nvSpPr>
          <p:cNvPr id="5" name="TextBox 4"/>
          <p:cNvSpPr txBox="1"/>
          <p:nvPr/>
        </p:nvSpPr>
        <p:spPr>
          <a:xfrm>
            <a:off x="6011307" y="1103224"/>
            <a:ext cx="3121893" cy="4208844"/>
          </a:xfrm>
          <a:prstGeom prst="rect">
            <a:avLst/>
          </a:prstGeom>
          <a:noFill/>
        </p:spPr>
        <p:txBody>
          <a:bodyPr wrap="square" rtlCol="0">
            <a:spAutoFit/>
          </a:bodyPr>
          <a:lstStyle/>
          <a:p>
            <a:r>
              <a:rPr lang="en-GB" i="1" dirty="0"/>
              <a:t> </a:t>
            </a:r>
            <a:r>
              <a:rPr lang="en-GB" i="1" dirty="0" smtClean="0"/>
              <a:t>At </a:t>
            </a:r>
            <a:r>
              <a:rPr lang="en-GB" i="1" dirty="0"/>
              <a:t>college we </a:t>
            </a:r>
            <a:r>
              <a:rPr lang="en-GB" i="1" dirty="0" smtClean="0"/>
              <a:t>had motivational </a:t>
            </a:r>
            <a:r>
              <a:rPr lang="en-GB" i="1" dirty="0"/>
              <a:t>speakers come </a:t>
            </a:r>
            <a:r>
              <a:rPr lang="en-GB" i="1" dirty="0" smtClean="0"/>
              <a:t>in…We </a:t>
            </a:r>
            <a:r>
              <a:rPr lang="en-GB" i="1" dirty="0"/>
              <a:t>had football players and the manager come and speak to </a:t>
            </a:r>
            <a:r>
              <a:rPr lang="en-GB" i="1" dirty="0" smtClean="0"/>
              <a:t>us. That </a:t>
            </a:r>
            <a:r>
              <a:rPr lang="en-GB" i="1" dirty="0"/>
              <a:t>helped a </a:t>
            </a:r>
            <a:r>
              <a:rPr lang="en-GB" i="1" dirty="0" smtClean="0"/>
              <a:t>lot.</a:t>
            </a:r>
          </a:p>
          <a:p>
            <a:endParaRPr lang="en-GB" sz="600" i="1" dirty="0" smtClean="0"/>
          </a:p>
          <a:p>
            <a:pPr algn="r"/>
            <a:r>
              <a:rPr lang="en-GB" i="1" dirty="0" smtClean="0"/>
              <a:t>Apprentice</a:t>
            </a:r>
          </a:p>
          <a:p>
            <a:endParaRPr lang="en-GB" dirty="0" smtClean="0"/>
          </a:p>
          <a:p>
            <a:r>
              <a:rPr lang="en-GB" i="1" dirty="0" smtClean="0"/>
              <a:t>A professional costume designer came in. She went to </a:t>
            </a:r>
            <a:r>
              <a:rPr lang="en-GB" i="1" dirty="0" err="1" smtClean="0"/>
              <a:t>uni</a:t>
            </a:r>
            <a:r>
              <a:rPr lang="en-GB" i="1" dirty="0" smtClean="0"/>
              <a:t>, everyone she works with went to </a:t>
            </a:r>
            <a:r>
              <a:rPr lang="en-GB" i="1" dirty="0" err="1" smtClean="0"/>
              <a:t>uni.</a:t>
            </a:r>
            <a:r>
              <a:rPr lang="en-GB" i="1" dirty="0" smtClean="0"/>
              <a:t> </a:t>
            </a:r>
            <a:r>
              <a:rPr lang="en-GB" i="1" dirty="0"/>
              <a:t>S</a:t>
            </a:r>
            <a:r>
              <a:rPr lang="en-GB" i="1" dirty="0" smtClean="0"/>
              <a:t>he recommended </a:t>
            </a:r>
            <a:r>
              <a:rPr lang="en-GB" i="1" dirty="0" err="1" smtClean="0"/>
              <a:t>Uni</a:t>
            </a:r>
            <a:r>
              <a:rPr lang="en-GB" i="1" dirty="0" smtClean="0"/>
              <a:t>, and being in the industry, I took that on board.</a:t>
            </a:r>
          </a:p>
          <a:p>
            <a:endParaRPr lang="en-GB" sz="500" i="1" dirty="0" smtClean="0"/>
          </a:p>
          <a:p>
            <a:pPr algn="r"/>
            <a:r>
              <a:rPr lang="en-GB" i="1" dirty="0" smtClean="0"/>
              <a:t>FE student</a:t>
            </a:r>
          </a:p>
          <a:p>
            <a:endParaRPr lang="en-GB" sz="1100" i="1" dirty="0"/>
          </a:p>
          <a:p>
            <a:r>
              <a:rPr lang="en-GB" dirty="0" smtClean="0"/>
              <a:t>I </a:t>
            </a:r>
            <a:r>
              <a:rPr lang="en-GB" dirty="0"/>
              <a:t>found </a:t>
            </a:r>
            <a:r>
              <a:rPr lang="en-GB" dirty="0" smtClean="0"/>
              <a:t>careers </a:t>
            </a:r>
            <a:r>
              <a:rPr lang="en-GB" dirty="0"/>
              <a:t>fairs quite useful - lots of very reputable employers there to talk to. </a:t>
            </a:r>
            <a:endParaRPr lang="en-GB" dirty="0" smtClean="0"/>
          </a:p>
          <a:p>
            <a:endParaRPr lang="en-GB" sz="800" i="1" dirty="0"/>
          </a:p>
          <a:p>
            <a:pPr algn="r"/>
            <a:r>
              <a:rPr lang="en-GB" i="1" dirty="0" smtClean="0"/>
              <a:t>Sixth form student</a:t>
            </a:r>
            <a:endParaRPr lang="en-GB" i="1" dirty="0"/>
          </a:p>
          <a:p>
            <a:endParaRPr lang="en-GB" i="1" dirty="0"/>
          </a:p>
        </p:txBody>
      </p:sp>
      <p:sp>
        <p:nvSpPr>
          <p:cNvPr id="6" name="TextBox 5"/>
          <p:cNvSpPr txBox="1"/>
          <p:nvPr/>
        </p:nvSpPr>
        <p:spPr>
          <a:xfrm>
            <a:off x="5705176" y="808198"/>
            <a:ext cx="434109" cy="1200329"/>
          </a:xfrm>
          <a:prstGeom prst="rect">
            <a:avLst/>
          </a:prstGeom>
          <a:noFill/>
        </p:spPr>
        <p:txBody>
          <a:bodyPr wrap="square" rtlCol="0">
            <a:spAutoFit/>
          </a:bodyPr>
          <a:lstStyle/>
          <a:p>
            <a:r>
              <a:rPr lang="en-GB" sz="7200" dirty="0" smtClean="0">
                <a:solidFill>
                  <a:schemeClr val="accent4">
                    <a:lumMod val="75000"/>
                  </a:schemeClr>
                </a:solidFill>
              </a:rPr>
              <a:t>“</a:t>
            </a:r>
            <a:endParaRPr lang="en-GB" sz="7200" dirty="0">
              <a:solidFill>
                <a:schemeClr val="accent4">
                  <a:lumMod val="75000"/>
                </a:schemeClr>
              </a:solidFill>
            </a:endParaRPr>
          </a:p>
        </p:txBody>
      </p:sp>
      <p:sp>
        <p:nvSpPr>
          <p:cNvPr id="10" name="TextBox 9"/>
          <p:cNvSpPr txBox="1"/>
          <p:nvPr/>
        </p:nvSpPr>
        <p:spPr>
          <a:xfrm>
            <a:off x="8359199" y="1543896"/>
            <a:ext cx="461241" cy="1200329"/>
          </a:xfrm>
          <a:prstGeom prst="rect">
            <a:avLst/>
          </a:prstGeom>
          <a:noFill/>
        </p:spPr>
        <p:txBody>
          <a:bodyPr wrap="square" rtlCol="0">
            <a:spAutoFit/>
          </a:bodyPr>
          <a:lstStyle/>
          <a:p>
            <a:r>
              <a:rPr lang="en-GB" sz="7200" dirty="0" smtClean="0">
                <a:solidFill>
                  <a:schemeClr val="accent4">
                    <a:lumMod val="75000"/>
                  </a:schemeClr>
                </a:solidFill>
              </a:rPr>
              <a:t>”</a:t>
            </a:r>
            <a:endParaRPr lang="en-GB" sz="7200" dirty="0">
              <a:solidFill>
                <a:schemeClr val="accent4">
                  <a:lumMod val="75000"/>
                </a:schemeClr>
              </a:solidFill>
            </a:endParaRPr>
          </a:p>
        </p:txBody>
      </p:sp>
      <p:graphicFrame>
        <p:nvGraphicFramePr>
          <p:cNvPr id="8" name="Chart 7" descr="Work experience of internship (base=762) 1%, 2%, 7%, 38%, 53%&#10;Extra-curricular or enrichment activity (base=354) 1%, 5%, 10%, 46%, 37%&#10;Media, TV, film, book (base=438) 0%, 6%, 15%, 48%, 31%&#10;A careers event run by the school or college (base=569) 1%, 7%, 14%, 51%, 27%&#10;An inspirational speaker came into my school/college (base=253) 2%, 5%, 16%, 48%, 30%&#10;Summer job (base=228) 1%, 4%, 18%, 39%, 38%&#10;" title="Figure 7: Helpfulness of wider sources in supporting decisions about what to do after Year 11/13"/>
          <p:cNvGraphicFramePr/>
          <p:nvPr>
            <p:extLst>
              <p:ext uri="{D42A27DB-BD31-4B8C-83A1-F6EECF244321}">
                <p14:modId xmlns:p14="http://schemas.microsoft.com/office/powerpoint/2010/main" val="372987855"/>
              </p:ext>
            </p:extLst>
          </p:nvPr>
        </p:nvGraphicFramePr>
        <p:xfrm>
          <a:off x="149300" y="1635435"/>
          <a:ext cx="5972175" cy="260032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716915" y="2144061"/>
            <a:ext cx="434109" cy="1200329"/>
          </a:xfrm>
          <a:prstGeom prst="rect">
            <a:avLst/>
          </a:prstGeom>
          <a:noFill/>
        </p:spPr>
        <p:txBody>
          <a:bodyPr wrap="square" rtlCol="0">
            <a:spAutoFit/>
          </a:bodyPr>
          <a:lstStyle/>
          <a:p>
            <a:r>
              <a:rPr lang="en-GB" sz="7200" dirty="0" smtClean="0">
                <a:solidFill>
                  <a:schemeClr val="accent4">
                    <a:lumMod val="75000"/>
                  </a:schemeClr>
                </a:solidFill>
              </a:rPr>
              <a:t>“</a:t>
            </a:r>
            <a:endParaRPr lang="en-GB" sz="7200" dirty="0">
              <a:solidFill>
                <a:schemeClr val="accent4">
                  <a:lumMod val="75000"/>
                </a:schemeClr>
              </a:solidFill>
            </a:endParaRPr>
          </a:p>
        </p:txBody>
      </p:sp>
      <p:sp>
        <p:nvSpPr>
          <p:cNvPr id="11" name="TextBox 10"/>
          <p:cNvSpPr txBox="1"/>
          <p:nvPr/>
        </p:nvSpPr>
        <p:spPr>
          <a:xfrm>
            <a:off x="8238549" y="3073935"/>
            <a:ext cx="461241" cy="1200329"/>
          </a:xfrm>
          <a:prstGeom prst="rect">
            <a:avLst/>
          </a:prstGeom>
          <a:noFill/>
        </p:spPr>
        <p:txBody>
          <a:bodyPr wrap="square" rtlCol="0">
            <a:spAutoFit/>
          </a:bodyPr>
          <a:lstStyle/>
          <a:p>
            <a:r>
              <a:rPr lang="en-GB" sz="7200" dirty="0" smtClean="0">
                <a:solidFill>
                  <a:schemeClr val="accent4">
                    <a:lumMod val="75000"/>
                  </a:schemeClr>
                </a:solidFill>
              </a:rPr>
              <a:t>”</a:t>
            </a:r>
            <a:endParaRPr lang="en-GB" sz="7200" dirty="0">
              <a:solidFill>
                <a:schemeClr val="accent4">
                  <a:lumMod val="75000"/>
                </a:schemeClr>
              </a:solidFill>
            </a:endParaRPr>
          </a:p>
        </p:txBody>
      </p:sp>
      <p:sp>
        <p:nvSpPr>
          <p:cNvPr id="12" name="TextBox 11"/>
          <p:cNvSpPr txBox="1"/>
          <p:nvPr/>
        </p:nvSpPr>
        <p:spPr>
          <a:xfrm>
            <a:off x="5716914" y="3664035"/>
            <a:ext cx="434109" cy="1200329"/>
          </a:xfrm>
          <a:prstGeom prst="rect">
            <a:avLst/>
          </a:prstGeom>
          <a:noFill/>
        </p:spPr>
        <p:txBody>
          <a:bodyPr wrap="square" rtlCol="0">
            <a:spAutoFit/>
          </a:bodyPr>
          <a:lstStyle/>
          <a:p>
            <a:r>
              <a:rPr lang="en-GB" sz="7200" dirty="0" smtClean="0">
                <a:solidFill>
                  <a:schemeClr val="accent4">
                    <a:lumMod val="75000"/>
                  </a:schemeClr>
                </a:solidFill>
              </a:rPr>
              <a:t>“</a:t>
            </a:r>
            <a:endParaRPr lang="en-GB" sz="7200" dirty="0">
              <a:solidFill>
                <a:schemeClr val="accent4">
                  <a:lumMod val="75000"/>
                </a:schemeClr>
              </a:solidFill>
            </a:endParaRPr>
          </a:p>
        </p:txBody>
      </p:sp>
      <p:sp>
        <p:nvSpPr>
          <p:cNvPr id="13" name="TextBox 12"/>
          <p:cNvSpPr txBox="1"/>
          <p:nvPr/>
        </p:nvSpPr>
        <p:spPr>
          <a:xfrm>
            <a:off x="6552693" y="4149973"/>
            <a:ext cx="461241" cy="1200329"/>
          </a:xfrm>
          <a:prstGeom prst="rect">
            <a:avLst/>
          </a:prstGeom>
          <a:noFill/>
        </p:spPr>
        <p:txBody>
          <a:bodyPr wrap="square" rtlCol="0">
            <a:spAutoFit/>
          </a:bodyPr>
          <a:lstStyle/>
          <a:p>
            <a:r>
              <a:rPr lang="en-GB" sz="7200" dirty="0" smtClean="0">
                <a:solidFill>
                  <a:schemeClr val="accent4">
                    <a:lumMod val="75000"/>
                  </a:schemeClr>
                </a:solidFill>
              </a:rPr>
              <a:t>”</a:t>
            </a:r>
            <a:endParaRPr lang="en-GB" sz="7200" dirty="0">
              <a:solidFill>
                <a:schemeClr val="accent4">
                  <a:lumMod val="75000"/>
                </a:schemeClr>
              </a:solidFill>
            </a:endParaRPr>
          </a:p>
        </p:txBody>
      </p:sp>
      <p:sp>
        <p:nvSpPr>
          <p:cNvPr id="14" name="Text Placeholder 3"/>
          <p:cNvSpPr>
            <a:spLocks noGrp="1"/>
          </p:cNvSpPr>
          <p:nvPr>
            <p:ph type="body" sz="quarter" idx="10"/>
          </p:nvPr>
        </p:nvSpPr>
        <p:spPr>
          <a:xfrm>
            <a:off x="564858" y="1150458"/>
            <a:ext cx="5069323" cy="351691"/>
          </a:xfrm>
        </p:spPr>
        <p:txBody>
          <a:bodyPr>
            <a:normAutofit fontScale="85000" lnSpcReduction="10000"/>
          </a:bodyPr>
          <a:lstStyle/>
          <a:p>
            <a:r>
              <a:rPr lang="en-GB" dirty="0" smtClean="0">
                <a:solidFill>
                  <a:srgbClr val="F37836"/>
                </a:solidFill>
              </a:rPr>
              <a:t>Helpfulness of wider sources in supporting decisions</a:t>
            </a:r>
            <a:endParaRPr lang="en-GB" dirty="0">
              <a:solidFill>
                <a:srgbClr val="F37836"/>
              </a:solidFill>
            </a:endParaRPr>
          </a:p>
        </p:txBody>
      </p:sp>
    </p:spTree>
    <p:extLst>
      <p:ext uri="{BB962C8B-B14F-4D97-AF65-F5344CB8AC3E}">
        <p14:creationId xmlns:p14="http://schemas.microsoft.com/office/powerpoint/2010/main" val="1944625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young people want to know?</a:t>
            </a:r>
            <a:endParaRPr lang="en-GB" dirty="0"/>
          </a:p>
        </p:txBody>
      </p:sp>
      <p:graphicFrame>
        <p:nvGraphicFramePr>
          <p:cNvPr id="9" name="Table 8"/>
          <p:cNvGraphicFramePr>
            <a:graphicFrameLocks noGrp="1"/>
          </p:cNvGraphicFramePr>
          <p:nvPr>
            <p:extLst>
              <p:ext uri="{D42A27DB-BD31-4B8C-83A1-F6EECF244321}">
                <p14:modId xmlns:p14="http://schemas.microsoft.com/office/powerpoint/2010/main" val="3393815177"/>
              </p:ext>
            </p:extLst>
          </p:nvPr>
        </p:nvGraphicFramePr>
        <p:xfrm>
          <a:off x="1025525" y="1328015"/>
          <a:ext cx="7092950" cy="2865293"/>
        </p:xfrm>
        <a:graphic>
          <a:graphicData uri="http://schemas.openxmlformats.org/drawingml/2006/table">
            <a:tbl>
              <a:tblPr firstRow="1" firstCol="1" bandRow="1"/>
              <a:tblGrid>
                <a:gridCol w="1744143"/>
                <a:gridCol w="1857439"/>
                <a:gridCol w="1745684"/>
                <a:gridCol w="1745684"/>
              </a:tblGrid>
              <a:tr h="561711">
                <a:tc>
                  <a:txBody>
                    <a:bodyPr/>
                    <a:lstStyle/>
                    <a:p>
                      <a:pPr marL="71755" marR="71755">
                        <a:spcAft>
                          <a:spcPts val="400"/>
                        </a:spcAft>
                      </a:pPr>
                      <a:r>
                        <a:rPr lang="en-GB" sz="1100" b="1">
                          <a:effectLst/>
                          <a:latin typeface="Arial" panose="020B0604020202020204" pitchFamily="34" charset="0"/>
                          <a:ea typeface="Times New Roman" panose="02020603050405020304" pitchFamily="18" charset="0"/>
                          <a:cs typeface="Times New Roman" panose="02020603050405020304" pitchFamily="18" charset="0"/>
                        </a:rPr>
                        <a:t>The costs involved in studying</a:t>
                      </a:r>
                      <a:endParaRPr lang="en-GB"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DCE3"/>
                    </a:solidFill>
                  </a:tcPr>
                </a:tc>
                <a:tc>
                  <a:txBody>
                    <a:bodyPr/>
                    <a:lstStyle/>
                    <a:p>
                      <a:pPr marL="71755" marR="71755">
                        <a:spcAft>
                          <a:spcPts val="400"/>
                        </a:spcAft>
                      </a:pPr>
                      <a:r>
                        <a:rPr lang="en-GB" sz="1100" b="1">
                          <a:effectLst/>
                          <a:latin typeface="Arial" panose="020B0604020202020204" pitchFamily="34" charset="0"/>
                          <a:ea typeface="Times New Roman" panose="02020603050405020304" pitchFamily="18" charset="0"/>
                          <a:cs typeface="Times New Roman" panose="02020603050405020304" pitchFamily="18" charset="0"/>
                        </a:rPr>
                        <a:t>Outcome driven searching </a:t>
                      </a:r>
                      <a:endParaRPr lang="en-GB"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DCE3"/>
                    </a:solidFill>
                  </a:tcPr>
                </a:tc>
                <a:tc>
                  <a:txBody>
                    <a:bodyPr/>
                    <a:lstStyle/>
                    <a:p>
                      <a:pPr marL="71755" marR="71755">
                        <a:spcAft>
                          <a:spcPts val="400"/>
                        </a:spcAft>
                      </a:pPr>
                      <a:r>
                        <a:rPr lang="en-GB" sz="1100" b="1">
                          <a:effectLst/>
                          <a:latin typeface="Arial" panose="020B0604020202020204" pitchFamily="34" charset="0"/>
                          <a:ea typeface="Times New Roman" panose="02020603050405020304" pitchFamily="18" charset="0"/>
                          <a:cs typeface="Times New Roman" panose="02020603050405020304" pitchFamily="18" charset="0"/>
                        </a:rPr>
                        <a:t>Course approach</a:t>
                      </a:r>
                      <a:endParaRPr lang="en-GB"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DCE3"/>
                    </a:solidFill>
                  </a:tcPr>
                </a:tc>
                <a:tc>
                  <a:txBody>
                    <a:bodyPr/>
                    <a:lstStyle/>
                    <a:p>
                      <a:pPr marL="71755" marR="71755">
                        <a:spcAft>
                          <a:spcPts val="400"/>
                        </a:spcAft>
                      </a:pPr>
                      <a:r>
                        <a:rPr lang="en-GB" sz="1100" b="1">
                          <a:effectLst/>
                          <a:latin typeface="Arial" panose="020B0604020202020204" pitchFamily="34" charset="0"/>
                          <a:ea typeface="Times New Roman" panose="02020603050405020304" pitchFamily="18" charset="0"/>
                          <a:cs typeface="Times New Roman" panose="02020603050405020304" pitchFamily="18" charset="0"/>
                        </a:rPr>
                        <a:t>Wider knowledge of the course</a:t>
                      </a:r>
                      <a:endParaRPr lang="en-GB"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DCE3"/>
                    </a:solidFill>
                  </a:tcPr>
                </a:tc>
              </a:tr>
              <a:tr h="2303582">
                <a:tc>
                  <a:txBody>
                    <a:bodyPr/>
                    <a:lstStyle/>
                    <a:p>
                      <a:pPr marL="71755" marR="71755">
                        <a:spcAft>
                          <a:spcPts val="400"/>
                        </a:spcAft>
                      </a:pPr>
                      <a:r>
                        <a:rPr lang="en-GB" sz="1100" b="0">
                          <a:effectLst/>
                          <a:latin typeface="Arial" panose="020B0604020202020204" pitchFamily="34" charset="0"/>
                          <a:ea typeface="Times New Roman" panose="02020603050405020304" pitchFamily="18" charset="0"/>
                          <a:cs typeface="Times New Roman" panose="02020603050405020304" pitchFamily="18" charset="0"/>
                        </a:rPr>
                        <a:t>How much will it cost me to do this?</a:t>
                      </a:r>
                      <a:endParaRPr lang="en-GB" sz="1200" b="1">
                        <a:effectLst/>
                        <a:latin typeface="Arial" panose="020B0604020202020204" pitchFamily="34" charset="0"/>
                        <a:ea typeface="Times New Roman" panose="02020603050405020304" pitchFamily="18" charset="0"/>
                        <a:cs typeface="Times New Roman" panose="02020603050405020304" pitchFamily="18" charset="0"/>
                      </a:endParaRPr>
                    </a:p>
                    <a:p>
                      <a:pPr marL="71755" marR="71755">
                        <a:spcAft>
                          <a:spcPts val="400"/>
                        </a:spcAft>
                      </a:pPr>
                      <a:r>
                        <a:rPr lang="en-GB" sz="1100" b="0">
                          <a:effectLst/>
                          <a:latin typeface="Arial" panose="020B0604020202020204" pitchFamily="34" charset="0"/>
                          <a:ea typeface="Times New Roman" panose="02020603050405020304" pitchFamily="18" charset="0"/>
                          <a:cs typeface="Times New Roman" panose="02020603050405020304" pitchFamily="18" charset="0"/>
                        </a:rPr>
                        <a:t>What financial support is available to learners on this course, if any?</a:t>
                      </a:r>
                      <a:endParaRPr lang="en-GB" sz="1200" b="1">
                        <a:effectLst/>
                        <a:latin typeface="Arial" panose="020B0604020202020204" pitchFamily="34" charset="0"/>
                        <a:ea typeface="Times New Roman" panose="02020603050405020304" pitchFamily="18" charset="0"/>
                        <a:cs typeface="Times New Roman" panose="02020603050405020304" pitchFamily="18" charset="0"/>
                      </a:endParaRPr>
                    </a:p>
                    <a:p>
                      <a:pPr marL="71755" marR="71755">
                        <a:spcAft>
                          <a:spcPts val="400"/>
                        </a:spcAft>
                      </a:pPr>
                      <a:r>
                        <a:rPr lang="en-GB" sz="1100" b="0">
                          <a:effectLst/>
                          <a:latin typeface="Arial" panose="020B0604020202020204" pitchFamily="34" charset="0"/>
                          <a:ea typeface="Times New Roman" panose="02020603050405020304" pitchFamily="18" charset="0"/>
                          <a:cs typeface="Times New Roman" panose="02020603050405020304" pitchFamily="18" charset="0"/>
                        </a:rPr>
                        <a:t>Can I fast track to earn and learn in an apprenticeship?</a:t>
                      </a:r>
                      <a:endParaRPr lang="en-GB"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400"/>
                        </a:spcAft>
                      </a:pPr>
                      <a:r>
                        <a:rPr lang="en-GB" sz="1100" b="0">
                          <a:effectLst/>
                          <a:latin typeface="Arial" panose="020B0604020202020204" pitchFamily="34" charset="0"/>
                          <a:ea typeface="Times New Roman" panose="02020603050405020304" pitchFamily="18" charset="0"/>
                          <a:cs typeface="Times New Roman" panose="02020603050405020304" pitchFamily="18" charset="0"/>
                        </a:rPr>
                        <a:t>How satisfied are previous students with this course?</a:t>
                      </a:r>
                      <a:endParaRPr lang="en-GB" sz="1200" b="1">
                        <a:effectLst/>
                        <a:latin typeface="Arial" panose="020B0604020202020204" pitchFamily="34" charset="0"/>
                        <a:ea typeface="Times New Roman" panose="02020603050405020304" pitchFamily="18" charset="0"/>
                        <a:cs typeface="Times New Roman" panose="02020603050405020304" pitchFamily="18" charset="0"/>
                      </a:endParaRPr>
                    </a:p>
                    <a:p>
                      <a:pPr marL="71755" marR="71755">
                        <a:spcAft>
                          <a:spcPts val="400"/>
                        </a:spcAft>
                      </a:pPr>
                      <a:r>
                        <a:rPr lang="en-GB" sz="1100" b="0">
                          <a:effectLst/>
                          <a:latin typeface="Arial" panose="020B0604020202020204" pitchFamily="34" charset="0"/>
                          <a:ea typeface="Times New Roman" panose="02020603050405020304" pitchFamily="18" charset="0"/>
                          <a:cs typeface="Times New Roman" panose="02020603050405020304" pitchFamily="18" charset="0"/>
                        </a:rPr>
                        <a:t>What jobs do learners who study this course do after they have finished?</a:t>
                      </a:r>
                      <a:endParaRPr lang="en-GB" sz="1200" b="1">
                        <a:effectLst/>
                        <a:latin typeface="Arial" panose="020B0604020202020204" pitchFamily="34" charset="0"/>
                        <a:ea typeface="Times New Roman" panose="02020603050405020304" pitchFamily="18" charset="0"/>
                        <a:cs typeface="Times New Roman" panose="02020603050405020304" pitchFamily="18" charset="0"/>
                      </a:endParaRPr>
                    </a:p>
                    <a:p>
                      <a:pPr marL="71755" marR="71755">
                        <a:spcAft>
                          <a:spcPts val="400"/>
                        </a:spcAft>
                      </a:pPr>
                      <a:r>
                        <a:rPr lang="en-GB" sz="1100" b="0">
                          <a:effectLst/>
                          <a:latin typeface="Arial" panose="020B0604020202020204" pitchFamily="34" charset="0"/>
                          <a:ea typeface="Times New Roman" panose="02020603050405020304" pitchFamily="18" charset="0"/>
                          <a:cs typeface="Times New Roman" panose="02020603050405020304" pitchFamily="18" charset="0"/>
                        </a:rPr>
                        <a:t>How much do learners earn after they have finished this course?</a:t>
                      </a:r>
                      <a:endParaRPr lang="en-GB"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400"/>
                        </a:spcAft>
                      </a:pPr>
                      <a:r>
                        <a:rPr lang="en-GB" sz="1100" b="0">
                          <a:effectLst/>
                          <a:latin typeface="Arial" panose="020B0604020202020204" pitchFamily="34" charset="0"/>
                          <a:ea typeface="Times New Roman" panose="02020603050405020304" pitchFamily="18" charset="0"/>
                          <a:cs typeface="Times New Roman" panose="02020603050405020304" pitchFamily="18" charset="0"/>
                        </a:rPr>
                        <a:t>How is this course taught? (e.g. the balance between classroom time and independent study, work-based learning)</a:t>
                      </a:r>
                      <a:endParaRPr lang="en-GB" sz="1200" b="1">
                        <a:effectLst/>
                        <a:latin typeface="Arial" panose="020B0604020202020204" pitchFamily="34" charset="0"/>
                        <a:ea typeface="Times New Roman" panose="02020603050405020304" pitchFamily="18" charset="0"/>
                        <a:cs typeface="Times New Roman" panose="02020603050405020304" pitchFamily="18" charset="0"/>
                      </a:endParaRPr>
                    </a:p>
                    <a:p>
                      <a:pPr marL="71755" marR="71755">
                        <a:spcAft>
                          <a:spcPts val="400"/>
                        </a:spcAft>
                      </a:pPr>
                      <a:r>
                        <a:rPr lang="en-GB" sz="1100" b="0">
                          <a:effectLst/>
                          <a:latin typeface="Arial" panose="020B0604020202020204" pitchFamily="34" charset="0"/>
                          <a:ea typeface="Times New Roman" panose="02020603050405020304" pitchFamily="18" charset="0"/>
                          <a:cs typeface="Times New Roman" panose="02020603050405020304" pitchFamily="18" charset="0"/>
                        </a:rPr>
                        <a:t>How is the course assessed? (e.g. the balance between exams and coursework)</a:t>
                      </a:r>
                      <a:endParaRPr lang="en-GB"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400"/>
                        </a:spcAft>
                      </a:pPr>
                      <a:r>
                        <a:rPr lang="en-GB" sz="1100" b="0" dirty="0">
                          <a:effectLst/>
                          <a:latin typeface="Arial" panose="020B0604020202020204" pitchFamily="34" charset="0"/>
                          <a:ea typeface="Times New Roman" panose="02020603050405020304" pitchFamily="18" charset="0"/>
                          <a:cs typeface="Times New Roman" panose="02020603050405020304" pitchFamily="18" charset="0"/>
                        </a:rPr>
                        <a:t>What will I learn on this course?</a:t>
                      </a:r>
                      <a:endParaRPr lang="en-GB" sz="1200" b="1" dirty="0">
                        <a:effectLst/>
                        <a:latin typeface="Arial" panose="020B0604020202020204" pitchFamily="34" charset="0"/>
                        <a:ea typeface="Times New Roman" panose="02020603050405020304" pitchFamily="18" charset="0"/>
                        <a:cs typeface="Times New Roman" panose="02020603050405020304" pitchFamily="18" charset="0"/>
                      </a:endParaRPr>
                    </a:p>
                    <a:p>
                      <a:pPr marL="71755" marR="71755">
                        <a:spcAft>
                          <a:spcPts val="400"/>
                        </a:spcAft>
                      </a:pPr>
                      <a:r>
                        <a:rPr lang="en-GB" sz="1100" b="0" dirty="0">
                          <a:effectLst/>
                          <a:latin typeface="Arial" panose="020B0604020202020204" pitchFamily="34" charset="0"/>
                          <a:ea typeface="Times New Roman" panose="02020603050405020304" pitchFamily="18" charset="0"/>
                          <a:cs typeface="Times New Roman" panose="02020603050405020304" pitchFamily="18" charset="0"/>
                        </a:rPr>
                        <a:t>Where is this course taught and how easy is it to get there?</a:t>
                      </a:r>
                      <a:endParaRPr lang="en-GB" sz="1200" b="1" dirty="0">
                        <a:effectLst/>
                        <a:latin typeface="Arial" panose="020B0604020202020204" pitchFamily="34" charset="0"/>
                        <a:ea typeface="Times New Roman" panose="02020603050405020304" pitchFamily="18" charset="0"/>
                        <a:cs typeface="Times New Roman" panose="02020603050405020304" pitchFamily="18" charset="0"/>
                      </a:endParaRPr>
                    </a:p>
                    <a:p>
                      <a:pPr marL="71755" marR="71755">
                        <a:spcAft>
                          <a:spcPts val="400"/>
                        </a:spcAft>
                      </a:pPr>
                      <a:r>
                        <a:rPr lang="en-GB" sz="1100" b="0" dirty="0">
                          <a:effectLst/>
                          <a:latin typeface="Arial" panose="020B0604020202020204" pitchFamily="34" charset="0"/>
                          <a:ea typeface="Times New Roman" panose="02020603050405020304" pitchFamily="18" charset="0"/>
                          <a:cs typeface="Times New Roman" panose="02020603050405020304" pitchFamily="18" charset="0"/>
                        </a:rPr>
                        <a:t>What qualifications or grades do I need to get a place on this course?</a:t>
                      </a:r>
                      <a:endParaRPr lang="en-GB"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14938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Ease of decision-making</a:t>
            </a:r>
            <a:endParaRPr lang="en-GB" dirty="0"/>
          </a:p>
        </p:txBody>
      </p:sp>
      <p:sp>
        <p:nvSpPr>
          <p:cNvPr id="3" name="Content Placeholder 2"/>
          <p:cNvSpPr>
            <a:spLocks noGrp="1"/>
          </p:cNvSpPr>
          <p:nvPr>
            <p:ph idx="1"/>
          </p:nvPr>
        </p:nvSpPr>
        <p:spPr>
          <a:xfrm>
            <a:off x="519421" y="1126841"/>
            <a:ext cx="5231935" cy="738906"/>
          </a:xfrm>
        </p:spPr>
        <p:txBody>
          <a:bodyPr>
            <a:normAutofit/>
          </a:bodyPr>
          <a:lstStyle/>
          <a:p>
            <a:pPr marL="0" indent="0">
              <a:lnSpc>
                <a:spcPct val="100000"/>
              </a:lnSpc>
              <a:buNone/>
            </a:pPr>
            <a:endParaRPr lang="en-GB" dirty="0"/>
          </a:p>
          <a:p>
            <a:pPr>
              <a:lnSpc>
                <a:spcPct val="100000"/>
              </a:lnSpc>
            </a:pPr>
            <a:endParaRPr lang="en-GB" dirty="0"/>
          </a:p>
        </p:txBody>
      </p:sp>
      <p:graphicFrame>
        <p:nvGraphicFramePr>
          <p:cNvPr id="14" name="Chart 13" descr=" FE (Academic) HE (Academic) Technical (FE/HE)&#10;Very difficult 5% 3% 4%&#10;Difficult 24% 20% 12%&#10;Neither 19% 16% 17%&#10;Easy 41% 47% 41%&#10;Very easy 12% 13% 25%&#10;" title="Figure 30: How easy or difficult young people found it to decide on which course/s to apply for by route"/>
          <p:cNvGraphicFramePr/>
          <p:nvPr>
            <p:extLst>
              <p:ext uri="{D42A27DB-BD31-4B8C-83A1-F6EECF244321}">
                <p14:modId xmlns:p14="http://schemas.microsoft.com/office/powerpoint/2010/main" val="4146529045"/>
              </p:ext>
            </p:extLst>
          </p:nvPr>
        </p:nvGraphicFramePr>
        <p:xfrm>
          <a:off x="448037" y="1599640"/>
          <a:ext cx="7975525" cy="2867016"/>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Placeholder 3"/>
          <p:cNvSpPr>
            <a:spLocks noGrp="1"/>
          </p:cNvSpPr>
          <p:nvPr>
            <p:ph type="body" sz="quarter" idx="10"/>
          </p:nvPr>
        </p:nvSpPr>
        <p:spPr>
          <a:xfrm>
            <a:off x="448037" y="1192316"/>
            <a:ext cx="7995928" cy="351691"/>
          </a:xfrm>
        </p:spPr>
        <p:txBody>
          <a:bodyPr>
            <a:normAutofit fontScale="77500" lnSpcReduction="20000"/>
          </a:bodyPr>
          <a:lstStyle/>
          <a:p>
            <a:pPr lvl="0">
              <a:lnSpc>
                <a:spcPct val="100000"/>
              </a:lnSpc>
              <a:spcBef>
                <a:spcPts val="0"/>
              </a:spcBef>
              <a:spcAft>
                <a:spcPts val="0"/>
              </a:spcAft>
              <a:defRPr/>
            </a:pPr>
            <a:r>
              <a:rPr lang="en-GB" dirty="0">
                <a:solidFill>
                  <a:srgbClr val="F37836"/>
                </a:solidFill>
              </a:rPr>
              <a:t>How easy or difficult young people found it to decide on which course/s to apply for by route</a:t>
            </a:r>
          </a:p>
        </p:txBody>
      </p:sp>
    </p:spTree>
    <p:extLst>
      <p:ext uri="{BB962C8B-B14F-4D97-AF65-F5344CB8AC3E}">
        <p14:creationId xmlns:p14="http://schemas.microsoft.com/office/powerpoint/2010/main" val="407801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GB" sz="4000" dirty="0" smtClean="0"/>
              <a:t>Key findings: </a:t>
            </a:r>
          </a:p>
          <a:p>
            <a:r>
              <a:rPr lang="en-GB" sz="3600" dirty="0"/>
              <a:t>Application systems and advice</a:t>
            </a:r>
          </a:p>
        </p:txBody>
      </p:sp>
      <p:sp>
        <p:nvSpPr>
          <p:cNvPr id="3" name="Text Placeholder 2"/>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33333112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5635"/>
            <a:ext cx="7886700" cy="919810"/>
          </a:xfrm>
        </p:spPr>
        <p:txBody>
          <a:bodyPr/>
          <a:lstStyle/>
          <a:p>
            <a:r>
              <a:rPr lang="en-GB" dirty="0" smtClean="0"/>
              <a:t>Application routes</a:t>
            </a:r>
            <a:endParaRPr lang="en-GB" dirty="0"/>
          </a:p>
        </p:txBody>
      </p:sp>
      <p:sp>
        <p:nvSpPr>
          <p:cNvPr id="6" name="Minus 5"/>
          <p:cNvSpPr/>
          <p:nvPr/>
        </p:nvSpPr>
        <p:spPr>
          <a:xfrm>
            <a:off x="369452" y="1029333"/>
            <a:ext cx="2419927" cy="45719"/>
          </a:xfrm>
          <a:prstGeom prst="mathMinus">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37306" y="1061428"/>
            <a:ext cx="4895273" cy="300082"/>
          </a:xfrm>
          <a:prstGeom prst="rect">
            <a:avLst/>
          </a:prstGeom>
          <a:noFill/>
        </p:spPr>
        <p:txBody>
          <a:bodyPr wrap="square" rtlCol="0">
            <a:spAutoFit/>
          </a:bodyPr>
          <a:lstStyle/>
          <a:p>
            <a:r>
              <a:rPr lang="en-GB" dirty="0" smtClean="0">
                <a:solidFill>
                  <a:srgbClr val="7030A0"/>
                </a:solidFill>
              </a:rPr>
              <a:t>How young people applied for their current course</a:t>
            </a:r>
            <a:endParaRPr lang="en-GB" dirty="0">
              <a:solidFill>
                <a:srgbClr val="7030A0"/>
              </a:solidFill>
            </a:endParaRPr>
          </a:p>
        </p:txBody>
      </p:sp>
      <p:graphicFrame>
        <p:nvGraphicFramePr>
          <p:cNvPr id="8" name="Content Placeholder 7" descr="Direct to the school, college, university or training provider 44%&#10;Through UCAS 29%&#10;Through my employer 9%&#10;Through ‘Find an Apprenticeship 4%&#10;Through another route 4%&#10;Through UCAS Progress 4%&#10;I did not need to apply (e.g. because I stayed with my current institution) 6%&#10;" title="Figure 10: How young people applied for their current course"/>
          <p:cNvGraphicFramePr>
            <a:graphicFrameLocks noGrp="1"/>
          </p:cNvGraphicFramePr>
          <p:nvPr>
            <p:ph idx="1"/>
            <p:extLst>
              <p:ext uri="{D42A27DB-BD31-4B8C-83A1-F6EECF244321}">
                <p14:modId xmlns:p14="http://schemas.microsoft.com/office/powerpoint/2010/main" val="1448111572"/>
              </p:ext>
            </p:extLst>
          </p:nvPr>
        </p:nvGraphicFramePr>
        <p:xfrm>
          <a:off x="628650" y="1402907"/>
          <a:ext cx="7886700" cy="27320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82320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5635"/>
            <a:ext cx="7886700" cy="919810"/>
          </a:xfrm>
        </p:spPr>
        <p:txBody>
          <a:bodyPr/>
          <a:lstStyle/>
          <a:p>
            <a:r>
              <a:rPr lang="en-GB" dirty="0" smtClean="0"/>
              <a:t>Application routes</a:t>
            </a:r>
            <a:endParaRPr lang="en-GB" dirty="0"/>
          </a:p>
        </p:txBody>
      </p:sp>
      <p:sp>
        <p:nvSpPr>
          <p:cNvPr id="6" name="Minus 5"/>
          <p:cNvSpPr/>
          <p:nvPr/>
        </p:nvSpPr>
        <p:spPr>
          <a:xfrm>
            <a:off x="369452" y="1029333"/>
            <a:ext cx="2419927" cy="45719"/>
          </a:xfrm>
          <a:prstGeom prst="mathMinus">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37306" y="1061428"/>
            <a:ext cx="7740076" cy="300082"/>
          </a:xfrm>
          <a:prstGeom prst="rect">
            <a:avLst/>
          </a:prstGeom>
          <a:noFill/>
        </p:spPr>
        <p:txBody>
          <a:bodyPr wrap="square" rtlCol="0">
            <a:spAutoFit/>
          </a:bodyPr>
          <a:lstStyle/>
          <a:p>
            <a:r>
              <a:rPr lang="en-GB" dirty="0" smtClean="0">
                <a:solidFill>
                  <a:srgbClr val="7030A0"/>
                </a:solidFill>
              </a:rPr>
              <a:t>How easy or difficult young people found it to apply for their current course by route </a:t>
            </a:r>
            <a:endParaRPr lang="en-GB" dirty="0">
              <a:solidFill>
                <a:srgbClr val="7030A0"/>
              </a:solidFill>
            </a:endParaRPr>
          </a:p>
        </p:txBody>
      </p:sp>
      <p:graphicFrame>
        <p:nvGraphicFramePr>
          <p:cNvPr id="9" name="Chart 8" descr=" FE (Academic) HE (Academic) Technical (FE/HE)&#10;Very difficult 1% 1% 1%&#10;Difficult 3% 7% 3%&#10;Neither 10% 15% 7%&#10;Easy 49% 59% 47%&#10;Very easy 36% 18% 43%&#10;" title="Figure 32: How easy or difficult young people found it to apply for their current course/s by route"/>
          <p:cNvGraphicFramePr/>
          <p:nvPr>
            <p:extLst>
              <p:ext uri="{D42A27DB-BD31-4B8C-83A1-F6EECF244321}">
                <p14:modId xmlns:p14="http://schemas.microsoft.com/office/powerpoint/2010/main" val="1287059434"/>
              </p:ext>
            </p:extLst>
          </p:nvPr>
        </p:nvGraphicFramePr>
        <p:xfrm>
          <a:off x="637306" y="1467493"/>
          <a:ext cx="7878044" cy="26149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2452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Overview</a:t>
            </a:r>
            <a:endParaRPr lang="en-US" b="1"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6988093"/>
              </p:ext>
            </p:extLst>
          </p:nvPr>
        </p:nvGraphicFramePr>
        <p:xfrm>
          <a:off x="628650" y="136921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87092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5635"/>
            <a:ext cx="7886700" cy="919810"/>
          </a:xfrm>
        </p:spPr>
        <p:txBody>
          <a:bodyPr/>
          <a:lstStyle/>
          <a:p>
            <a:r>
              <a:rPr lang="en-GB" dirty="0" smtClean="0"/>
              <a:t>Satisfaction with current course</a:t>
            </a:r>
            <a:endParaRPr lang="en-GB" dirty="0"/>
          </a:p>
        </p:txBody>
      </p:sp>
      <p:sp>
        <p:nvSpPr>
          <p:cNvPr id="6" name="Minus 5"/>
          <p:cNvSpPr/>
          <p:nvPr/>
        </p:nvSpPr>
        <p:spPr>
          <a:xfrm>
            <a:off x="369452" y="1029333"/>
            <a:ext cx="2419927" cy="45719"/>
          </a:xfrm>
          <a:prstGeom prst="mathMinus">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37306" y="1061428"/>
            <a:ext cx="7740076" cy="300082"/>
          </a:xfrm>
          <a:prstGeom prst="rect">
            <a:avLst/>
          </a:prstGeom>
          <a:noFill/>
        </p:spPr>
        <p:txBody>
          <a:bodyPr wrap="square" rtlCol="0">
            <a:spAutoFit/>
          </a:bodyPr>
          <a:lstStyle/>
          <a:p>
            <a:r>
              <a:rPr lang="en-GB" dirty="0" smtClean="0">
                <a:solidFill>
                  <a:srgbClr val="7030A0"/>
                </a:solidFill>
              </a:rPr>
              <a:t>Satisfaction varies by route</a:t>
            </a:r>
            <a:endParaRPr lang="en-GB" dirty="0">
              <a:solidFill>
                <a:srgbClr val="7030A0"/>
              </a:solidFill>
            </a:endParaRPr>
          </a:p>
        </p:txBody>
      </p:sp>
      <p:sp>
        <p:nvSpPr>
          <p:cNvPr id="8" name="Content Placeholder 2"/>
          <p:cNvSpPr>
            <a:spLocks noGrp="1"/>
          </p:cNvSpPr>
          <p:nvPr>
            <p:ph idx="1"/>
          </p:nvPr>
        </p:nvSpPr>
        <p:spPr>
          <a:xfrm>
            <a:off x="667203" y="1467493"/>
            <a:ext cx="4256773" cy="2860760"/>
          </a:xfrm>
        </p:spPr>
        <p:txBody>
          <a:bodyPr>
            <a:normAutofit lnSpcReduction="10000"/>
          </a:bodyPr>
          <a:lstStyle/>
          <a:p>
            <a:pPr>
              <a:lnSpc>
                <a:spcPct val="100000"/>
              </a:lnSpc>
            </a:pPr>
            <a:r>
              <a:rPr lang="en-GB" dirty="0" smtClean="0"/>
              <a:t>88% of young people are satisfied with their current educational choice.</a:t>
            </a:r>
          </a:p>
          <a:p>
            <a:r>
              <a:rPr lang="en-GB" dirty="0" smtClean="0"/>
              <a:t>55</a:t>
            </a:r>
            <a:r>
              <a:rPr lang="en-GB" dirty="0"/>
              <a:t>% of </a:t>
            </a:r>
            <a:r>
              <a:rPr lang="en-GB" dirty="0" smtClean="0"/>
              <a:t>those on Technical </a:t>
            </a:r>
            <a:r>
              <a:rPr lang="en-GB" dirty="0"/>
              <a:t>(FE/HE</a:t>
            </a:r>
            <a:r>
              <a:rPr lang="en-GB" dirty="0" smtClean="0"/>
              <a:t>) routes are </a:t>
            </a:r>
            <a:r>
              <a:rPr lang="en-GB" i="1" dirty="0" smtClean="0"/>
              <a:t>very satisfied </a:t>
            </a:r>
            <a:r>
              <a:rPr lang="en-GB" dirty="0"/>
              <a:t>with their </a:t>
            </a:r>
            <a:r>
              <a:rPr lang="en-GB" dirty="0" smtClean="0"/>
              <a:t>choice compared </a:t>
            </a:r>
            <a:r>
              <a:rPr lang="en-GB" dirty="0"/>
              <a:t>to 44% </a:t>
            </a:r>
            <a:r>
              <a:rPr lang="en-GB" dirty="0" smtClean="0"/>
              <a:t>of HE </a:t>
            </a:r>
            <a:r>
              <a:rPr lang="en-GB" dirty="0"/>
              <a:t>(Academic) and 40% </a:t>
            </a:r>
            <a:r>
              <a:rPr lang="en-GB" dirty="0" smtClean="0"/>
              <a:t>of FE </a:t>
            </a:r>
            <a:r>
              <a:rPr lang="en-GB" dirty="0"/>
              <a:t>(Academic</a:t>
            </a:r>
            <a:r>
              <a:rPr lang="en-GB" dirty="0" smtClean="0"/>
              <a:t>) learners</a:t>
            </a:r>
            <a:endParaRPr lang="en-GB" dirty="0"/>
          </a:p>
          <a:p>
            <a:pPr marL="0" indent="0">
              <a:lnSpc>
                <a:spcPct val="100000"/>
              </a:lnSpc>
              <a:buNone/>
            </a:pPr>
            <a:endParaRPr lang="en-GB" dirty="0"/>
          </a:p>
          <a:p>
            <a:pPr>
              <a:lnSpc>
                <a:spcPct val="100000"/>
              </a:lnSpc>
            </a:pPr>
            <a:endParaRPr lang="en-GB" dirty="0"/>
          </a:p>
        </p:txBody>
      </p:sp>
      <p:sp>
        <p:nvSpPr>
          <p:cNvPr id="4" name="TextBox 3"/>
          <p:cNvSpPr txBox="1"/>
          <p:nvPr/>
        </p:nvSpPr>
        <p:spPr>
          <a:xfrm>
            <a:off x="5475722" y="1051860"/>
            <a:ext cx="3520496" cy="3901068"/>
          </a:xfrm>
          <a:prstGeom prst="rect">
            <a:avLst/>
          </a:prstGeom>
          <a:noFill/>
        </p:spPr>
        <p:txBody>
          <a:bodyPr wrap="square" rtlCol="0">
            <a:spAutoFit/>
          </a:bodyPr>
          <a:lstStyle/>
          <a:p>
            <a:r>
              <a:rPr lang="en-GB" i="1" dirty="0" smtClean="0"/>
              <a:t>I </a:t>
            </a:r>
            <a:r>
              <a:rPr lang="en-GB" i="1" dirty="0"/>
              <a:t>wasted time studying a course for one year that didn’t really suit me. I had no-one to talk to except my sister’s friend and I didn’t really know her very </a:t>
            </a:r>
            <a:r>
              <a:rPr lang="en-GB" i="1" dirty="0" smtClean="0"/>
              <a:t>well.</a:t>
            </a:r>
          </a:p>
          <a:p>
            <a:endParaRPr lang="en-GB" sz="600" dirty="0" smtClean="0"/>
          </a:p>
          <a:p>
            <a:pPr algn="r"/>
            <a:r>
              <a:rPr lang="en-GB" i="1" dirty="0" smtClean="0"/>
              <a:t>FEC student</a:t>
            </a:r>
          </a:p>
          <a:p>
            <a:endParaRPr lang="en-GB" i="1" dirty="0"/>
          </a:p>
          <a:p>
            <a:r>
              <a:rPr lang="en-GB" i="1" dirty="0" smtClean="0"/>
              <a:t>I </a:t>
            </a:r>
            <a:r>
              <a:rPr lang="en-GB" i="1" dirty="0"/>
              <a:t>wanted to do something sports-related as a career. It was assumed I wouldn't get the grades I needed so I went in another direction, but I actually got the grades I needed for my preferred </a:t>
            </a:r>
            <a:r>
              <a:rPr lang="en-GB" i="1" dirty="0" smtClean="0"/>
              <a:t>option.</a:t>
            </a:r>
          </a:p>
          <a:p>
            <a:endParaRPr lang="en-GB" sz="600" dirty="0" smtClean="0"/>
          </a:p>
          <a:p>
            <a:pPr algn="r"/>
            <a:r>
              <a:rPr lang="en-GB" i="1" dirty="0" smtClean="0"/>
              <a:t>Sixth Form student</a:t>
            </a:r>
          </a:p>
          <a:p>
            <a:endParaRPr lang="en-GB" dirty="0" smtClean="0"/>
          </a:p>
          <a:p>
            <a:r>
              <a:rPr lang="en-GB" i="1" dirty="0" smtClean="0"/>
              <a:t>The </a:t>
            </a:r>
            <a:r>
              <a:rPr lang="en-GB" i="1" dirty="0"/>
              <a:t>Hair and Beauty course is enjoyable. However, I wanted to take A Levels for a better chance at </a:t>
            </a:r>
            <a:r>
              <a:rPr lang="en-GB" i="1" dirty="0" smtClean="0"/>
              <a:t>University.</a:t>
            </a:r>
          </a:p>
          <a:p>
            <a:endParaRPr lang="en-GB" sz="600" dirty="0"/>
          </a:p>
          <a:p>
            <a:pPr algn="r"/>
            <a:r>
              <a:rPr lang="en-GB" i="1" dirty="0" smtClean="0"/>
              <a:t>Apprentice</a:t>
            </a:r>
            <a:endParaRPr lang="en-GB" i="1" dirty="0"/>
          </a:p>
        </p:txBody>
      </p:sp>
      <p:sp>
        <p:nvSpPr>
          <p:cNvPr id="10" name="TextBox 9"/>
          <p:cNvSpPr txBox="1"/>
          <p:nvPr/>
        </p:nvSpPr>
        <p:spPr>
          <a:xfrm>
            <a:off x="5112164" y="766634"/>
            <a:ext cx="434109" cy="1200329"/>
          </a:xfrm>
          <a:prstGeom prst="rect">
            <a:avLst/>
          </a:prstGeom>
          <a:noFill/>
        </p:spPr>
        <p:txBody>
          <a:bodyPr wrap="square" rtlCol="0">
            <a:spAutoFit/>
          </a:bodyPr>
          <a:lstStyle/>
          <a:p>
            <a:r>
              <a:rPr lang="en-GB" sz="7200" dirty="0" smtClean="0">
                <a:solidFill>
                  <a:schemeClr val="accent4">
                    <a:lumMod val="75000"/>
                  </a:schemeClr>
                </a:solidFill>
              </a:rPr>
              <a:t>“</a:t>
            </a:r>
            <a:endParaRPr lang="en-GB" sz="7200" dirty="0">
              <a:solidFill>
                <a:schemeClr val="accent4">
                  <a:lumMod val="75000"/>
                </a:schemeClr>
              </a:solidFill>
            </a:endParaRPr>
          </a:p>
        </p:txBody>
      </p:sp>
      <p:sp>
        <p:nvSpPr>
          <p:cNvPr id="11" name="TextBox 10"/>
          <p:cNvSpPr txBox="1"/>
          <p:nvPr/>
        </p:nvSpPr>
        <p:spPr>
          <a:xfrm>
            <a:off x="7835451" y="1508203"/>
            <a:ext cx="461241" cy="1200329"/>
          </a:xfrm>
          <a:prstGeom prst="rect">
            <a:avLst/>
          </a:prstGeom>
          <a:noFill/>
        </p:spPr>
        <p:txBody>
          <a:bodyPr wrap="square" rtlCol="0">
            <a:spAutoFit/>
          </a:bodyPr>
          <a:lstStyle/>
          <a:p>
            <a:r>
              <a:rPr lang="en-GB" sz="7200" dirty="0" smtClean="0">
                <a:solidFill>
                  <a:schemeClr val="accent4">
                    <a:lumMod val="75000"/>
                  </a:schemeClr>
                </a:solidFill>
              </a:rPr>
              <a:t>”</a:t>
            </a:r>
            <a:endParaRPr lang="en-GB" sz="7200" dirty="0">
              <a:solidFill>
                <a:schemeClr val="accent4">
                  <a:lumMod val="75000"/>
                </a:schemeClr>
              </a:solidFill>
            </a:endParaRPr>
          </a:p>
        </p:txBody>
      </p:sp>
      <p:sp>
        <p:nvSpPr>
          <p:cNvPr id="12" name="TextBox 11"/>
          <p:cNvSpPr txBox="1"/>
          <p:nvPr/>
        </p:nvSpPr>
        <p:spPr>
          <a:xfrm>
            <a:off x="5092408" y="2110843"/>
            <a:ext cx="434109" cy="1200329"/>
          </a:xfrm>
          <a:prstGeom prst="rect">
            <a:avLst/>
          </a:prstGeom>
          <a:noFill/>
        </p:spPr>
        <p:txBody>
          <a:bodyPr wrap="square" rtlCol="0">
            <a:spAutoFit/>
          </a:bodyPr>
          <a:lstStyle/>
          <a:p>
            <a:r>
              <a:rPr lang="en-GB" sz="7200" dirty="0" smtClean="0">
                <a:solidFill>
                  <a:schemeClr val="accent4">
                    <a:lumMod val="75000"/>
                  </a:schemeClr>
                </a:solidFill>
              </a:rPr>
              <a:t>“</a:t>
            </a:r>
            <a:endParaRPr lang="en-GB" sz="7200" dirty="0">
              <a:solidFill>
                <a:schemeClr val="accent4">
                  <a:lumMod val="75000"/>
                </a:schemeClr>
              </a:solidFill>
            </a:endParaRPr>
          </a:p>
        </p:txBody>
      </p:sp>
      <p:sp>
        <p:nvSpPr>
          <p:cNvPr id="13" name="TextBox 12"/>
          <p:cNvSpPr txBox="1"/>
          <p:nvPr/>
        </p:nvSpPr>
        <p:spPr>
          <a:xfrm>
            <a:off x="7916141" y="3010769"/>
            <a:ext cx="461241" cy="1200329"/>
          </a:xfrm>
          <a:prstGeom prst="rect">
            <a:avLst/>
          </a:prstGeom>
          <a:noFill/>
        </p:spPr>
        <p:txBody>
          <a:bodyPr wrap="square" rtlCol="0">
            <a:spAutoFit/>
          </a:bodyPr>
          <a:lstStyle/>
          <a:p>
            <a:r>
              <a:rPr lang="en-GB" sz="7200" dirty="0" smtClean="0">
                <a:solidFill>
                  <a:schemeClr val="accent4">
                    <a:lumMod val="75000"/>
                  </a:schemeClr>
                </a:solidFill>
              </a:rPr>
              <a:t>”</a:t>
            </a:r>
            <a:endParaRPr lang="en-GB" sz="7200" dirty="0">
              <a:solidFill>
                <a:schemeClr val="accent4">
                  <a:lumMod val="75000"/>
                </a:schemeClr>
              </a:solidFill>
            </a:endParaRPr>
          </a:p>
        </p:txBody>
      </p:sp>
      <p:sp>
        <p:nvSpPr>
          <p:cNvPr id="14" name="TextBox 13"/>
          <p:cNvSpPr txBox="1"/>
          <p:nvPr/>
        </p:nvSpPr>
        <p:spPr>
          <a:xfrm>
            <a:off x="5092408" y="3604756"/>
            <a:ext cx="434109" cy="1200329"/>
          </a:xfrm>
          <a:prstGeom prst="rect">
            <a:avLst/>
          </a:prstGeom>
          <a:noFill/>
        </p:spPr>
        <p:txBody>
          <a:bodyPr wrap="square" rtlCol="0">
            <a:spAutoFit/>
          </a:bodyPr>
          <a:lstStyle/>
          <a:p>
            <a:r>
              <a:rPr lang="en-GB" sz="7200" dirty="0" smtClean="0">
                <a:solidFill>
                  <a:schemeClr val="accent4">
                    <a:lumMod val="75000"/>
                  </a:schemeClr>
                </a:solidFill>
              </a:rPr>
              <a:t>“</a:t>
            </a:r>
            <a:endParaRPr lang="en-GB" sz="7200" dirty="0">
              <a:solidFill>
                <a:schemeClr val="accent4">
                  <a:lumMod val="75000"/>
                </a:schemeClr>
              </a:solidFill>
            </a:endParaRPr>
          </a:p>
        </p:txBody>
      </p:sp>
      <p:sp>
        <p:nvSpPr>
          <p:cNvPr id="15" name="TextBox 14"/>
          <p:cNvSpPr txBox="1"/>
          <p:nvPr/>
        </p:nvSpPr>
        <p:spPr>
          <a:xfrm>
            <a:off x="7586070" y="4123514"/>
            <a:ext cx="461241" cy="1200329"/>
          </a:xfrm>
          <a:prstGeom prst="rect">
            <a:avLst/>
          </a:prstGeom>
          <a:noFill/>
        </p:spPr>
        <p:txBody>
          <a:bodyPr wrap="square" rtlCol="0">
            <a:spAutoFit/>
          </a:bodyPr>
          <a:lstStyle/>
          <a:p>
            <a:r>
              <a:rPr lang="en-GB" sz="7200" dirty="0" smtClean="0">
                <a:solidFill>
                  <a:schemeClr val="accent4">
                    <a:lumMod val="75000"/>
                  </a:schemeClr>
                </a:solidFill>
              </a:rPr>
              <a:t>”</a:t>
            </a:r>
            <a:endParaRPr lang="en-GB" sz="7200" dirty="0">
              <a:solidFill>
                <a:schemeClr val="accent4">
                  <a:lumMod val="75000"/>
                </a:schemeClr>
              </a:solidFill>
            </a:endParaRPr>
          </a:p>
        </p:txBody>
      </p:sp>
    </p:spTree>
    <p:extLst>
      <p:ext uri="{BB962C8B-B14F-4D97-AF65-F5344CB8AC3E}">
        <p14:creationId xmlns:p14="http://schemas.microsoft.com/office/powerpoint/2010/main" val="3945687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5635"/>
            <a:ext cx="7886700" cy="919810"/>
          </a:xfrm>
        </p:spPr>
        <p:txBody>
          <a:bodyPr/>
          <a:lstStyle/>
          <a:p>
            <a:r>
              <a:rPr lang="en-GB" dirty="0" smtClean="0"/>
              <a:t>Preferences for IAG</a:t>
            </a:r>
            <a:endParaRPr lang="en-GB" dirty="0"/>
          </a:p>
        </p:txBody>
      </p:sp>
      <p:sp>
        <p:nvSpPr>
          <p:cNvPr id="6" name="Minus 5"/>
          <p:cNvSpPr/>
          <p:nvPr/>
        </p:nvSpPr>
        <p:spPr>
          <a:xfrm>
            <a:off x="369452" y="1029333"/>
            <a:ext cx="2419927" cy="45719"/>
          </a:xfrm>
          <a:prstGeom prst="mathMinus">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37306" y="1061428"/>
            <a:ext cx="7740076" cy="307777"/>
          </a:xfrm>
          <a:prstGeom prst="rect">
            <a:avLst/>
          </a:prstGeom>
          <a:noFill/>
        </p:spPr>
        <p:txBody>
          <a:bodyPr wrap="square" rtlCol="0">
            <a:spAutoFit/>
          </a:bodyPr>
          <a:lstStyle/>
          <a:p>
            <a:r>
              <a:rPr lang="en-GB" dirty="0" smtClean="0">
                <a:solidFill>
                  <a:srgbClr val="7030A0"/>
                </a:solidFill>
              </a:rPr>
              <a:t>Strong preference for face-to-face help with decisions</a:t>
            </a:r>
            <a:endParaRPr lang="en-GB" dirty="0">
              <a:solidFill>
                <a:srgbClr val="7030A0"/>
              </a:solidFill>
            </a:endParaRPr>
          </a:p>
        </p:txBody>
      </p:sp>
      <p:sp>
        <p:nvSpPr>
          <p:cNvPr id="8" name="Content Placeholder 2"/>
          <p:cNvSpPr>
            <a:spLocks noGrp="1"/>
          </p:cNvSpPr>
          <p:nvPr>
            <p:ph idx="1"/>
          </p:nvPr>
        </p:nvSpPr>
        <p:spPr>
          <a:xfrm>
            <a:off x="667203" y="1467493"/>
            <a:ext cx="8005742" cy="2860760"/>
          </a:xfrm>
        </p:spPr>
        <p:txBody>
          <a:bodyPr>
            <a:normAutofit fontScale="92500" lnSpcReduction="10000"/>
          </a:bodyPr>
          <a:lstStyle/>
          <a:p>
            <a:pPr>
              <a:lnSpc>
                <a:spcPct val="100000"/>
              </a:lnSpc>
              <a:spcBef>
                <a:spcPts val="0"/>
              </a:spcBef>
              <a:spcAft>
                <a:spcPts val="0"/>
              </a:spcAft>
              <a:defRPr/>
            </a:pPr>
            <a:r>
              <a:rPr lang="en-GB" sz="2500" dirty="0" smtClean="0"/>
              <a:t>60% </a:t>
            </a:r>
            <a:r>
              <a:rPr lang="en-GB" sz="2500" b="1" dirty="0" smtClean="0"/>
              <a:t>agree</a:t>
            </a:r>
            <a:r>
              <a:rPr lang="en-GB" sz="2500" dirty="0" smtClean="0"/>
              <a:t> it would have been easier to make decision if information about courses and how to apply was in one place</a:t>
            </a:r>
          </a:p>
          <a:p>
            <a:pPr>
              <a:lnSpc>
                <a:spcPct val="100000"/>
              </a:lnSpc>
              <a:spcBef>
                <a:spcPts val="0"/>
              </a:spcBef>
              <a:spcAft>
                <a:spcPts val="0"/>
              </a:spcAft>
              <a:defRPr/>
            </a:pPr>
            <a:r>
              <a:rPr lang="en-GB" sz="2500" dirty="0" smtClean="0"/>
              <a:t>58</a:t>
            </a:r>
            <a:r>
              <a:rPr lang="en-GB" sz="2500" dirty="0"/>
              <a:t>% </a:t>
            </a:r>
            <a:r>
              <a:rPr lang="en-GB" sz="2500" b="1" dirty="0"/>
              <a:t>agree</a:t>
            </a:r>
            <a:r>
              <a:rPr lang="en-GB" sz="2500" dirty="0"/>
              <a:t> that they prefer to speak to someone </a:t>
            </a:r>
            <a:r>
              <a:rPr lang="en-GB" sz="2500" b="1" dirty="0" smtClean="0"/>
              <a:t>face-to-fac</a:t>
            </a:r>
            <a:r>
              <a:rPr lang="en-GB" sz="2500" dirty="0" smtClean="0"/>
              <a:t>e to get help with decisions </a:t>
            </a:r>
            <a:endParaRPr lang="en-GB" sz="2500" dirty="0"/>
          </a:p>
          <a:p>
            <a:pPr>
              <a:lnSpc>
                <a:spcPct val="100000"/>
              </a:lnSpc>
              <a:spcBef>
                <a:spcPts val="0"/>
              </a:spcBef>
              <a:spcAft>
                <a:spcPts val="0"/>
              </a:spcAft>
              <a:defRPr/>
            </a:pPr>
            <a:r>
              <a:rPr lang="en-GB" sz="2500" dirty="0" smtClean="0"/>
              <a:t>55</a:t>
            </a:r>
            <a:r>
              <a:rPr lang="en-GB" sz="2500" dirty="0"/>
              <a:t>% </a:t>
            </a:r>
            <a:r>
              <a:rPr lang="en-GB" sz="2500" b="1" dirty="0" smtClean="0"/>
              <a:t>disagree</a:t>
            </a:r>
            <a:r>
              <a:rPr lang="en-GB" sz="2500" dirty="0" smtClean="0"/>
              <a:t> </a:t>
            </a:r>
            <a:r>
              <a:rPr lang="en-GB" sz="2500" dirty="0"/>
              <a:t>that they prefer to speak with someone by </a:t>
            </a:r>
            <a:r>
              <a:rPr lang="en-GB" sz="2500" b="1" dirty="0"/>
              <a:t>phone or </a:t>
            </a:r>
            <a:r>
              <a:rPr lang="en-GB" sz="2500" b="1" dirty="0" smtClean="0"/>
              <a:t>text</a:t>
            </a:r>
            <a:r>
              <a:rPr lang="en-GB" sz="2500" dirty="0"/>
              <a:t> </a:t>
            </a:r>
            <a:r>
              <a:rPr lang="en-GB" sz="2500" dirty="0" smtClean="0"/>
              <a:t>compared with 31</a:t>
            </a:r>
            <a:r>
              <a:rPr lang="en-GB" sz="2500" dirty="0"/>
              <a:t>% </a:t>
            </a:r>
            <a:r>
              <a:rPr lang="en-GB" sz="2500" dirty="0" smtClean="0"/>
              <a:t>who </a:t>
            </a:r>
            <a:r>
              <a:rPr lang="en-GB" sz="2500" b="1" dirty="0" smtClean="0"/>
              <a:t>disagree</a:t>
            </a:r>
            <a:r>
              <a:rPr lang="en-GB" sz="2500" dirty="0" smtClean="0"/>
              <a:t> that they prefer to </a:t>
            </a:r>
            <a:r>
              <a:rPr lang="en-GB" sz="2500" dirty="0"/>
              <a:t>receive help </a:t>
            </a:r>
            <a:r>
              <a:rPr lang="en-GB" sz="2500" b="1" dirty="0" smtClean="0"/>
              <a:t>online</a:t>
            </a:r>
            <a:r>
              <a:rPr lang="en-GB" sz="2500" dirty="0" smtClean="0"/>
              <a:t>. </a:t>
            </a:r>
            <a:endParaRPr lang="en-GB" sz="2500" dirty="0"/>
          </a:p>
          <a:p>
            <a:pPr>
              <a:lnSpc>
                <a:spcPct val="100000"/>
              </a:lnSpc>
            </a:pPr>
            <a:endParaRPr lang="en-GB" dirty="0"/>
          </a:p>
        </p:txBody>
      </p:sp>
    </p:spTree>
    <p:extLst>
      <p:ext uri="{BB962C8B-B14F-4D97-AF65-F5344CB8AC3E}">
        <p14:creationId xmlns:p14="http://schemas.microsoft.com/office/powerpoint/2010/main" val="3712492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5635"/>
            <a:ext cx="7886700" cy="919810"/>
          </a:xfrm>
        </p:spPr>
        <p:txBody>
          <a:bodyPr/>
          <a:lstStyle/>
          <a:p>
            <a:r>
              <a:rPr lang="en-GB" dirty="0" smtClean="0"/>
              <a:t>Views on a centralised application system</a:t>
            </a:r>
            <a:endParaRPr lang="en-GB" dirty="0"/>
          </a:p>
        </p:txBody>
      </p:sp>
      <p:sp>
        <p:nvSpPr>
          <p:cNvPr id="6" name="Minus 5"/>
          <p:cNvSpPr/>
          <p:nvPr/>
        </p:nvSpPr>
        <p:spPr>
          <a:xfrm>
            <a:off x="369452" y="1029333"/>
            <a:ext cx="2419927" cy="45719"/>
          </a:xfrm>
          <a:prstGeom prst="mathMinus">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37306" y="1061428"/>
            <a:ext cx="7740076" cy="307777"/>
          </a:xfrm>
          <a:prstGeom prst="rect">
            <a:avLst/>
          </a:prstGeom>
          <a:noFill/>
        </p:spPr>
        <p:txBody>
          <a:bodyPr wrap="square" rtlCol="0">
            <a:spAutoFit/>
          </a:bodyPr>
          <a:lstStyle/>
          <a:p>
            <a:r>
              <a:rPr lang="en-GB" dirty="0" smtClean="0">
                <a:solidFill>
                  <a:srgbClr val="7030A0"/>
                </a:solidFill>
              </a:rPr>
              <a:t>Young people can see the benefits, but…</a:t>
            </a:r>
            <a:endParaRPr lang="en-GB" dirty="0">
              <a:solidFill>
                <a:srgbClr val="7030A0"/>
              </a:solidFill>
            </a:endParaRPr>
          </a:p>
        </p:txBody>
      </p:sp>
      <p:sp>
        <p:nvSpPr>
          <p:cNvPr id="8" name="Content Placeholder 2"/>
          <p:cNvSpPr>
            <a:spLocks noGrp="1"/>
          </p:cNvSpPr>
          <p:nvPr>
            <p:ph idx="1"/>
          </p:nvPr>
        </p:nvSpPr>
        <p:spPr>
          <a:xfrm>
            <a:off x="667203" y="1467493"/>
            <a:ext cx="4256773" cy="2860760"/>
          </a:xfrm>
        </p:spPr>
        <p:txBody>
          <a:bodyPr>
            <a:normAutofit fontScale="92500" lnSpcReduction="20000"/>
          </a:bodyPr>
          <a:lstStyle/>
          <a:p>
            <a:pPr marL="0" indent="0">
              <a:lnSpc>
                <a:spcPct val="110000"/>
              </a:lnSpc>
              <a:spcBef>
                <a:spcPts val="0"/>
              </a:spcBef>
              <a:spcAft>
                <a:spcPts val="0"/>
              </a:spcAft>
              <a:buNone/>
              <a:defRPr/>
            </a:pPr>
            <a:r>
              <a:rPr lang="en-GB" sz="2500" dirty="0" smtClean="0"/>
              <a:t>No correlation </a:t>
            </a:r>
            <a:r>
              <a:rPr lang="en-GB" sz="2500" dirty="0"/>
              <a:t>between those who found it difficult to apply for their current course and those who </a:t>
            </a:r>
            <a:r>
              <a:rPr lang="en-GB" sz="2500" dirty="0" smtClean="0"/>
              <a:t>agreed </a:t>
            </a:r>
            <a:r>
              <a:rPr lang="en-GB" sz="2500" dirty="0"/>
              <a:t>they would have found it easier to make a decision if all the information had been in one place. </a:t>
            </a:r>
          </a:p>
          <a:p>
            <a:pPr>
              <a:lnSpc>
                <a:spcPct val="100000"/>
              </a:lnSpc>
            </a:pPr>
            <a:endParaRPr lang="en-GB" dirty="0"/>
          </a:p>
        </p:txBody>
      </p:sp>
      <p:sp>
        <p:nvSpPr>
          <p:cNvPr id="4" name="TextBox 3"/>
          <p:cNvSpPr txBox="1"/>
          <p:nvPr/>
        </p:nvSpPr>
        <p:spPr>
          <a:xfrm>
            <a:off x="5241247" y="1014915"/>
            <a:ext cx="3856570" cy="4316566"/>
          </a:xfrm>
          <a:prstGeom prst="rect">
            <a:avLst/>
          </a:prstGeom>
          <a:noFill/>
        </p:spPr>
        <p:txBody>
          <a:bodyPr wrap="square" rtlCol="0">
            <a:spAutoFit/>
          </a:bodyPr>
          <a:lstStyle/>
          <a:p>
            <a:r>
              <a:rPr lang="en-GB" i="1" dirty="0" smtClean="0"/>
              <a:t>I </a:t>
            </a:r>
            <a:r>
              <a:rPr lang="en-GB" i="1" dirty="0"/>
              <a:t>would definitely </a:t>
            </a:r>
            <a:r>
              <a:rPr lang="en-GB" i="1" dirty="0" smtClean="0"/>
              <a:t>love personal </a:t>
            </a:r>
            <a:r>
              <a:rPr lang="en-GB" i="1" dirty="0"/>
              <a:t>feedback, that would be a really good addition, because I’ve not really seen that anywhere. </a:t>
            </a:r>
            <a:r>
              <a:rPr lang="en-GB" i="1" dirty="0" smtClean="0"/>
              <a:t>You </a:t>
            </a:r>
            <a:r>
              <a:rPr lang="en-GB" i="1" dirty="0"/>
              <a:t>have </a:t>
            </a:r>
            <a:r>
              <a:rPr lang="en-GB" i="1" dirty="0" smtClean="0"/>
              <a:t>statistics</a:t>
            </a:r>
            <a:r>
              <a:rPr lang="en-GB" i="1" dirty="0"/>
              <a:t>, but </a:t>
            </a:r>
            <a:r>
              <a:rPr lang="en-GB" i="1" dirty="0" smtClean="0"/>
              <a:t>people’s </a:t>
            </a:r>
            <a:r>
              <a:rPr lang="en-GB" i="1" dirty="0"/>
              <a:t>opinions would be good, a range of people working in the industry seeing it from different </a:t>
            </a:r>
            <a:r>
              <a:rPr lang="en-GB" i="1" dirty="0" smtClean="0"/>
              <a:t>perspectives.</a:t>
            </a:r>
            <a:endParaRPr lang="en-GB" sz="600" dirty="0" smtClean="0"/>
          </a:p>
          <a:p>
            <a:pPr algn="r"/>
            <a:r>
              <a:rPr lang="en-GB" i="1" dirty="0" smtClean="0"/>
              <a:t>FEC student</a:t>
            </a:r>
          </a:p>
          <a:p>
            <a:endParaRPr lang="en-GB" sz="600" i="1" dirty="0" smtClean="0"/>
          </a:p>
          <a:p>
            <a:r>
              <a:rPr lang="en-GB" i="1" dirty="0" smtClean="0"/>
              <a:t>There </a:t>
            </a:r>
            <a:r>
              <a:rPr lang="en-GB" i="1" dirty="0"/>
              <a:t>is a lot of </a:t>
            </a:r>
            <a:r>
              <a:rPr lang="en-GB" i="1" dirty="0" smtClean="0"/>
              <a:t>information so it’s how you categorise. People </a:t>
            </a:r>
            <a:r>
              <a:rPr lang="en-GB" i="1" dirty="0"/>
              <a:t>are overwhelmed with a lot </a:t>
            </a:r>
            <a:r>
              <a:rPr lang="en-GB" i="1" dirty="0" smtClean="0"/>
              <a:t>of choice</a:t>
            </a:r>
          </a:p>
          <a:p>
            <a:endParaRPr lang="en-GB" sz="600" i="1" dirty="0" smtClean="0"/>
          </a:p>
          <a:p>
            <a:pPr algn="r"/>
            <a:r>
              <a:rPr lang="en-GB" dirty="0" smtClean="0"/>
              <a:t>FEC student</a:t>
            </a:r>
          </a:p>
          <a:p>
            <a:endParaRPr lang="en-GB" sz="600" i="1" dirty="0"/>
          </a:p>
          <a:p>
            <a:r>
              <a:rPr lang="en-GB" i="1" dirty="0"/>
              <a:t>I’m </a:t>
            </a:r>
            <a:r>
              <a:rPr lang="en-GB" i="1" dirty="0" smtClean="0"/>
              <a:t>fifty/fifty.  </a:t>
            </a:r>
            <a:r>
              <a:rPr lang="en-GB" i="1" dirty="0"/>
              <a:t>If it’s information on stuff on the other side of the country, I wouldn’t be interested</a:t>
            </a:r>
            <a:r>
              <a:rPr lang="en-GB" i="1" dirty="0" smtClean="0"/>
              <a:t>. </a:t>
            </a:r>
            <a:r>
              <a:rPr lang="en-GB" i="1" dirty="0"/>
              <a:t>What am I supposed to do if I live on the other side of the country? </a:t>
            </a:r>
            <a:endParaRPr lang="en-GB" i="1" dirty="0" smtClean="0"/>
          </a:p>
          <a:p>
            <a:endParaRPr lang="en-GB" sz="600" dirty="0" smtClean="0"/>
          </a:p>
          <a:p>
            <a:pPr algn="r"/>
            <a:r>
              <a:rPr lang="en-GB" dirty="0" smtClean="0"/>
              <a:t>FEC student</a:t>
            </a:r>
            <a:endParaRPr lang="en-GB" i="1" dirty="0"/>
          </a:p>
          <a:p>
            <a:endParaRPr lang="en-GB" i="1" dirty="0" smtClean="0"/>
          </a:p>
          <a:p>
            <a:endParaRPr lang="en-GB" i="1" dirty="0"/>
          </a:p>
        </p:txBody>
      </p:sp>
      <p:sp>
        <p:nvSpPr>
          <p:cNvPr id="10" name="TextBox 9"/>
          <p:cNvSpPr txBox="1"/>
          <p:nvPr/>
        </p:nvSpPr>
        <p:spPr>
          <a:xfrm>
            <a:off x="4913429" y="743651"/>
            <a:ext cx="475550" cy="1200329"/>
          </a:xfrm>
          <a:prstGeom prst="rect">
            <a:avLst/>
          </a:prstGeom>
          <a:noFill/>
        </p:spPr>
        <p:txBody>
          <a:bodyPr wrap="square" rtlCol="0">
            <a:spAutoFit/>
          </a:bodyPr>
          <a:lstStyle/>
          <a:p>
            <a:r>
              <a:rPr lang="en-GB" sz="7200" dirty="0" smtClean="0">
                <a:solidFill>
                  <a:schemeClr val="accent4">
                    <a:lumMod val="75000"/>
                  </a:schemeClr>
                </a:solidFill>
              </a:rPr>
              <a:t>“</a:t>
            </a:r>
            <a:endParaRPr lang="en-GB" sz="7200" dirty="0">
              <a:solidFill>
                <a:schemeClr val="accent4">
                  <a:lumMod val="75000"/>
                </a:schemeClr>
              </a:solidFill>
            </a:endParaRPr>
          </a:p>
        </p:txBody>
      </p:sp>
      <p:sp>
        <p:nvSpPr>
          <p:cNvPr id="11" name="TextBox 10"/>
          <p:cNvSpPr txBox="1"/>
          <p:nvPr/>
        </p:nvSpPr>
        <p:spPr>
          <a:xfrm>
            <a:off x="6030928" y="2799718"/>
            <a:ext cx="461241" cy="1200329"/>
          </a:xfrm>
          <a:prstGeom prst="rect">
            <a:avLst/>
          </a:prstGeom>
          <a:noFill/>
        </p:spPr>
        <p:txBody>
          <a:bodyPr wrap="square" rtlCol="0">
            <a:spAutoFit/>
          </a:bodyPr>
          <a:lstStyle/>
          <a:p>
            <a:r>
              <a:rPr lang="en-GB" sz="7200" dirty="0" smtClean="0">
                <a:solidFill>
                  <a:schemeClr val="accent4">
                    <a:lumMod val="75000"/>
                  </a:schemeClr>
                </a:solidFill>
              </a:rPr>
              <a:t>”</a:t>
            </a:r>
            <a:endParaRPr lang="en-GB" sz="7200" dirty="0">
              <a:solidFill>
                <a:schemeClr val="accent4">
                  <a:lumMod val="75000"/>
                </a:schemeClr>
              </a:solidFill>
            </a:endParaRPr>
          </a:p>
        </p:txBody>
      </p:sp>
      <p:sp>
        <p:nvSpPr>
          <p:cNvPr id="14" name="TextBox 13"/>
          <p:cNvSpPr txBox="1"/>
          <p:nvPr/>
        </p:nvSpPr>
        <p:spPr>
          <a:xfrm>
            <a:off x="4913429" y="3318573"/>
            <a:ext cx="434109" cy="1200329"/>
          </a:xfrm>
          <a:prstGeom prst="rect">
            <a:avLst/>
          </a:prstGeom>
          <a:noFill/>
        </p:spPr>
        <p:txBody>
          <a:bodyPr wrap="square" rtlCol="0">
            <a:spAutoFit/>
          </a:bodyPr>
          <a:lstStyle/>
          <a:p>
            <a:r>
              <a:rPr lang="en-GB" sz="7200" dirty="0" smtClean="0">
                <a:solidFill>
                  <a:schemeClr val="accent4">
                    <a:lumMod val="75000"/>
                  </a:schemeClr>
                </a:solidFill>
              </a:rPr>
              <a:t>“</a:t>
            </a:r>
            <a:endParaRPr lang="en-GB" sz="7200" dirty="0">
              <a:solidFill>
                <a:schemeClr val="accent4">
                  <a:lumMod val="75000"/>
                </a:schemeClr>
              </a:solidFill>
            </a:endParaRPr>
          </a:p>
        </p:txBody>
      </p:sp>
      <p:sp>
        <p:nvSpPr>
          <p:cNvPr id="15" name="TextBox 14"/>
          <p:cNvSpPr txBox="1"/>
          <p:nvPr/>
        </p:nvSpPr>
        <p:spPr>
          <a:xfrm>
            <a:off x="7493706" y="4035532"/>
            <a:ext cx="461241" cy="1200329"/>
          </a:xfrm>
          <a:prstGeom prst="rect">
            <a:avLst/>
          </a:prstGeom>
          <a:noFill/>
        </p:spPr>
        <p:txBody>
          <a:bodyPr wrap="square" rtlCol="0">
            <a:spAutoFit/>
          </a:bodyPr>
          <a:lstStyle/>
          <a:p>
            <a:r>
              <a:rPr lang="en-GB" sz="7200" dirty="0" smtClean="0">
                <a:solidFill>
                  <a:schemeClr val="accent4">
                    <a:lumMod val="75000"/>
                  </a:schemeClr>
                </a:solidFill>
              </a:rPr>
              <a:t>”</a:t>
            </a:r>
            <a:endParaRPr lang="en-GB" sz="7200" dirty="0">
              <a:solidFill>
                <a:schemeClr val="accent4">
                  <a:lumMod val="75000"/>
                </a:schemeClr>
              </a:solidFill>
            </a:endParaRPr>
          </a:p>
        </p:txBody>
      </p:sp>
      <p:sp>
        <p:nvSpPr>
          <p:cNvPr id="12" name="TextBox 11"/>
          <p:cNvSpPr txBox="1"/>
          <p:nvPr/>
        </p:nvSpPr>
        <p:spPr>
          <a:xfrm>
            <a:off x="4913429" y="2274949"/>
            <a:ext cx="475550" cy="1200329"/>
          </a:xfrm>
          <a:prstGeom prst="rect">
            <a:avLst/>
          </a:prstGeom>
          <a:noFill/>
        </p:spPr>
        <p:txBody>
          <a:bodyPr wrap="square" rtlCol="0">
            <a:spAutoFit/>
          </a:bodyPr>
          <a:lstStyle/>
          <a:p>
            <a:r>
              <a:rPr lang="en-GB" sz="7200" dirty="0" smtClean="0">
                <a:solidFill>
                  <a:schemeClr val="accent4">
                    <a:lumMod val="75000"/>
                  </a:schemeClr>
                </a:solidFill>
              </a:rPr>
              <a:t>“</a:t>
            </a:r>
            <a:endParaRPr lang="en-GB" sz="7200" dirty="0">
              <a:solidFill>
                <a:schemeClr val="accent4">
                  <a:lumMod val="75000"/>
                </a:schemeClr>
              </a:solidFill>
            </a:endParaRPr>
          </a:p>
        </p:txBody>
      </p:sp>
    </p:spTree>
    <p:extLst>
      <p:ext uri="{BB962C8B-B14F-4D97-AF65-F5344CB8AC3E}">
        <p14:creationId xmlns:p14="http://schemas.microsoft.com/office/powerpoint/2010/main" val="1299200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GB" sz="4000" dirty="0" smtClean="0"/>
              <a:t>Implications </a:t>
            </a:r>
            <a:r>
              <a:rPr lang="en-GB" sz="4000" dirty="0"/>
              <a:t>for policy</a:t>
            </a:r>
          </a:p>
        </p:txBody>
      </p:sp>
      <p:sp>
        <p:nvSpPr>
          <p:cNvPr id="3" name="Text Placeholder 2"/>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151781296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5635"/>
            <a:ext cx="7886700" cy="919810"/>
          </a:xfrm>
        </p:spPr>
        <p:txBody>
          <a:bodyPr/>
          <a:lstStyle/>
          <a:p>
            <a:r>
              <a:rPr lang="en-GB" dirty="0" smtClean="0"/>
              <a:t>Opportunities and challenges for policy makers</a:t>
            </a:r>
            <a:endParaRPr lang="en-GB" dirty="0"/>
          </a:p>
        </p:txBody>
      </p:sp>
      <p:sp>
        <p:nvSpPr>
          <p:cNvPr id="6" name="Minus 5"/>
          <p:cNvSpPr/>
          <p:nvPr/>
        </p:nvSpPr>
        <p:spPr>
          <a:xfrm>
            <a:off x="369452" y="1029333"/>
            <a:ext cx="2419927" cy="45719"/>
          </a:xfrm>
          <a:prstGeom prst="mathMinus">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37306" y="1061428"/>
            <a:ext cx="7740076" cy="307777"/>
          </a:xfrm>
          <a:prstGeom prst="rect">
            <a:avLst/>
          </a:prstGeom>
          <a:noFill/>
        </p:spPr>
        <p:txBody>
          <a:bodyPr wrap="square" rtlCol="0">
            <a:spAutoFit/>
          </a:bodyPr>
          <a:lstStyle/>
          <a:p>
            <a:r>
              <a:rPr lang="en-GB" dirty="0" smtClean="0">
                <a:solidFill>
                  <a:srgbClr val="7030A0"/>
                </a:solidFill>
              </a:rPr>
              <a:t>Need for a coherent </a:t>
            </a:r>
            <a:r>
              <a:rPr lang="en-GB" dirty="0">
                <a:solidFill>
                  <a:srgbClr val="7030A0"/>
                </a:solidFill>
              </a:rPr>
              <a:t>programme </a:t>
            </a:r>
            <a:r>
              <a:rPr lang="en-GB" dirty="0" smtClean="0">
                <a:solidFill>
                  <a:srgbClr val="7030A0"/>
                </a:solidFill>
              </a:rPr>
              <a:t>of IAG for young people, achieved by:</a:t>
            </a:r>
            <a:endParaRPr lang="en-GB" dirty="0">
              <a:solidFill>
                <a:srgbClr val="7030A0"/>
              </a:solidFill>
            </a:endParaRPr>
          </a:p>
        </p:txBody>
      </p:sp>
      <p:sp>
        <p:nvSpPr>
          <p:cNvPr id="8" name="Content Placeholder 2"/>
          <p:cNvSpPr>
            <a:spLocks noGrp="1"/>
          </p:cNvSpPr>
          <p:nvPr>
            <p:ph idx="1"/>
          </p:nvPr>
        </p:nvSpPr>
        <p:spPr>
          <a:xfrm>
            <a:off x="667203" y="1467493"/>
            <a:ext cx="8292070" cy="2860760"/>
          </a:xfrm>
        </p:spPr>
        <p:txBody>
          <a:bodyPr>
            <a:normAutofit fontScale="55000" lnSpcReduction="20000"/>
          </a:bodyPr>
          <a:lstStyle/>
          <a:p>
            <a:pPr lvl="0"/>
            <a:r>
              <a:rPr lang="en-GB" sz="2400" dirty="0"/>
              <a:t>understanding that different young people </a:t>
            </a:r>
            <a:r>
              <a:rPr lang="en-GB" sz="2400" dirty="0" smtClean="0"/>
              <a:t>have </a:t>
            </a:r>
            <a:r>
              <a:rPr lang="en-GB" sz="2400" b="1" dirty="0"/>
              <a:t>different requirements at different times </a:t>
            </a:r>
            <a:r>
              <a:rPr lang="en-GB" sz="2400" dirty="0"/>
              <a:t>in their lives and that support should be personalised and tailored </a:t>
            </a:r>
            <a:r>
              <a:rPr lang="en-GB" sz="2400" dirty="0" smtClean="0"/>
              <a:t>accordingly</a:t>
            </a:r>
            <a:endParaRPr lang="en-GB" sz="2400" dirty="0"/>
          </a:p>
          <a:p>
            <a:pPr lvl="0"/>
            <a:r>
              <a:rPr lang="en-GB" sz="2400" dirty="0"/>
              <a:t>focusing on the </a:t>
            </a:r>
            <a:r>
              <a:rPr lang="en-GB" sz="2400" b="1" dirty="0"/>
              <a:t>needs of particular groups </a:t>
            </a:r>
            <a:r>
              <a:rPr lang="en-GB" sz="2400" dirty="0" smtClean="0"/>
              <a:t>who </a:t>
            </a:r>
            <a:r>
              <a:rPr lang="en-GB" sz="2400" dirty="0"/>
              <a:t>experience difficulty in course choice and </a:t>
            </a:r>
            <a:r>
              <a:rPr lang="en-GB" sz="2400" dirty="0" smtClean="0"/>
              <a:t>decision-making </a:t>
            </a:r>
            <a:r>
              <a:rPr lang="en-GB" sz="2400" dirty="0"/>
              <a:t>such as BAME groups and learners with SEN</a:t>
            </a:r>
          </a:p>
          <a:p>
            <a:pPr lvl="0"/>
            <a:r>
              <a:rPr lang="en-GB" sz="2400" b="1" dirty="0"/>
              <a:t>raising awareness </a:t>
            </a:r>
            <a:r>
              <a:rPr lang="en-GB" sz="2400" dirty="0"/>
              <a:t>of the full range of opportunities amongst young people and their </a:t>
            </a:r>
            <a:r>
              <a:rPr lang="en-GB" sz="2400" dirty="0" smtClean="0"/>
              <a:t>support networks </a:t>
            </a:r>
            <a:endParaRPr lang="en-GB" sz="2400" dirty="0"/>
          </a:p>
          <a:p>
            <a:pPr lvl="0"/>
            <a:r>
              <a:rPr lang="en-GB" sz="2400" dirty="0"/>
              <a:t>supporting young people to </a:t>
            </a:r>
            <a:r>
              <a:rPr lang="en-GB" sz="2400" b="1" dirty="0"/>
              <a:t>access and make effective use of IAG </a:t>
            </a:r>
            <a:r>
              <a:rPr lang="en-GB" sz="2400" dirty="0"/>
              <a:t>in order for them (and their families) to have meaningful </a:t>
            </a:r>
            <a:r>
              <a:rPr lang="en-GB" sz="2400" b="1" dirty="0"/>
              <a:t>careers dialogue </a:t>
            </a:r>
            <a:r>
              <a:rPr lang="en-GB" sz="2400" dirty="0"/>
              <a:t>that supports their education and career </a:t>
            </a:r>
            <a:r>
              <a:rPr lang="en-GB" sz="2400" dirty="0" smtClean="0"/>
              <a:t>decisions</a:t>
            </a:r>
            <a:endParaRPr lang="en-GB" sz="2400" dirty="0"/>
          </a:p>
          <a:p>
            <a:pPr lvl="0"/>
            <a:r>
              <a:rPr lang="en-GB" sz="2400" dirty="0"/>
              <a:t>empowering young people and equipping them to have </a:t>
            </a:r>
            <a:r>
              <a:rPr lang="en-GB" sz="2400" b="1" dirty="0"/>
              <a:t>greater access to student destinations, labour market </a:t>
            </a:r>
            <a:r>
              <a:rPr lang="en-GB" sz="2400" b="1" dirty="0" smtClean="0"/>
              <a:t>information </a:t>
            </a:r>
            <a:r>
              <a:rPr lang="en-GB" sz="2400" dirty="0" smtClean="0"/>
              <a:t>(LMI</a:t>
            </a:r>
            <a:r>
              <a:rPr lang="en-GB" sz="2400" dirty="0"/>
              <a:t>) and 21</a:t>
            </a:r>
            <a:r>
              <a:rPr lang="en-GB" sz="2400" baseline="30000" dirty="0"/>
              <a:t>st</a:t>
            </a:r>
            <a:r>
              <a:rPr lang="en-GB" sz="2400" dirty="0"/>
              <a:t> century career </a:t>
            </a:r>
            <a:r>
              <a:rPr lang="en-GB" sz="2400" dirty="0" smtClean="0"/>
              <a:t>trajectories</a:t>
            </a:r>
            <a:endParaRPr lang="en-GB" sz="2400" dirty="0"/>
          </a:p>
          <a:p>
            <a:pPr lvl="0"/>
            <a:r>
              <a:rPr lang="en-GB" sz="2400" dirty="0"/>
              <a:t>recognising that </a:t>
            </a:r>
            <a:r>
              <a:rPr lang="en-GB" sz="2400" b="1" dirty="0"/>
              <a:t>strategic leadership </a:t>
            </a:r>
            <a:r>
              <a:rPr lang="en-GB" sz="2400" dirty="0"/>
              <a:t>is essential, particularly in schools and colleges, to ensure all young people </a:t>
            </a:r>
            <a:r>
              <a:rPr lang="en-GB" sz="2400" dirty="0" smtClean="0"/>
              <a:t>have </a:t>
            </a:r>
            <a:r>
              <a:rPr lang="en-GB" sz="2400" dirty="0"/>
              <a:t>the right level of </a:t>
            </a:r>
            <a:r>
              <a:rPr lang="en-GB" sz="2400" dirty="0" smtClean="0"/>
              <a:t>support from </a:t>
            </a:r>
            <a:r>
              <a:rPr lang="en-GB" sz="2400" dirty="0"/>
              <a:t>an early age </a:t>
            </a:r>
            <a:r>
              <a:rPr lang="en-GB" sz="2400" dirty="0" smtClean="0"/>
              <a:t>to </a:t>
            </a:r>
            <a:r>
              <a:rPr lang="en-GB" sz="2400" dirty="0"/>
              <a:t>the point at which key decisions post-16 options are made.</a:t>
            </a:r>
          </a:p>
        </p:txBody>
      </p:sp>
    </p:spTree>
    <p:extLst>
      <p:ext uri="{BB962C8B-B14F-4D97-AF65-F5344CB8AC3E}">
        <p14:creationId xmlns:p14="http://schemas.microsoft.com/office/powerpoint/2010/main" val="3536206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vaal 3"/>
          <p:cNvSpPr>
            <a:spLocks noChangeArrowheads="1"/>
          </p:cNvSpPr>
          <p:nvPr/>
        </p:nvSpPr>
        <p:spPr bwMode="auto">
          <a:xfrm>
            <a:off x="3517455" y="1977722"/>
            <a:ext cx="2062658" cy="1592461"/>
          </a:xfrm>
          <a:prstGeom prst="ellipse">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nl-NL" sz="1500" dirty="0"/>
          </a:p>
        </p:txBody>
      </p:sp>
      <p:sp>
        <p:nvSpPr>
          <p:cNvPr id="21509" name="Rechthoek 6"/>
          <p:cNvSpPr>
            <a:spLocks noChangeArrowheads="1"/>
          </p:cNvSpPr>
          <p:nvPr/>
        </p:nvSpPr>
        <p:spPr bwMode="auto">
          <a:xfrm>
            <a:off x="3457376" y="2360151"/>
            <a:ext cx="2160239"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en-US" sz="1200" dirty="0">
                <a:solidFill>
                  <a:srgbClr val="FFFFFF"/>
                </a:solidFill>
              </a:rPr>
              <a:t>Identity</a:t>
            </a:r>
          </a:p>
          <a:p>
            <a:pPr algn="ctr"/>
            <a:r>
              <a:rPr lang="en-US" sz="1200" dirty="0">
                <a:solidFill>
                  <a:srgbClr val="FFFFFF"/>
                </a:solidFill>
              </a:rPr>
              <a:t>Experiences of Work</a:t>
            </a:r>
          </a:p>
          <a:p>
            <a:pPr algn="ctr"/>
            <a:r>
              <a:rPr lang="en-US" sz="1200" dirty="0">
                <a:solidFill>
                  <a:srgbClr val="FFFFFF"/>
                </a:solidFill>
              </a:rPr>
              <a:t>Performances</a:t>
            </a:r>
          </a:p>
          <a:p>
            <a:pPr algn="ctr"/>
            <a:r>
              <a:rPr lang="en-US" sz="1200" dirty="0">
                <a:solidFill>
                  <a:srgbClr val="FFFFFF"/>
                </a:solidFill>
              </a:rPr>
              <a:t>Evidence</a:t>
            </a:r>
          </a:p>
          <a:p>
            <a:pPr algn="ctr"/>
            <a:r>
              <a:rPr lang="en-US" sz="1200" dirty="0">
                <a:solidFill>
                  <a:srgbClr val="FFFFFF"/>
                </a:solidFill>
              </a:rPr>
              <a:t>Network </a:t>
            </a:r>
          </a:p>
        </p:txBody>
      </p:sp>
      <p:sp>
        <p:nvSpPr>
          <p:cNvPr id="21511" name="Tekstvak 8"/>
          <p:cNvSpPr txBox="1">
            <a:spLocks noChangeArrowheads="1"/>
          </p:cNvSpPr>
          <p:nvPr/>
        </p:nvSpPr>
        <p:spPr bwMode="auto">
          <a:xfrm>
            <a:off x="3887342" y="519522"/>
            <a:ext cx="116501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nl-NL" sz="1500" b="1" dirty="0" err="1"/>
              <a:t>Experience</a:t>
            </a:r>
            <a:endParaRPr lang="nl-NL" sz="1500" b="1" dirty="0"/>
          </a:p>
        </p:txBody>
      </p:sp>
      <p:sp>
        <p:nvSpPr>
          <p:cNvPr id="21512" name="Tekstvak 9"/>
          <p:cNvSpPr txBox="1">
            <a:spLocks noChangeArrowheads="1"/>
          </p:cNvSpPr>
          <p:nvPr/>
        </p:nvSpPr>
        <p:spPr bwMode="auto">
          <a:xfrm>
            <a:off x="3571072" y="1322643"/>
            <a:ext cx="1987620" cy="300082"/>
          </a:xfrm>
          <a:prstGeom prst="rect">
            <a:avLst/>
          </a:prstGeom>
          <a:noFill/>
          <a:ln w="9525">
            <a:noFill/>
            <a:miter lim="800000"/>
            <a:headEnd/>
            <a:tailEnd/>
          </a:ln>
          <a:extLst/>
        </p:spPr>
        <p:txBody>
          <a:bodyPr wrap="none" lIns="68580" tIns="34290" rIns="68580" bIns="34290">
            <a:spAutoFit/>
          </a:bodyPr>
          <a:lstStyle/>
          <a:p>
            <a:pPr algn="ctr"/>
            <a:r>
              <a:rPr lang="en-US" sz="1500" b="1" dirty="0"/>
              <a:t>Choice for next step</a:t>
            </a:r>
            <a:endParaRPr lang="nl-NL" sz="1500" b="1" dirty="0"/>
          </a:p>
        </p:txBody>
      </p:sp>
      <p:sp>
        <p:nvSpPr>
          <p:cNvPr id="21513" name="Tekstvak 10"/>
          <p:cNvSpPr txBox="1">
            <a:spLocks noChangeArrowheads="1"/>
          </p:cNvSpPr>
          <p:nvPr/>
        </p:nvSpPr>
        <p:spPr bwMode="auto">
          <a:xfrm>
            <a:off x="5446088" y="2169526"/>
            <a:ext cx="18604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nl-NL" dirty="0" err="1">
                <a:solidFill>
                  <a:srgbClr val="000000"/>
                </a:solidFill>
              </a:rPr>
              <a:t>Reflection</a:t>
            </a:r>
            <a:r>
              <a:rPr lang="nl-NL" dirty="0">
                <a:solidFill>
                  <a:srgbClr val="000000"/>
                </a:solidFill>
              </a:rPr>
              <a:t> on </a:t>
            </a:r>
            <a:r>
              <a:rPr lang="nl-NL" dirty="0" err="1" smtClean="0">
                <a:solidFill>
                  <a:srgbClr val="000000"/>
                </a:solidFill>
              </a:rPr>
              <a:t>qualities</a:t>
            </a:r>
            <a:endParaRPr lang="nl-NL" dirty="0">
              <a:solidFill>
                <a:srgbClr val="000000"/>
              </a:solidFill>
            </a:endParaRPr>
          </a:p>
        </p:txBody>
      </p:sp>
      <p:sp>
        <p:nvSpPr>
          <p:cNvPr id="21514" name="Tekstvak 11"/>
          <p:cNvSpPr txBox="1">
            <a:spLocks noChangeArrowheads="1"/>
          </p:cNvSpPr>
          <p:nvPr/>
        </p:nvSpPr>
        <p:spPr bwMode="auto">
          <a:xfrm>
            <a:off x="5685512" y="2469640"/>
            <a:ext cx="19222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r>
              <a:rPr lang="nl-NL" dirty="0" err="1" smtClean="0">
                <a:solidFill>
                  <a:srgbClr val="000000"/>
                </a:solidFill>
              </a:rPr>
              <a:t>and</a:t>
            </a:r>
            <a:r>
              <a:rPr lang="nl-NL" dirty="0" smtClean="0">
                <a:solidFill>
                  <a:srgbClr val="000000"/>
                </a:solidFill>
              </a:rPr>
              <a:t> </a:t>
            </a:r>
            <a:r>
              <a:rPr lang="nl-NL" dirty="0" err="1">
                <a:solidFill>
                  <a:srgbClr val="000000"/>
                </a:solidFill>
              </a:rPr>
              <a:t>motives</a:t>
            </a:r>
            <a:endParaRPr lang="nl-NL" dirty="0">
              <a:solidFill>
                <a:srgbClr val="000000"/>
              </a:solidFill>
            </a:endParaRPr>
          </a:p>
        </p:txBody>
      </p:sp>
      <p:sp>
        <p:nvSpPr>
          <p:cNvPr id="21515" name="Tekstvak 12"/>
          <p:cNvSpPr txBox="1">
            <a:spLocks noChangeArrowheads="1"/>
          </p:cNvSpPr>
          <p:nvPr/>
        </p:nvSpPr>
        <p:spPr bwMode="auto">
          <a:xfrm>
            <a:off x="5364088" y="3698907"/>
            <a:ext cx="1800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r>
              <a:rPr lang="nl-NL" dirty="0" err="1">
                <a:solidFill>
                  <a:srgbClr val="000000"/>
                </a:solidFill>
              </a:rPr>
              <a:t>Work</a:t>
            </a:r>
            <a:r>
              <a:rPr lang="nl-NL" dirty="0">
                <a:solidFill>
                  <a:srgbClr val="000000"/>
                </a:solidFill>
              </a:rPr>
              <a:t> </a:t>
            </a:r>
            <a:r>
              <a:rPr lang="nl-NL" dirty="0" err="1">
                <a:solidFill>
                  <a:srgbClr val="000000"/>
                </a:solidFill>
              </a:rPr>
              <a:t>exploration</a:t>
            </a:r>
            <a:endParaRPr lang="nl-NL" dirty="0">
              <a:solidFill>
                <a:srgbClr val="000000"/>
              </a:solidFill>
            </a:endParaRPr>
          </a:p>
        </p:txBody>
      </p:sp>
      <p:sp>
        <p:nvSpPr>
          <p:cNvPr id="21516" name="Tekstvak 13"/>
          <p:cNvSpPr txBox="1">
            <a:spLocks noChangeArrowheads="1"/>
          </p:cNvSpPr>
          <p:nvPr/>
        </p:nvSpPr>
        <p:spPr bwMode="auto">
          <a:xfrm>
            <a:off x="2089150" y="3705876"/>
            <a:ext cx="18505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nl-NL" dirty="0" err="1" smtClean="0">
                <a:solidFill>
                  <a:srgbClr val="000000"/>
                </a:solidFill>
              </a:rPr>
              <a:t>Opportunities</a:t>
            </a:r>
            <a:r>
              <a:rPr lang="nl-NL" dirty="0" smtClean="0">
                <a:solidFill>
                  <a:srgbClr val="000000"/>
                </a:solidFill>
              </a:rPr>
              <a:t> in action</a:t>
            </a:r>
            <a:endParaRPr lang="nl-NL" dirty="0">
              <a:solidFill>
                <a:srgbClr val="000000"/>
              </a:solidFill>
            </a:endParaRPr>
          </a:p>
        </p:txBody>
      </p:sp>
      <p:sp>
        <p:nvSpPr>
          <p:cNvPr id="21517" name="Tekstvak 14"/>
          <p:cNvSpPr txBox="1">
            <a:spLocks noChangeArrowheads="1"/>
          </p:cNvSpPr>
          <p:nvPr/>
        </p:nvSpPr>
        <p:spPr bwMode="auto">
          <a:xfrm>
            <a:off x="1628329" y="2019393"/>
            <a:ext cx="10233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nl-NL" dirty="0">
                <a:solidFill>
                  <a:srgbClr val="000000"/>
                </a:solidFill>
              </a:rPr>
              <a:t>Networking</a:t>
            </a:r>
          </a:p>
        </p:txBody>
      </p:sp>
      <p:cxnSp>
        <p:nvCxnSpPr>
          <p:cNvPr id="21518" name="Rechte verbindingslijn 16"/>
          <p:cNvCxnSpPr>
            <a:cxnSpLocks noChangeShapeType="1"/>
            <a:endCxn id="21506" idx="1"/>
          </p:cNvCxnSpPr>
          <p:nvPr/>
        </p:nvCxnSpPr>
        <p:spPr bwMode="auto">
          <a:xfrm>
            <a:off x="2843809" y="1385773"/>
            <a:ext cx="975715" cy="825158"/>
          </a:xfrm>
          <a:prstGeom prst="line">
            <a:avLst/>
          </a:prstGeom>
          <a:noFill/>
          <a:ln w="9525" algn="ctr">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19" name="Rechte verbindingslijn 17"/>
          <p:cNvCxnSpPr>
            <a:cxnSpLocks noChangeShapeType="1"/>
          </p:cNvCxnSpPr>
          <p:nvPr/>
        </p:nvCxnSpPr>
        <p:spPr bwMode="auto">
          <a:xfrm flipH="1">
            <a:off x="5293868" y="1271150"/>
            <a:ext cx="1078333" cy="1000656"/>
          </a:xfrm>
          <a:prstGeom prst="line">
            <a:avLst/>
          </a:prstGeom>
          <a:noFill/>
          <a:ln w="9525" algn="ctr">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20" name="Rechte verbindingslijn 19"/>
          <p:cNvCxnSpPr>
            <a:cxnSpLocks noChangeShapeType="1"/>
            <a:stCxn id="21506" idx="4"/>
          </p:cNvCxnSpPr>
          <p:nvPr/>
        </p:nvCxnSpPr>
        <p:spPr bwMode="auto">
          <a:xfrm>
            <a:off x="4548784" y="3570181"/>
            <a:ext cx="23217" cy="1269821"/>
          </a:xfrm>
          <a:prstGeom prst="line">
            <a:avLst/>
          </a:prstGeom>
          <a:noFill/>
          <a:ln w="9525" algn="ctr">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21" name="Rechte verbindingslijn 22"/>
          <p:cNvCxnSpPr>
            <a:cxnSpLocks noChangeShapeType="1"/>
          </p:cNvCxnSpPr>
          <p:nvPr/>
        </p:nvCxnSpPr>
        <p:spPr bwMode="auto">
          <a:xfrm>
            <a:off x="1628330" y="2857895"/>
            <a:ext cx="1889125" cy="1"/>
          </a:xfrm>
          <a:prstGeom prst="line">
            <a:avLst/>
          </a:prstGeom>
          <a:noFill/>
          <a:ln w="9525" algn="ctr">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22" name="Rechte verbindingslijn 24"/>
          <p:cNvCxnSpPr>
            <a:cxnSpLocks noChangeShapeType="1"/>
          </p:cNvCxnSpPr>
          <p:nvPr/>
        </p:nvCxnSpPr>
        <p:spPr bwMode="auto">
          <a:xfrm>
            <a:off x="5580113" y="2841780"/>
            <a:ext cx="1916113" cy="0"/>
          </a:xfrm>
          <a:prstGeom prst="line">
            <a:avLst/>
          </a:prstGeom>
          <a:noFill/>
          <a:ln w="9525" algn="ctr">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Boog 28"/>
          <p:cNvSpPr/>
          <p:nvPr/>
        </p:nvSpPr>
        <p:spPr>
          <a:xfrm>
            <a:off x="1331640" y="505699"/>
            <a:ext cx="6480720" cy="4442315"/>
          </a:xfrm>
          <a:prstGeom prst="arc">
            <a:avLst>
              <a:gd name="adj1" fmla="val 16732605"/>
              <a:gd name="adj2" fmla="val 14146591"/>
            </a:avLst>
          </a:prstGeom>
          <a:ln>
            <a:solidFill>
              <a:srgbClr val="FF0000"/>
            </a:solidFill>
            <a:prstDash val="sysDash"/>
          </a:ln>
        </p:spPr>
        <p:style>
          <a:lnRef idx="1">
            <a:schemeClr val="dk1"/>
          </a:lnRef>
          <a:fillRef idx="0">
            <a:schemeClr val="dk1"/>
          </a:fillRef>
          <a:effectRef idx="0">
            <a:schemeClr val="dk1"/>
          </a:effectRef>
          <a:fontRef idx="minor">
            <a:schemeClr val="tx1"/>
          </a:fontRef>
        </p:style>
        <p:txBody>
          <a:bodyPr lIns="68580" tIns="34290" rIns="68580" bIns="34290" rtlCol="0" anchor="ctr"/>
          <a:lstStyle/>
          <a:p>
            <a:pPr algn="ctr"/>
            <a:endParaRPr lang="nl-NL">
              <a:solidFill>
                <a:schemeClr val="accent2"/>
              </a:solidFill>
            </a:endParaRPr>
          </a:p>
        </p:txBody>
      </p:sp>
      <p:cxnSp>
        <p:nvCxnSpPr>
          <p:cNvPr id="21527" name="Rechte verbindingslijn met pijl 21526"/>
          <p:cNvCxnSpPr>
            <a:stCxn id="53" idx="2"/>
          </p:cNvCxnSpPr>
          <p:nvPr/>
        </p:nvCxnSpPr>
        <p:spPr>
          <a:xfrm>
            <a:off x="3897008" y="1155886"/>
            <a:ext cx="43602" cy="554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3" name="Boog 52"/>
          <p:cNvSpPr/>
          <p:nvPr/>
        </p:nvSpPr>
        <p:spPr>
          <a:xfrm rot="718909">
            <a:off x="1728171" y="766195"/>
            <a:ext cx="2342263" cy="3203378"/>
          </a:xfrm>
          <a:prstGeom prst="arc">
            <a:avLst>
              <a:gd name="adj1" fmla="val 15393146"/>
              <a:gd name="adj2" fmla="val 17382548"/>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nl-NL"/>
          </a:p>
        </p:txBody>
      </p:sp>
      <p:sp>
        <p:nvSpPr>
          <p:cNvPr id="2" name="Rechthoek 1"/>
          <p:cNvSpPr/>
          <p:nvPr/>
        </p:nvSpPr>
        <p:spPr>
          <a:xfrm>
            <a:off x="360041" y="87475"/>
            <a:ext cx="8604448" cy="438581"/>
          </a:xfrm>
          <a:prstGeom prst="rect">
            <a:avLst/>
          </a:prstGeom>
        </p:spPr>
        <p:txBody>
          <a:bodyPr wrap="square" lIns="68580" tIns="34290" rIns="68580" bIns="34290">
            <a:spAutoFit/>
          </a:bodyPr>
          <a:lstStyle/>
          <a:p>
            <a:pPr algn="ctr"/>
            <a:r>
              <a:rPr lang="nl-NL" sz="2400" b="1" dirty="0"/>
              <a:t>New Forms of </a:t>
            </a:r>
            <a:r>
              <a:rPr lang="nl-NL" sz="2400" b="1" dirty="0" err="1"/>
              <a:t>Career</a:t>
            </a:r>
            <a:r>
              <a:rPr lang="nl-NL" sz="2400" b="1" dirty="0"/>
              <a:t> </a:t>
            </a:r>
            <a:r>
              <a:rPr lang="nl-NL" sz="2400" b="1" dirty="0" err="1"/>
              <a:t>Dialogue</a:t>
            </a:r>
            <a:endParaRPr lang="nl-NL" sz="2400" b="1" dirty="0"/>
          </a:p>
        </p:txBody>
      </p:sp>
      <p:sp>
        <p:nvSpPr>
          <p:cNvPr id="33" name="Tekstvak 9"/>
          <p:cNvSpPr txBox="1">
            <a:spLocks noChangeArrowheads="1"/>
          </p:cNvSpPr>
          <p:nvPr/>
        </p:nvSpPr>
        <p:spPr bwMode="auto">
          <a:xfrm>
            <a:off x="5448617" y="890595"/>
            <a:ext cx="950771" cy="300082"/>
          </a:xfrm>
          <a:prstGeom prst="rect">
            <a:avLst/>
          </a:prstGeom>
          <a:noFill/>
          <a:ln w="9525">
            <a:noFill/>
            <a:miter lim="800000"/>
            <a:headEnd/>
            <a:tailEnd/>
          </a:ln>
          <a:extLst/>
        </p:spPr>
        <p:txBody>
          <a:bodyPr wrap="none" lIns="68580" tIns="34290" rIns="68580" bIns="34290">
            <a:spAutoFit/>
          </a:bodyPr>
          <a:lstStyle/>
          <a:p>
            <a:pPr algn="ctr"/>
            <a:r>
              <a:rPr lang="nl-NL" sz="1500" b="1" dirty="0" err="1">
                <a:solidFill>
                  <a:srgbClr val="FF0000"/>
                </a:solidFill>
              </a:rPr>
              <a:t>Dialogue</a:t>
            </a:r>
            <a:endParaRPr lang="nl-NL" sz="1500" b="1" dirty="0">
              <a:solidFill>
                <a:srgbClr val="FF0000"/>
              </a:solidFill>
            </a:endParaRPr>
          </a:p>
        </p:txBody>
      </p:sp>
      <p:pic>
        <p:nvPicPr>
          <p:cNvPr id="25" name="Picture 2" descr="http://1.bp.blogspot.com/-HYkvaKpo5dU/TnOGLGRzsII/AAAAAAAAAN8/wb6fB7WOSGM/s400/cat.jpg"/>
          <p:cNvPicPr>
            <a:picLocks noChangeAspect="1" noChangeArrowheads="1"/>
          </p:cNvPicPr>
          <p:nvPr/>
        </p:nvPicPr>
        <p:blipFill>
          <a:blip r:embed="rId3" cstate="print"/>
          <a:srcRect/>
          <a:stretch>
            <a:fillRect/>
          </a:stretch>
        </p:blipFill>
        <p:spPr bwMode="auto">
          <a:xfrm>
            <a:off x="7775777" y="1389023"/>
            <a:ext cx="1248153" cy="80468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6" name="Picture 2" descr="http://www.vocationvillage.com/wp-content/uploads/2013/03/happenstance-luc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3918" y="4216311"/>
            <a:ext cx="1236437" cy="81422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media-cache-ec0.pinimg.com/236x/89/5d/c9/895dc9f6035d8e9d9c8cb829cb243e7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167" y="4204820"/>
            <a:ext cx="1204503" cy="90337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www.newox.nl/images/content/homeslides/1/image_36f711848fbridge_norma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590" y="1337570"/>
            <a:ext cx="1347373" cy="681441"/>
          </a:xfrm>
          <a:prstGeom prst="rect">
            <a:avLst/>
          </a:prstGeom>
          <a:noFill/>
          <a:extLst>
            <a:ext uri="{909E8E84-426E-40dd-AFC4-6F175D3DCCD1}">
              <a14:hiddenFill xmlns:a14="http://schemas.microsoft.com/office/drawing/2010/main">
                <a:solidFill>
                  <a:srgbClr val="FFFFFF"/>
                </a:solidFill>
              </a14:hiddenFill>
            </a:ext>
          </a:extLst>
        </p:spPr>
      </p:pic>
      <p:sp>
        <p:nvSpPr>
          <p:cNvPr id="35" name="Tekstvak 10"/>
          <p:cNvSpPr txBox="1">
            <a:spLocks noChangeArrowheads="1"/>
          </p:cNvSpPr>
          <p:nvPr/>
        </p:nvSpPr>
        <p:spPr bwMode="auto">
          <a:xfrm>
            <a:off x="7255947" y="1059582"/>
            <a:ext cx="1601180" cy="276999"/>
          </a:xfrm>
          <a:prstGeom prst="rect">
            <a:avLst/>
          </a:prstGeom>
          <a:solidFill>
            <a:schemeClr val="bg1"/>
          </a:solidFill>
          <a:ln>
            <a:noFill/>
          </a:ln>
          <a:extLst/>
        </p:spPr>
        <p:txBody>
          <a:bodyPr wrap="none" lIns="68580" tIns="34290" rIns="68580" bIns="34290">
            <a:spAutoFit/>
          </a:bodyPr>
          <a:lstStyle/>
          <a:p>
            <a:r>
              <a:rPr lang="nl-NL" b="1" dirty="0" err="1">
                <a:solidFill>
                  <a:srgbClr val="FF0000"/>
                </a:solidFill>
              </a:rPr>
              <a:t>Estimate</a:t>
            </a:r>
            <a:r>
              <a:rPr lang="nl-NL" b="1" dirty="0">
                <a:solidFill>
                  <a:srgbClr val="FF0000"/>
                </a:solidFill>
              </a:rPr>
              <a:t> </a:t>
            </a:r>
            <a:r>
              <a:rPr lang="nl-NL" b="1" dirty="0" err="1">
                <a:solidFill>
                  <a:srgbClr val="FF0000"/>
                </a:solidFill>
              </a:rPr>
              <a:t>chances</a:t>
            </a:r>
            <a:endParaRPr lang="nl-NL" b="1" dirty="0">
              <a:solidFill>
                <a:srgbClr val="FF0000"/>
              </a:solidFill>
            </a:endParaRPr>
          </a:p>
        </p:txBody>
      </p:sp>
      <p:sp>
        <p:nvSpPr>
          <p:cNvPr id="36" name="Tekstvak 10"/>
          <p:cNvSpPr txBox="1">
            <a:spLocks noChangeArrowheads="1"/>
          </p:cNvSpPr>
          <p:nvPr/>
        </p:nvSpPr>
        <p:spPr bwMode="auto">
          <a:xfrm>
            <a:off x="7380313" y="3921900"/>
            <a:ext cx="1610901" cy="276999"/>
          </a:xfrm>
          <a:prstGeom prst="rect">
            <a:avLst/>
          </a:prstGeom>
          <a:solidFill>
            <a:schemeClr val="bg1"/>
          </a:solidFill>
          <a:ln>
            <a:noFill/>
          </a:ln>
          <a:extLst/>
        </p:spPr>
        <p:txBody>
          <a:bodyPr wrap="none" lIns="68580" tIns="34290" rIns="68580" bIns="34290">
            <a:spAutoFit/>
          </a:bodyPr>
          <a:lstStyle/>
          <a:p>
            <a:r>
              <a:rPr lang="nl-NL" b="1" dirty="0" err="1">
                <a:solidFill>
                  <a:srgbClr val="FF0000"/>
                </a:solidFill>
              </a:rPr>
              <a:t>Discover</a:t>
            </a:r>
            <a:r>
              <a:rPr lang="nl-NL" b="1" dirty="0">
                <a:solidFill>
                  <a:srgbClr val="FF0000"/>
                </a:solidFill>
              </a:rPr>
              <a:t> </a:t>
            </a:r>
            <a:r>
              <a:rPr lang="nl-NL" b="1" dirty="0" err="1">
                <a:solidFill>
                  <a:srgbClr val="FF0000"/>
                </a:solidFill>
              </a:rPr>
              <a:t>chances</a:t>
            </a:r>
            <a:endParaRPr lang="nl-NL" b="1" dirty="0">
              <a:solidFill>
                <a:srgbClr val="FF0000"/>
              </a:solidFill>
            </a:endParaRPr>
          </a:p>
        </p:txBody>
      </p:sp>
      <p:sp>
        <p:nvSpPr>
          <p:cNvPr id="37" name="Tekstvak 10"/>
          <p:cNvSpPr txBox="1">
            <a:spLocks noChangeArrowheads="1"/>
          </p:cNvSpPr>
          <p:nvPr/>
        </p:nvSpPr>
        <p:spPr bwMode="auto">
          <a:xfrm>
            <a:off x="73530" y="3910602"/>
            <a:ext cx="1418419" cy="276999"/>
          </a:xfrm>
          <a:prstGeom prst="rect">
            <a:avLst/>
          </a:prstGeom>
          <a:solidFill>
            <a:schemeClr val="bg1"/>
          </a:solidFill>
          <a:ln>
            <a:noFill/>
          </a:ln>
          <a:extLst/>
        </p:spPr>
        <p:txBody>
          <a:bodyPr wrap="none" lIns="68580" tIns="34290" rIns="68580" bIns="34290">
            <a:spAutoFit/>
          </a:bodyPr>
          <a:lstStyle/>
          <a:p>
            <a:r>
              <a:rPr lang="nl-NL" b="1" dirty="0" err="1">
                <a:solidFill>
                  <a:srgbClr val="FF0000"/>
                </a:solidFill>
              </a:rPr>
              <a:t>Create</a:t>
            </a:r>
            <a:r>
              <a:rPr lang="nl-NL" b="1" dirty="0">
                <a:solidFill>
                  <a:srgbClr val="FF0000"/>
                </a:solidFill>
              </a:rPr>
              <a:t> </a:t>
            </a:r>
            <a:r>
              <a:rPr lang="nl-NL" b="1" dirty="0" err="1">
                <a:solidFill>
                  <a:srgbClr val="FF0000"/>
                </a:solidFill>
              </a:rPr>
              <a:t>chances</a:t>
            </a:r>
            <a:endParaRPr lang="nl-NL" b="1" dirty="0">
              <a:solidFill>
                <a:srgbClr val="FF0000"/>
              </a:solidFill>
            </a:endParaRPr>
          </a:p>
        </p:txBody>
      </p:sp>
      <p:sp>
        <p:nvSpPr>
          <p:cNvPr id="38" name="Tekstvak 10"/>
          <p:cNvSpPr txBox="1">
            <a:spLocks noChangeArrowheads="1"/>
          </p:cNvSpPr>
          <p:nvPr/>
        </p:nvSpPr>
        <p:spPr bwMode="auto">
          <a:xfrm>
            <a:off x="30199" y="1059582"/>
            <a:ext cx="1456628" cy="276999"/>
          </a:xfrm>
          <a:prstGeom prst="rect">
            <a:avLst/>
          </a:prstGeom>
          <a:solidFill>
            <a:schemeClr val="bg1"/>
          </a:solidFill>
          <a:ln>
            <a:noFill/>
          </a:ln>
          <a:extLst/>
        </p:spPr>
        <p:txBody>
          <a:bodyPr wrap="none" lIns="68580" tIns="34290" rIns="68580" bIns="34290">
            <a:spAutoFit/>
          </a:bodyPr>
          <a:lstStyle/>
          <a:p>
            <a:r>
              <a:rPr lang="nl-NL" b="1" dirty="0" err="1">
                <a:solidFill>
                  <a:srgbClr val="FF0000"/>
                </a:solidFill>
              </a:rPr>
              <a:t>Exploit</a:t>
            </a:r>
            <a:r>
              <a:rPr lang="nl-NL" b="1" dirty="0">
                <a:solidFill>
                  <a:srgbClr val="FF0000"/>
                </a:solidFill>
              </a:rPr>
              <a:t> </a:t>
            </a:r>
            <a:r>
              <a:rPr lang="nl-NL" b="1" dirty="0" err="1">
                <a:solidFill>
                  <a:srgbClr val="FF0000"/>
                </a:solidFill>
              </a:rPr>
              <a:t>chances</a:t>
            </a:r>
            <a:endParaRPr lang="nl-NL" b="1" dirty="0">
              <a:solidFill>
                <a:srgbClr val="FF0000"/>
              </a:solidFill>
            </a:endParaRPr>
          </a:p>
        </p:txBody>
      </p:sp>
    </p:spTree>
    <p:extLst>
      <p:ext uri="{BB962C8B-B14F-4D97-AF65-F5344CB8AC3E}">
        <p14:creationId xmlns:p14="http://schemas.microsoft.com/office/powerpoint/2010/main" val="19567739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6" presetClass="emph" presetSubtype="0" fill="hold" grpId="0" nodeType="withEffect">
                                  <p:stCondLst>
                                    <p:cond delay="0"/>
                                  </p:stCondLst>
                                  <p:iterate type="lt">
                                    <p:tmPct val="4000"/>
                                  </p:iterate>
                                  <p:childTnLst>
                                    <p:set>
                                      <p:cBhvr override="childStyle">
                                        <p:cTn id="18" dur="500" fill="hold"/>
                                        <p:tgtEl>
                                          <p:spTgt spid="21509"/>
                                        </p:tgtEl>
                                        <p:attrNameLst>
                                          <p:attrName>style.color</p:attrName>
                                        </p:attrNameLst>
                                      </p:cBhvr>
                                      <p:to>
                                        <p:clrVal>
                                          <a:schemeClr val="accent2"/>
                                        </p:clrVal>
                                      </p:to>
                                    </p:set>
                                    <p:set>
                                      <p:cBhvr>
                                        <p:cTn id="19" dur="500" fill="hold"/>
                                        <p:tgtEl>
                                          <p:spTgt spid="21509"/>
                                        </p:tgtEl>
                                        <p:attrNameLst>
                                          <p:attrName>fillcolor</p:attrName>
                                        </p:attrNameLst>
                                      </p:cBhvr>
                                      <p:to>
                                        <p:clrVal>
                                          <a:schemeClr val="accent2"/>
                                        </p:clrVal>
                                      </p:to>
                                    </p:set>
                                    <p:set>
                                      <p:cBhvr>
                                        <p:cTn id="20" dur="500" fill="hold"/>
                                        <p:tgtEl>
                                          <p:spTgt spid="21509"/>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5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5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5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5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5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P spid="21511" grpId="0"/>
      <p:bldP spid="21512" grpId="0"/>
      <p:bldP spid="21513" grpId="0"/>
      <p:bldP spid="21514" grpId="0"/>
      <p:bldP spid="21515" grpId="0"/>
      <p:bldP spid="21516" grpId="0"/>
      <p:bldP spid="21517" grpId="0"/>
      <p:bldP spid="29" grpId="0" animBg="1"/>
      <p:bldP spid="53" grpId="0" animBg="1"/>
      <p:bldP spid="33" grpId="0"/>
      <p:bldP spid="35" grpId="0" animBg="1"/>
      <p:bldP spid="36" grpId="0" animBg="1"/>
      <p:bldP spid="37" grpId="0" animBg="1"/>
      <p:bldP spid="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t>
            </a:r>
            <a:r>
              <a:rPr lang="en-US" dirty="0" err="1" smtClean="0"/>
              <a:t>Behavioural</a:t>
            </a:r>
            <a:r>
              <a:rPr lang="en-US" dirty="0" smtClean="0"/>
              <a:t> Insights </a:t>
            </a:r>
            <a:endParaRPr lang="en-US" dirty="0"/>
          </a:p>
        </p:txBody>
      </p:sp>
      <p:sp>
        <p:nvSpPr>
          <p:cNvPr id="3" name="Content Placeholder 2"/>
          <p:cNvSpPr>
            <a:spLocks noGrp="1"/>
          </p:cNvSpPr>
          <p:nvPr>
            <p:ph idx="1"/>
          </p:nvPr>
        </p:nvSpPr>
        <p:spPr/>
        <p:txBody>
          <a:bodyPr>
            <a:normAutofit fontScale="55000" lnSpcReduction="20000"/>
          </a:bodyPr>
          <a:lstStyle/>
          <a:p>
            <a:r>
              <a:rPr lang="en-GB" dirty="0"/>
              <a:t>BIT </a:t>
            </a:r>
            <a:r>
              <a:rPr lang="en-GB" dirty="0" smtClean="0"/>
              <a:t>developing </a:t>
            </a:r>
            <a:r>
              <a:rPr lang="en-GB" dirty="0"/>
              <a:t>and </a:t>
            </a:r>
            <a:r>
              <a:rPr lang="en-GB" dirty="0" err="1" smtClean="0"/>
              <a:t>trialing</a:t>
            </a:r>
            <a:r>
              <a:rPr lang="en-GB" dirty="0" smtClean="0"/>
              <a:t> </a:t>
            </a:r>
            <a:r>
              <a:rPr lang="en-GB" dirty="0"/>
              <a:t>an intervention to help motivate young people to engage with a wider set of educational and career options (including technical choices) before they settle on their preferred choice. </a:t>
            </a:r>
            <a:endParaRPr lang="en-GB" dirty="0" smtClean="0"/>
          </a:p>
          <a:p>
            <a:r>
              <a:rPr lang="en-GB" dirty="0" smtClean="0"/>
              <a:t>Testing </a:t>
            </a:r>
            <a:r>
              <a:rPr lang="en-GB" dirty="0"/>
              <a:t>new interventions within existing career advice systems in schools to help motivate young people to engage with a wider array of career options and reduce the anxiety of uncertainty. One area of research that we are interested to explore further is the application of self-persuasion exercises within career guidance. </a:t>
            </a:r>
            <a:endParaRPr lang="en-GB" dirty="0" smtClean="0"/>
          </a:p>
          <a:p>
            <a:r>
              <a:rPr lang="en-GB" dirty="0" smtClean="0"/>
              <a:t>Self</a:t>
            </a:r>
            <a:r>
              <a:rPr lang="en-GB" dirty="0"/>
              <a:t>-persuasion interventions involve getting individuals to make their own arguments in favour of a behaviour and have been shown to improve self-regulation and student attainment. We believe similar approaches could be used to support young people make better career choices by helping them focus on the benefits of engaging with a wide selection of career information and reducing the cognitive discomfort arising out of a lack of certainty, confidence and career self-efficacy. </a:t>
            </a:r>
          </a:p>
          <a:p>
            <a:pPr marL="0" indent="0">
              <a:buNone/>
            </a:pPr>
            <a:r>
              <a:rPr lang="en-GB" dirty="0" smtClean="0"/>
              <a:t>Yeager </a:t>
            </a:r>
            <a:r>
              <a:rPr lang="en-GB" dirty="0"/>
              <a:t>DS, Henderson M, </a:t>
            </a:r>
            <a:r>
              <a:rPr lang="en-GB" dirty="0" err="1"/>
              <a:t>Paunesku</a:t>
            </a:r>
            <a:r>
              <a:rPr lang="en-GB" dirty="0"/>
              <a:t> D, Walton G, Spitzer B, </a:t>
            </a:r>
            <a:r>
              <a:rPr lang="en-GB" dirty="0" err="1"/>
              <a:t>D’Mello</a:t>
            </a:r>
            <a:r>
              <a:rPr lang="en-GB" dirty="0"/>
              <a:t> S, Duckworth AL. Boring but important: A self-transcendent purpose for learning fosters academic self-regulation. Journal of Personality and Social Psychology. 2014;107:559–580.</a:t>
            </a:r>
          </a:p>
          <a:p>
            <a:pPr marL="0" indent="0">
              <a:buNone/>
            </a:pPr>
            <a:r>
              <a:rPr lang="en-GB" dirty="0"/>
              <a:t>Hume, S., O'Reilly, F., Groot, B., </a:t>
            </a:r>
            <a:r>
              <a:rPr lang="en-GB" dirty="0" err="1"/>
              <a:t>Kozman</a:t>
            </a:r>
            <a:r>
              <a:rPr lang="en-GB" dirty="0"/>
              <a:t>, E., Barnes, J., Soon, X., &amp; </a:t>
            </a:r>
            <a:r>
              <a:rPr lang="en-GB" dirty="0" err="1"/>
              <a:t>Chande</a:t>
            </a:r>
            <a:r>
              <a:rPr lang="en-GB" dirty="0"/>
              <a:t>, R. &amp; Sanders, M (2018). Retention and Success in Maths and English: A Practitioner Guide to Applying Behavioural Insights.</a:t>
            </a:r>
          </a:p>
          <a:p>
            <a:endParaRPr lang="en-GB" dirty="0" smtClean="0"/>
          </a:p>
          <a:p>
            <a:pPr marL="0" indent="0">
              <a:buNone/>
            </a:pPr>
            <a:endParaRPr lang="en-GB" dirty="0"/>
          </a:p>
          <a:p>
            <a:endParaRPr lang="en-US" dirty="0"/>
          </a:p>
        </p:txBody>
      </p:sp>
    </p:spTree>
    <p:extLst>
      <p:ext uri="{BB962C8B-B14F-4D97-AF65-F5344CB8AC3E}">
        <p14:creationId xmlns:p14="http://schemas.microsoft.com/office/powerpoint/2010/main" val="3924427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63781" y="1033463"/>
            <a:ext cx="5320002" cy="998537"/>
          </a:xfrm>
        </p:spPr>
        <p:txBody>
          <a:bodyPr>
            <a:normAutofit/>
          </a:bodyPr>
          <a:lstStyle/>
          <a:p>
            <a:r>
              <a:rPr lang="en-GB" sz="4000" dirty="0" smtClean="0"/>
              <a:t>Thank you!</a:t>
            </a:r>
          </a:p>
        </p:txBody>
      </p:sp>
      <p:sp>
        <p:nvSpPr>
          <p:cNvPr id="3" name="Text Placeholder 2"/>
          <p:cNvSpPr>
            <a:spLocks noGrp="1"/>
          </p:cNvSpPr>
          <p:nvPr>
            <p:ph type="body" sz="quarter" idx="11"/>
          </p:nvPr>
        </p:nvSpPr>
        <p:spPr>
          <a:xfrm>
            <a:off x="1330036" y="2032000"/>
            <a:ext cx="5320002" cy="2864591"/>
          </a:xfrm>
        </p:spPr>
        <p:txBody>
          <a:bodyPr>
            <a:normAutofit/>
          </a:bodyPr>
          <a:lstStyle/>
          <a:p>
            <a:r>
              <a:rPr lang="en-GB" b="1" dirty="0" smtClean="0"/>
              <a:t>For more information contact:</a:t>
            </a:r>
          </a:p>
          <a:p>
            <a:pPr>
              <a:lnSpc>
                <a:spcPct val="100000"/>
              </a:lnSpc>
            </a:pPr>
            <a:r>
              <a:rPr lang="en-GB" dirty="0" smtClean="0"/>
              <a:t>Deirdre Hughes Email: </a:t>
            </a:r>
            <a:r>
              <a:rPr lang="en-GB" dirty="0" smtClean="0">
                <a:hlinkClick r:id="rId3"/>
              </a:rPr>
              <a:t>deirdre.hughes3@btinternet.com</a:t>
            </a:r>
            <a:r>
              <a:rPr lang="en-GB" dirty="0" smtClean="0"/>
              <a:t> </a:t>
            </a:r>
          </a:p>
          <a:p>
            <a:pPr>
              <a:lnSpc>
                <a:spcPct val="100000"/>
              </a:lnSpc>
            </a:pPr>
            <a:r>
              <a:rPr lang="en-GB" dirty="0" smtClean="0"/>
              <a:t>Visit: </a:t>
            </a:r>
            <a:r>
              <a:rPr lang="en-GB" dirty="0" smtClean="0">
                <a:hlinkClick r:id="rId4"/>
              </a:rPr>
              <a:t>www.dmhassociates.org</a:t>
            </a:r>
            <a:r>
              <a:rPr lang="en-GB" dirty="0" smtClean="0"/>
              <a:t> </a:t>
            </a:r>
          </a:p>
          <a:p>
            <a:pPr>
              <a:lnSpc>
                <a:spcPct val="100000"/>
              </a:lnSpc>
            </a:pPr>
            <a:r>
              <a:rPr lang="en-GB" b="1"/>
              <a:t>Tel:</a:t>
            </a:r>
            <a:r>
              <a:rPr lang="en-GB"/>
              <a:t> 0044 (0</a:t>
            </a:r>
            <a:r>
              <a:rPr lang="en-GB"/>
              <a:t>) </a:t>
            </a:r>
            <a:r>
              <a:rPr lang="en-GB" smtClean="0"/>
              <a:t>7533545057</a:t>
            </a:r>
            <a:endParaRPr lang="en-GB" dirty="0" smtClean="0"/>
          </a:p>
          <a:p>
            <a:pPr>
              <a:lnSpc>
                <a:spcPct val="100000"/>
              </a:lnSpc>
            </a:pPr>
            <a:r>
              <a:rPr lang="en-GB" dirty="0" smtClean="0"/>
              <a:t>Lindsey </a:t>
            </a:r>
            <a:r>
              <a:rPr lang="en-GB" dirty="0" smtClean="0"/>
              <a:t>Bowes, Research Director, CFE Research </a:t>
            </a:r>
          </a:p>
          <a:p>
            <a:pPr>
              <a:lnSpc>
                <a:spcPct val="100000"/>
              </a:lnSpc>
            </a:pPr>
            <a:r>
              <a:rPr lang="en-GB" b="1" dirty="0" smtClean="0"/>
              <a:t>Email: </a:t>
            </a:r>
            <a:r>
              <a:rPr lang="en-GB" dirty="0" smtClean="0">
                <a:hlinkClick r:id="rId5"/>
              </a:rPr>
              <a:t>lindsey.bowes@cfe.org.uk</a:t>
            </a:r>
            <a:r>
              <a:rPr lang="en-GB" dirty="0" smtClean="0"/>
              <a:t> </a:t>
            </a:r>
          </a:p>
          <a:p>
            <a:r>
              <a:rPr lang="en-GB" b="1" dirty="0" smtClean="0"/>
              <a:t>The </a:t>
            </a:r>
            <a:r>
              <a:rPr lang="en-GB" b="1" dirty="0" smtClean="0"/>
              <a:t>report is available </a:t>
            </a:r>
            <a:r>
              <a:rPr lang="en-GB" b="1" dirty="0"/>
              <a:t>to download at</a:t>
            </a:r>
            <a:r>
              <a:rPr lang="en-GB" b="1" dirty="0" smtClean="0"/>
              <a:t>:</a:t>
            </a:r>
          </a:p>
          <a:p>
            <a:r>
              <a:rPr lang="en-GB" dirty="0" smtClean="0">
                <a:hlinkClick r:id="rId6"/>
              </a:rPr>
              <a:t>https</a:t>
            </a:r>
            <a:r>
              <a:rPr lang="en-GB" dirty="0">
                <a:hlinkClick r:id="rId6"/>
              </a:rPr>
              <a:t>://</a:t>
            </a:r>
            <a:r>
              <a:rPr lang="en-GB" dirty="0" smtClean="0">
                <a:hlinkClick r:id="rId6"/>
              </a:rPr>
              <a:t>www.gov.uk/government/publications/user-insight-research-into-post-16-choices</a:t>
            </a:r>
            <a:endParaRPr lang="en-GB" dirty="0" smtClean="0"/>
          </a:p>
          <a:p>
            <a:endParaRPr lang="en-GB" dirty="0"/>
          </a:p>
        </p:txBody>
      </p:sp>
    </p:spTree>
    <p:extLst>
      <p:ext uri="{BB962C8B-B14F-4D97-AF65-F5344CB8AC3E}">
        <p14:creationId xmlns:p14="http://schemas.microsoft.com/office/powerpoint/2010/main" val="16871982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GB" sz="4400" dirty="0" smtClean="0"/>
              <a:t>Research aims </a:t>
            </a:r>
          </a:p>
          <a:p>
            <a:r>
              <a:rPr lang="en-GB" sz="4400" dirty="0" smtClean="0"/>
              <a:t>&amp; objectives</a:t>
            </a:r>
            <a:endParaRPr lang="en-GB" sz="4400" dirty="0"/>
          </a:p>
        </p:txBody>
      </p:sp>
      <p:sp>
        <p:nvSpPr>
          <p:cNvPr id="3" name="Text Placeholder 2"/>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1084543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790338"/>
            <a:ext cx="3934114" cy="3143264"/>
          </a:xfrm>
        </p:spPr>
        <p:txBody>
          <a:bodyPr>
            <a:normAutofit/>
          </a:bodyPr>
          <a:lstStyle/>
          <a:p>
            <a:pPr marL="0" indent="0" algn="ctr">
              <a:buNone/>
            </a:pPr>
            <a:endParaRPr lang="en-GB" i="1" dirty="0" smtClean="0"/>
          </a:p>
          <a:p>
            <a:pPr marL="0" indent="0" algn="ctr">
              <a:buNone/>
            </a:pPr>
            <a:r>
              <a:rPr lang="en-GB" i="1" dirty="0" smtClean="0"/>
              <a:t>…</a:t>
            </a:r>
            <a:r>
              <a:rPr lang="en-GB" i="1" dirty="0"/>
              <a:t>given the current complexity of the post-16 educational landscape, learners can experience difficulties making fully-informed choices, and navigating technical </a:t>
            </a:r>
            <a:r>
              <a:rPr lang="en-GB" i="1" dirty="0" smtClean="0"/>
              <a:t>education </a:t>
            </a:r>
            <a:r>
              <a:rPr lang="en-GB" i="1" dirty="0"/>
              <a:t>routes in particular</a:t>
            </a:r>
            <a:endParaRPr lang="en-GB" dirty="0"/>
          </a:p>
        </p:txBody>
      </p:sp>
      <p:sp>
        <p:nvSpPr>
          <p:cNvPr id="5" name="Title 1"/>
          <p:cNvSpPr>
            <a:spLocks noGrp="1"/>
          </p:cNvSpPr>
          <p:nvPr>
            <p:ph type="title"/>
          </p:nvPr>
        </p:nvSpPr>
        <p:spPr>
          <a:xfrm>
            <a:off x="628650" y="220360"/>
            <a:ext cx="4645314" cy="919810"/>
          </a:xfrm>
        </p:spPr>
        <p:txBody>
          <a:bodyPr/>
          <a:lstStyle/>
          <a:p>
            <a:r>
              <a:rPr lang="en-GB" dirty="0" smtClean="0"/>
              <a:t>The research set out to test the hypothesis…</a:t>
            </a:r>
            <a:endParaRPr lang="en-GB"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3964" y="219047"/>
            <a:ext cx="3721549" cy="3979195"/>
          </a:xfrm>
          <a:prstGeom prst="rect">
            <a:avLst/>
          </a:prstGeom>
        </p:spPr>
      </p:pic>
      <p:sp>
        <p:nvSpPr>
          <p:cNvPr id="12" name="TextBox 11"/>
          <p:cNvSpPr txBox="1"/>
          <p:nvPr/>
        </p:nvSpPr>
        <p:spPr>
          <a:xfrm>
            <a:off x="969820" y="1000041"/>
            <a:ext cx="434109" cy="1200329"/>
          </a:xfrm>
          <a:prstGeom prst="rect">
            <a:avLst/>
          </a:prstGeom>
          <a:noFill/>
        </p:spPr>
        <p:txBody>
          <a:bodyPr wrap="square" rtlCol="0">
            <a:spAutoFit/>
          </a:bodyPr>
          <a:lstStyle/>
          <a:p>
            <a:r>
              <a:rPr lang="en-GB" sz="7200" dirty="0">
                <a:solidFill>
                  <a:schemeClr val="accent4">
                    <a:lumMod val="75000"/>
                  </a:schemeClr>
                </a:solidFill>
              </a:rPr>
              <a:t>“</a:t>
            </a:r>
          </a:p>
        </p:txBody>
      </p:sp>
      <p:sp>
        <p:nvSpPr>
          <p:cNvPr id="13" name="TextBox 12"/>
          <p:cNvSpPr txBox="1"/>
          <p:nvPr/>
        </p:nvSpPr>
        <p:spPr>
          <a:xfrm>
            <a:off x="4332143" y="3200994"/>
            <a:ext cx="461241" cy="1200329"/>
          </a:xfrm>
          <a:prstGeom prst="rect">
            <a:avLst/>
          </a:prstGeom>
          <a:noFill/>
        </p:spPr>
        <p:txBody>
          <a:bodyPr wrap="square" rtlCol="0">
            <a:spAutoFit/>
          </a:bodyPr>
          <a:lstStyle/>
          <a:p>
            <a:r>
              <a:rPr lang="en-GB" sz="7200" dirty="0" smtClean="0">
                <a:solidFill>
                  <a:schemeClr val="accent4">
                    <a:lumMod val="75000"/>
                  </a:schemeClr>
                </a:solidFill>
              </a:rPr>
              <a:t>”</a:t>
            </a:r>
            <a:endParaRPr lang="en-GB" sz="7200" dirty="0">
              <a:solidFill>
                <a:schemeClr val="accent4">
                  <a:lumMod val="75000"/>
                </a:schemeClr>
              </a:solidFill>
            </a:endParaRPr>
          </a:p>
        </p:txBody>
      </p:sp>
    </p:spTree>
    <p:extLst>
      <p:ext uri="{BB962C8B-B14F-4D97-AF65-F5344CB8AC3E}">
        <p14:creationId xmlns:p14="http://schemas.microsoft.com/office/powerpoint/2010/main" val="1127525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12722"/>
            <a:ext cx="7886700" cy="919810"/>
          </a:xfrm>
        </p:spPr>
        <p:txBody>
          <a:bodyPr>
            <a:normAutofit fontScale="90000"/>
          </a:bodyPr>
          <a:lstStyle/>
          <a:p>
            <a:r>
              <a:rPr lang="en-GB" i="0" dirty="0"/>
              <a:t>The aim of the research was to </a:t>
            </a:r>
            <a:r>
              <a:rPr lang="en-GB" i="0" dirty="0" smtClean="0"/>
              <a:t>understand how </a:t>
            </a:r>
            <a:r>
              <a:rPr lang="en-GB" i="0" dirty="0"/>
              <a:t>young people make educational choices by exploring:</a:t>
            </a:r>
            <a:endParaRPr lang="en-GB" dirty="0"/>
          </a:p>
        </p:txBody>
      </p:sp>
      <p:sp>
        <p:nvSpPr>
          <p:cNvPr id="3" name="Content Placeholder 2"/>
          <p:cNvSpPr>
            <a:spLocks noGrp="1"/>
          </p:cNvSpPr>
          <p:nvPr>
            <p:ph idx="1"/>
          </p:nvPr>
        </p:nvSpPr>
        <p:spPr>
          <a:xfrm>
            <a:off x="628650" y="1293091"/>
            <a:ext cx="7886700" cy="3019197"/>
          </a:xfrm>
        </p:spPr>
        <p:txBody>
          <a:bodyPr>
            <a:normAutofit lnSpcReduction="10000"/>
          </a:bodyPr>
          <a:lstStyle/>
          <a:p>
            <a:pPr lvl="0"/>
            <a:r>
              <a:rPr lang="en-GB" b="1" i="1" dirty="0"/>
              <a:t>which</a:t>
            </a:r>
            <a:r>
              <a:rPr lang="en-GB" b="1" dirty="0"/>
              <a:t> </a:t>
            </a:r>
            <a:r>
              <a:rPr lang="en-GB" dirty="0"/>
              <a:t>sources</a:t>
            </a:r>
            <a:r>
              <a:rPr lang="en-GB" b="1" dirty="0"/>
              <a:t> </a:t>
            </a:r>
            <a:r>
              <a:rPr lang="en-GB" dirty="0"/>
              <a:t>of information they use to inform their </a:t>
            </a:r>
            <a:r>
              <a:rPr lang="en-GB" dirty="0" smtClean="0"/>
              <a:t>decisions</a:t>
            </a:r>
            <a:endParaRPr lang="en-GB" dirty="0"/>
          </a:p>
          <a:p>
            <a:pPr lvl="0"/>
            <a:r>
              <a:rPr lang="en-GB" b="1" i="1" dirty="0"/>
              <a:t>when</a:t>
            </a:r>
            <a:r>
              <a:rPr lang="en-GB" dirty="0"/>
              <a:t> in the student lifecycle decisions about post-16 study are made, and</a:t>
            </a:r>
          </a:p>
          <a:p>
            <a:pPr lvl="0"/>
            <a:r>
              <a:rPr lang="en-GB" b="1" i="1" dirty="0"/>
              <a:t>how</a:t>
            </a:r>
            <a:r>
              <a:rPr lang="en-GB" dirty="0"/>
              <a:t> advice and guidance and application systems interact to </a:t>
            </a:r>
            <a:r>
              <a:rPr lang="en-GB" dirty="0" smtClean="0"/>
              <a:t>shape and influence </a:t>
            </a:r>
            <a:r>
              <a:rPr lang="en-GB" dirty="0"/>
              <a:t>choices.</a:t>
            </a:r>
          </a:p>
          <a:p>
            <a:pPr marL="0" lvl="0" indent="0">
              <a:buNone/>
            </a:pPr>
            <a:r>
              <a:rPr lang="en-GB" dirty="0"/>
              <a:t>The demand for and </a:t>
            </a:r>
            <a:r>
              <a:rPr lang="en-GB" dirty="0" smtClean="0"/>
              <a:t>the potential </a:t>
            </a:r>
            <a:r>
              <a:rPr lang="en-GB" dirty="0"/>
              <a:t>advantages of a </a:t>
            </a:r>
            <a:r>
              <a:rPr lang="en-GB" b="1" dirty="0"/>
              <a:t>centralised digital course and application system </a:t>
            </a:r>
            <a:r>
              <a:rPr lang="en-GB" dirty="0"/>
              <a:t>to support effective </a:t>
            </a:r>
            <a:r>
              <a:rPr lang="en-GB" dirty="0" smtClean="0"/>
              <a:t>decision-making </a:t>
            </a:r>
            <a:r>
              <a:rPr lang="en-GB" dirty="0"/>
              <a:t>were also explored.</a:t>
            </a:r>
          </a:p>
          <a:p>
            <a:endParaRPr lang="en-GB" dirty="0"/>
          </a:p>
        </p:txBody>
      </p:sp>
    </p:spTree>
    <p:extLst>
      <p:ext uri="{BB962C8B-B14F-4D97-AF65-F5344CB8AC3E}">
        <p14:creationId xmlns:p14="http://schemas.microsoft.com/office/powerpoint/2010/main" val="4254188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GB" sz="4000" dirty="0" smtClean="0"/>
              <a:t>Methodology </a:t>
            </a:r>
          </a:p>
        </p:txBody>
      </p:sp>
      <p:sp>
        <p:nvSpPr>
          <p:cNvPr id="3" name="Text Placeholder 2"/>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14465541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Mixed-methods approach</a:t>
            </a:r>
            <a:endParaRPr lang="en-GB" dirty="0"/>
          </a:p>
        </p:txBody>
      </p:sp>
      <p:sp>
        <p:nvSpPr>
          <p:cNvPr id="3" name="Content Placeholder 2"/>
          <p:cNvSpPr>
            <a:spLocks noGrp="1"/>
          </p:cNvSpPr>
          <p:nvPr>
            <p:ph sz="half" idx="2"/>
          </p:nvPr>
        </p:nvSpPr>
        <p:spPr/>
        <p:txBody>
          <a:bodyPr>
            <a:normAutofit/>
          </a:bodyPr>
          <a:lstStyle/>
          <a:p>
            <a:pPr marL="0" indent="0">
              <a:buNone/>
            </a:pPr>
            <a:r>
              <a:rPr lang="en-GB" i="1" dirty="0" smtClean="0"/>
              <a:t>Mixed-mode </a:t>
            </a:r>
            <a:r>
              <a:rPr lang="en-GB" i="1" dirty="0"/>
              <a:t>survey of 2,017 learners:</a:t>
            </a:r>
          </a:p>
          <a:p>
            <a:r>
              <a:rPr lang="en-GB" sz="1800" dirty="0"/>
              <a:t>561 FE (Academic)</a:t>
            </a:r>
          </a:p>
          <a:p>
            <a:r>
              <a:rPr lang="en-GB" sz="1800" dirty="0"/>
              <a:t>530 HE (Academic)</a:t>
            </a:r>
          </a:p>
          <a:p>
            <a:r>
              <a:rPr lang="en-GB" sz="1800" dirty="0"/>
              <a:t>926 Technical (FE &amp; HE)</a:t>
            </a:r>
          </a:p>
          <a:p>
            <a:endParaRPr lang="en-GB" b="1" dirty="0" smtClean="0">
              <a:solidFill>
                <a:schemeClr val="tx1"/>
              </a:solidFill>
            </a:endParaRPr>
          </a:p>
          <a:p>
            <a:endParaRPr lang="en-GB" dirty="0"/>
          </a:p>
        </p:txBody>
      </p:sp>
      <p:sp>
        <p:nvSpPr>
          <p:cNvPr id="4" name="Content Placeholder 3"/>
          <p:cNvSpPr>
            <a:spLocks noGrp="1"/>
          </p:cNvSpPr>
          <p:nvPr>
            <p:ph sz="quarter" idx="4"/>
          </p:nvPr>
        </p:nvSpPr>
        <p:spPr/>
        <p:txBody>
          <a:bodyPr>
            <a:normAutofit lnSpcReduction="10000"/>
          </a:bodyPr>
          <a:lstStyle/>
          <a:p>
            <a:pPr marL="0" indent="0">
              <a:buNone/>
            </a:pPr>
            <a:r>
              <a:rPr lang="en-GB" i="1" dirty="0" smtClean="0"/>
              <a:t>Follow-up interviews with sub-sample of 24 learners:</a:t>
            </a:r>
          </a:p>
          <a:p>
            <a:pPr lvl="0"/>
            <a:r>
              <a:rPr lang="en-GB" sz="1900" dirty="0" smtClean="0"/>
              <a:t>7 </a:t>
            </a:r>
            <a:r>
              <a:rPr lang="en-GB" sz="1900" dirty="0"/>
              <a:t>FEC learners </a:t>
            </a:r>
          </a:p>
          <a:p>
            <a:pPr lvl="0"/>
            <a:r>
              <a:rPr lang="en-GB" sz="1900" dirty="0" smtClean="0"/>
              <a:t>5 Sixth </a:t>
            </a:r>
            <a:r>
              <a:rPr lang="en-GB" sz="1900" dirty="0"/>
              <a:t>Form College/School Sixth Form learners  </a:t>
            </a:r>
          </a:p>
          <a:p>
            <a:pPr lvl="0"/>
            <a:r>
              <a:rPr lang="en-GB" sz="1900" dirty="0" smtClean="0"/>
              <a:t>5 1st </a:t>
            </a:r>
            <a:r>
              <a:rPr lang="en-GB" sz="1900" dirty="0"/>
              <a:t>year undergraduates</a:t>
            </a:r>
          </a:p>
          <a:p>
            <a:r>
              <a:rPr lang="en-GB" sz="1900" dirty="0" smtClean="0"/>
              <a:t>7 Apprentices </a:t>
            </a:r>
            <a:endParaRPr lang="en-GB" sz="1900" dirty="0"/>
          </a:p>
        </p:txBody>
      </p:sp>
      <p:sp>
        <p:nvSpPr>
          <p:cNvPr id="5" name="Text Placeholder 4"/>
          <p:cNvSpPr>
            <a:spLocks noGrp="1"/>
          </p:cNvSpPr>
          <p:nvPr>
            <p:ph type="body" idx="1"/>
          </p:nvPr>
        </p:nvSpPr>
        <p:spPr/>
        <p:txBody>
          <a:bodyPr/>
          <a:lstStyle/>
          <a:p>
            <a:r>
              <a:rPr lang="en-GB" dirty="0" smtClean="0"/>
              <a:t>Learner survey</a:t>
            </a:r>
            <a:endParaRPr lang="en-GB" dirty="0"/>
          </a:p>
        </p:txBody>
      </p:sp>
      <p:sp>
        <p:nvSpPr>
          <p:cNvPr id="6" name="Text Placeholder 5"/>
          <p:cNvSpPr>
            <a:spLocks noGrp="1"/>
          </p:cNvSpPr>
          <p:nvPr>
            <p:ph type="body" idx="10"/>
          </p:nvPr>
        </p:nvSpPr>
        <p:spPr/>
        <p:txBody>
          <a:bodyPr/>
          <a:lstStyle/>
          <a:p>
            <a:r>
              <a:rPr lang="en-GB" dirty="0" smtClean="0"/>
              <a:t>Learner interviews</a:t>
            </a:r>
            <a:endParaRPr lang="en-GB" dirty="0"/>
          </a:p>
        </p:txBody>
      </p:sp>
    </p:spTree>
    <p:extLst>
      <p:ext uri="{BB962C8B-B14F-4D97-AF65-F5344CB8AC3E}">
        <p14:creationId xmlns:p14="http://schemas.microsoft.com/office/powerpoint/2010/main" val="3793025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GB" sz="4000" dirty="0"/>
              <a:t>Key findings: </a:t>
            </a:r>
          </a:p>
          <a:p>
            <a:r>
              <a:rPr lang="en-GB" sz="3600" dirty="0"/>
              <a:t>Making decisions about post-16 choices</a:t>
            </a:r>
          </a:p>
          <a:p>
            <a:endParaRPr lang="en-GB" dirty="0"/>
          </a:p>
        </p:txBody>
      </p:sp>
    </p:spTree>
    <p:extLst>
      <p:ext uri="{BB962C8B-B14F-4D97-AF65-F5344CB8AC3E}">
        <p14:creationId xmlns:p14="http://schemas.microsoft.com/office/powerpoint/2010/main" val="3897500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When young people make decisions</a:t>
            </a:r>
            <a:endParaRPr lang="en-GB" dirty="0"/>
          </a:p>
        </p:txBody>
      </p:sp>
      <p:sp>
        <p:nvSpPr>
          <p:cNvPr id="3" name="Content Placeholder 2"/>
          <p:cNvSpPr>
            <a:spLocks noGrp="1"/>
          </p:cNvSpPr>
          <p:nvPr>
            <p:ph idx="1"/>
          </p:nvPr>
        </p:nvSpPr>
        <p:spPr>
          <a:xfrm>
            <a:off x="628651" y="1617785"/>
            <a:ext cx="5356514" cy="2694503"/>
          </a:xfrm>
        </p:spPr>
        <p:txBody>
          <a:bodyPr>
            <a:normAutofit lnSpcReduction="10000"/>
          </a:bodyPr>
          <a:lstStyle/>
          <a:p>
            <a:pPr>
              <a:lnSpc>
                <a:spcPct val="100000"/>
              </a:lnSpc>
            </a:pPr>
            <a:r>
              <a:rPr lang="en-GB" dirty="0" smtClean="0"/>
              <a:t>A small proportion of pupils </a:t>
            </a:r>
            <a:r>
              <a:rPr lang="en-GB" dirty="0"/>
              <a:t>start thinking about post-16 choices as early as primary school, but </a:t>
            </a:r>
            <a:r>
              <a:rPr lang="en-GB" dirty="0" smtClean="0"/>
              <a:t>most do not make a final decision until the year prior to making a transition  </a:t>
            </a:r>
          </a:p>
          <a:p>
            <a:pPr>
              <a:lnSpc>
                <a:spcPct val="100000"/>
              </a:lnSpc>
            </a:pPr>
            <a:r>
              <a:rPr lang="en-GB" dirty="0" smtClean="0"/>
              <a:t>Those </a:t>
            </a:r>
            <a:r>
              <a:rPr lang="en-GB" dirty="0"/>
              <a:t>on academic routes are more likely to make a final decision earlier than those on a technical pathway</a:t>
            </a:r>
            <a:r>
              <a:rPr lang="en-GB" dirty="0" smtClean="0"/>
              <a:t>.</a:t>
            </a:r>
            <a:endParaRPr lang="en-GB" dirty="0"/>
          </a:p>
        </p:txBody>
      </p:sp>
      <p:sp>
        <p:nvSpPr>
          <p:cNvPr id="4" name="Text Placeholder 3"/>
          <p:cNvSpPr>
            <a:spLocks noGrp="1"/>
          </p:cNvSpPr>
          <p:nvPr>
            <p:ph type="body" sz="quarter" idx="10"/>
          </p:nvPr>
        </p:nvSpPr>
        <p:spPr/>
        <p:txBody>
          <a:bodyPr>
            <a:normAutofit fontScale="85000" lnSpcReduction="10000"/>
          </a:bodyPr>
          <a:lstStyle/>
          <a:p>
            <a:r>
              <a:rPr lang="en-GB" dirty="0" smtClean="0"/>
              <a:t>When in the lifecycle decisions are made varies by route and pupil characteristics </a:t>
            </a:r>
            <a:endParaRPr lang="en-GB" dirty="0"/>
          </a:p>
        </p:txBody>
      </p:sp>
      <p:sp>
        <p:nvSpPr>
          <p:cNvPr id="5" name="TextBox 4"/>
          <p:cNvSpPr txBox="1"/>
          <p:nvPr/>
        </p:nvSpPr>
        <p:spPr>
          <a:xfrm>
            <a:off x="6289964" y="1537689"/>
            <a:ext cx="2013528" cy="2585323"/>
          </a:xfrm>
          <a:prstGeom prst="rect">
            <a:avLst/>
          </a:prstGeom>
          <a:noFill/>
        </p:spPr>
        <p:txBody>
          <a:bodyPr wrap="square" rtlCol="0">
            <a:spAutoFit/>
          </a:bodyPr>
          <a:lstStyle/>
          <a:p>
            <a:r>
              <a:rPr lang="en-GB" i="1" dirty="0" smtClean="0"/>
              <a:t>I </a:t>
            </a:r>
            <a:r>
              <a:rPr lang="en-GB" i="1" dirty="0"/>
              <a:t>chose Law because I did it at GCSE and A level. I enjoyed it, and I was quite good at it. I did some work experience before I studied, but that was what I wanted to go into</a:t>
            </a:r>
            <a:r>
              <a:rPr lang="en-GB" i="1" dirty="0" smtClean="0"/>
              <a:t>.</a:t>
            </a:r>
            <a:endParaRPr lang="en-GB" i="1" dirty="0"/>
          </a:p>
          <a:p>
            <a:endParaRPr lang="en-GB" i="1" dirty="0" smtClean="0"/>
          </a:p>
          <a:p>
            <a:pPr algn="r"/>
            <a:r>
              <a:rPr lang="en-GB" i="1" dirty="0" smtClean="0"/>
              <a:t>HE Student</a:t>
            </a:r>
            <a:endParaRPr lang="en-GB" i="1" dirty="0"/>
          </a:p>
          <a:p>
            <a:endParaRPr lang="en-GB" dirty="0"/>
          </a:p>
        </p:txBody>
      </p:sp>
      <p:sp>
        <p:nvSpPr>
          <p:cNvPr id="6" name="TextBox 5"/>
          <p:cNvSpPr txBox="1"/>
          <p:nvPr/>
        </p:nvSpPr>
        <p:spPr>
          <a:xfrm>
            <a:off x="5883565" y="1280492"/>
            <a:ext cx="434109" cy="1200329"/>
          </a:xfrm>
          <a:prstGeom prst="rect">
            <a:avLst/>
          </a:prstGeom>
          <a:noFill/>
        </p:spPr>
        <p:txBody>
          <a:bodyPr wrap="square" rtlCol="0">
            <a:spAutoFit/>
          </a:bodyPr>
          <a:lstStyle/>
          <a:p>
            <a:r>
              <a:rPr lang="en-GB" sz="7200" dirty="0">
                <a:solidFill>
                  <a:schemeClr val="accent4">
                    <a:lumMod val="75000"/>
                  </a:schemeClr>
                </a:solidFill>
              </a:rPr>
              <a:t>“</a:t>
            </a:r>
          </a:p>
        </p:txBody>
      </p:sp>
      <p:sp>
        <p:nvSpPr>
          <p:cNvPr id="7" name="TextBox 6"/>
          <p:cNvSpPr txBox="1"/>
          <p:nvPr/>
        </p:nvSpPr>
        <p:spPr>
          <a:xfrm>
            <a:off x="6686849" y="3038099"/>
            <a:ext cx="461241" cy="1200329"/>
          </a:xfrm>
          <a:prstGeom prst="rect">
            <a:avLst/>
          </a:prstGeom>
          <a:noFill/>
        </p:spPr>
        <p:txBody>
          <a:bodyPr wrap="square" rtlCol="0">
            <a:spAutoFit/>
          </a:bodyPr>
          <a:lstStyle/>
          <a:p>
            <a:r>
              <a:rPr lang="en-GB" sz="7200" dirty="0" smtClean="0">
                <a:solidFill>
                  <a:schemeClr val="accent4">
                    <a:lumMod val="75000"/>
                  </a:schemeClr>
                </a:solidFill>
              </a:rPr>
              <a:t>”</a:t>
            </a:r>
            <a:endParaRPr lang="en-GB" sz="7200" dirty="0">
              <a:solidFill>
                <a:schemeClr val="accent4">
                  <a:lumMod val="75000"/>
                </a:schemeClr>
              </a:solidFill>
            </a:endParaRPr>
          </a:p>
        </p:txBody>
      </p:sp>
    </p:spTree>
    <p:extLst>
      <p:ext uri="{BB962C8B-B14F-4D97-AF65-F5344CB8AC3E}">
        <p14:creationId xmlns:p14="http://schemas.microsoft.com/office/powerpoint/2010/main" val="1785363323"/>
      </p:ext>
    </p:extLst>
  </p:cSld>
  <p:clrMapOvr>
    <a:masterClrMapping/>
  </p:clrMapOvr>
</p:sld>
</file>

<file path=ppt/theme/theme1.xml><?xml version="1.0" encoding="utf-8"?>
<a:theme xmlns:a="http://schemas.openxmlformats.org/drawingml/2006/main" name="Office Theme">
  <a:themeElements>
    <a:clrScheme name="CFE">
      <a:dk1>
        <a:srgbClr val="000000"/>
      </a:dk1>
      <a:lt1>
        <a:srgbClr val="FFFFFF"/>
      </a:lt1>
      <a:dk2>
        <a:srgbClr val="1B3F59"/>
      </a:dk2>
      <a:lt2>
        <a:srgbClr val="8090A8"/>
      </a:lt2>
      <a:accent1>
        <a:srgbClr val="1B3F59"/>
      </a:accent1>
      <a:accent2>
        <a:srgbClr val="006B97"/>
      </a:accent2>
      <a:accent3>
        <a:srgbClr val="8657A1"/>
      </a:accent3>
      <a:accent4>
        <a:srgbClr val="F37836"/>
      </a:accent4>
      <a:accent5>
        <a:srgbClr val="649D35"/>
      </a:accent5>
      <a:accent6>
        <a:srgbClr val="8090A8"/>
      </a:accent6>
      <a:hlink>
        <a:srgbClr val="F37836"/>
      </a:hlink>
      <a:folHlink>
        <a:srgbClr val="649D35"/>
      </a:folHlink>
    </a:clrScheme>
    <a:fontScheme name="CFE">
      <a:majorFont>
        <a:latin typeface="Playfair Display"/>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CFE colours">
    <a:dk1>
      <a:sysClr val="windowText" lastClr="000000"/>
    </a:dk1>
    <a:lt1>
      <a:sysClr val="window" lastClr="FFFFFF"/>
    </a:lt1>
    <a:dk2>
      <a:srgbClr val="1F497D"/>
    </a:dk2>
    <a:lt2>
      <a:srgbClr val="EEECE1"/>
    </a:lt2>
    <a:accent1>
      <a:srgbClr val="008AB0"/>
    </a:accent1>
    <a:accent2>
      <a:srgbClr val="78A22F"/>
    </a:accent2>
    <a:accent3>
      <a:srgbClr val="F3901D"/>
    </a:accent3>
    <a:accent4>
      <a:srgbClr val="EC008C"/>
    </a:accent4>
    <a:accent5>
      <a:srgbClr val="7030A0"/>
    </a:accent5>
    <a:accent6>
      <a:srgbClr val="595959"/>
    </a:accent6>
    <a:hlink>
      <a:srgbClr val="7F7F7F"/>
    </a:hlink>
    <a:folHlink>
      <a:srgbClr val="A5A5A5"/>
    </a:folHlink>
  </a:clrScheme>
  <a:fontScheme name="cf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FE">
    <a:dk1>
      <a:sysClr val="windowText" lastClr="000000"/>
    </a:dk1>
    <a:lt1>
      <a:sysClr val="window" lastClr="FFFFFF"/>
    </a:lt1>
    <a:dk2>
      <a:srgbClr val="44546A"/>
    </a:dk2>
    <a:lt2>
      <a:srgbClr val="E7E6E6"/>
    </a:lt2>
    <a:accent1>
      <a:srgbClr val="104F75"/>
    </a:accent1>
    <a:accent2>
      <a:srgbClr val="8A2529"/>
    </a:accent2>
    <a:accent3>
      <a:srgbClr val="E87D1E"/>
    </a:accent3>
    <a:accent4>
      <a:srgbClr val="C2A204"/>
    </a:accent4>
    <a:accent5>
      <a:srgbClr val="004712"/>
    </a:accent5>
    <a:accent6>
      <a:srgbClr val="260859"/>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FE colours">
    <a:dk1>
      <a:sysClr val="windowText" lastClr="000000"/>
    </a:dk1>
    <a:lt1>
      <a:sysClr val="window" lastClr="FFFFFF"/>
    </a:lt1>
    <a:dk2>
      <a:srgbClr val="1F497D"/>
    </a:dk2>
    <a:lt2>
      <a:srgbClr val="EEECE1"/>
    </a:lt2>
    <a:accent1>
      <a:srgbClr val="008AB0"/>
    </a:accent1>
    <a:accent2>
      <a:srgbClr val="78A22F"/>
    </a:accent2>
    <a:accent3>
      <a:srgbClr val="F3901D"/>
    </a:accent3>
    <a:accent4>
      <a:srgbClr val="EC008C"/>
    </a:accent4>
    <a:accent5>
      <a:srgbClr val="7030A0"/>
    </a:accent5>
    <a:accent6>
      <a:srgbClr val="595959"/>
    </a:accent6>
    <a:hlink>
      <a:srgbClr val="7F7F7F"/>
    </a:hlink>
    <a:folHlink>
      <a:srgbClr val="A5A5A5"/>
    </a:folHlink>
  </a:clrScheme>
  <a:fontScheme name="cf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FE">
    <a:dk1>
      <a:sysClr val="windowText" lastClr="000000"/>
    </a:dk1>
    <a:lt1>
      <a:sysClr val="window" lastClr="FFFFFF"/>
    </a:lt1>
    <a:dk2>
      <a:srgbClr val="44546A"/>
    </a:dk2>
    <a:lt2>
      <a:srgbClr val="E7E6E6"/>
    </a:lt2>
    <a:accent1>
      <a:srgbClr val="104F75"/>
    </a:accent1>
    <a:accent2>
      <a:srgbClr val="8A2529"/>
    </a:accent2>
    <a:accent3>
      <a:srgbClr val="E87D1E"/>
    </a:accent3>
    <a:accent4>
      <a:srgbClr val="C2A204"/>
    </a:accent4>
    <a:accent5>
      <a:srgbClr val="004712"/>
    </a:accent5>
    <a:accent6>
      <a:srgbClr val="260859"/>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2916</TotalTime>
  <Words>3245</Words>
  <Application>Microsoft Macintosh PowerPoint</Application>
  <PresentationFormat>On-screen Show (16:9)</PresentationFormat>
  <Paragraphs>314</Paragraphs>
  <Slides>27</Slides>
  <Notes>24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Overview</vt:lpstr>
      <vt:lpstr>PowerPoint Presentation</vt:lpstr>
      <vt:lpstr>The research set out to test the hypothesis…</vt:lpstr>
      <vt:lpstr>The aim of the research was to understand how young people make educational choices by exploring:</vt:lpstr>
      <vt:lpstr>PowerPoint Presentation</vt:lpstr>
      <vt:lpstr>Mixed-methods approach</vt:lpstr>
      <vt:lpstr>PowerPoint Presentation</vt:lpstr>
      <vt:lpstr>When young people make decisions</vt:lpstr>
      <vt:lpstr>How young people make decisions</vt:lpstr>
      <vt:lpstr>How young people make decisions</vt:lpstr>
      <vt:lpstr>How young people make decisions</vt:lpstr>
      <vt:lpstr>How young people make decisions</vt:lpstr>
      <vt:lpstr>How young people make decision</vt:lpstr>
      <vt:lpstr>What do young people want to know?</vt:lpstr>
      <vt:lpstr>Ease of decision-making</vt:lpstr>
      <vt:lpstr>PowerPoint Presentation</vt:lpstr>
      <vt:lpstr>Application routes</vt:lpstr>
      <vt:lpstr>Application routes</vt:lpstr>
      <vt:lpstr>Satisfaction with current course</vt:lpstr>
      <vt:lpstr>Preferences for IAG</vt:lpstr>
      <vt:lpstr>Views on a centralised application system</vt:lpstr>
      <vt:lpstr>PowerPoint Presentation</vt:lpstr>
      <vt:lpstr>Opportunities and challenges for policy makers</vt:lpstr>
      <vt:lpstr>PowerPoint Presentation</vt:lpstr>
      <vt:lpstr>New Behavioural Insights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Hitesh Patel</dc:creator>
  <cp:lastModifiedBy>Deirdre Hughes</cp:lastModifiedBy>
  <cp:revision>321</cp:revision>
  <cp:lastPrinted>2018-03-21T16:34:53Z</cp:lastPrinted>
  <dcterms:created xsi:type="dcterms:W3CDTF">2016-07-29T12:22:32Z</dcterms:created>
  <dcterms:modified xsi:type="dcterms:W3CDTF">2018-07-05T07:12:00Z</dcterms:modified>
</cp:coreProperties>
</file>