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2" r:id="rId1"/>
  </p:sldMasterIdLst>
  <p:notesMasterIdLst>
    <p:notesMasterId r:id="rId12"/>
  </p:notesMasterIdLst>
  <p:sldIdLst>
    <p:sldId id="256" r:id="rId2"/>
    <p:sldId id="258" r:id="rId3"/>
    <p:sldId id="270" r:id="rId4"/>
    <p:sldId id="257" r:id="rId5"/>
    <p:sldId id="273" r:id="rId6"/>
    <p:sldId id="284" r:id="rId7"/>
    <p:sldId id="274" r:id="rId8"/>
    <p:sldId id="275" r:id="rId9"/>
    <p:sldId id="282" r:id="rId10"/>
    <p:sldId id="283" r:id="rId11"/>
  </p:sldIdLst>
  <p:sldSz cx="12192000" cy="6858000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2" autoAdjust="0"/>
    <p:restoredTop sz="74026" autoAdjust="0"/>
  </p:normalViewPr>
  <p:slideViewPr>
    <p:cSldViewPr snapToGrid="0">
      <p:cViewPr varScale="1">
        <p:scale>
          <a:sx n="69" d="100"/>
          <a:sy n="69" d="100"/>
        </p:scale>
        <p:origin x="-1472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04A5D-D065-403E-86E9-62617D357ADE}" type="datetimeFigureOut">
              <a:rPr lang="en-GB" smtClean="0"/>
              <a:t>15/06/18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26F7A-8F76-40F7-ACAB-68EE9663D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771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26F7A-8F76-40F7-ACAB-68EE9663D4E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305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26F7A-8F76-40F7-ACAB-68EE9663D4E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887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26F7A-8F76-40F7-ACAB-68EE9663D4E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096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15/06/18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60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15/06/18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05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15/06/18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80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15/06/18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36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15/06/18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135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15/06/18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170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15/06/18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1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15/06/18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14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15/06/18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56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15/06/18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639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15/06/18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004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15/06/18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33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15/06/18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9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15/06/18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11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15/06/18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040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ames.williams@bcu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0371" y="450007"/>
            <a:ext cx="10677422" cy="4644616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 smtClean="0"/>
              <a:t>5th </a:t>
            </a:r>
            <a:r>
              <a:rPr lang="en-GB" sz="4000" dirty="0"/>
              <a:t>International Conference on Employer Engagement in Education and Training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3200" dirty="0" smtClean="0"/>
              <a:t>July 2018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i="1" dirty="0" smtClean="0"/>
              <a:t>The Positive Partnerships Project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James Williams &amp; David Kane </a:t>
            </a:r>
            <a:br>
              <a:rPr lang="en-GB" sz="4000" dirty="0" smtClean="0"/>
            </a:b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702877"/>
            <a:ext cx="2237999" cy="1155123"/>
          </a:xfrm>
        </p:spPr>
        <p:txBody>
          <a:bodyPr>
            <a:normAutofit/>
          </a:bodyPr>
          <a:lstStyle/>
          <a:p>
            <a:r>
              <a:rPr lang="en-GB" dirty="0" smtClean="0"/>
              <a:t>  </a:t>
            </a:r>
            <a:r>
              <a:rPr lang="en-GB" sz="5400" b="1" dirty="0" smtClean="0"/>
              <a:t>SREU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159" y="5741593"/>
            <a:ext cx="4026841" cy="1116407"/>
          </a:xfrm>
          <a:prstGeom prst="rect">
            <a:avLst/>
          </a:prstGeom>
        </p:spPr>
      </p:pic>
      <p:pic>
        <p:nvPicPr>
          <p:cNvPr id="5" name="Grafik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1" y="116632"/>
            <a:ext cx="2314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8394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286001"/>
            <a:ext cx="10554574" cy="4126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>
                <a:hlinkClick r:id="rId2"/>
              </a:rPr>
              <a:t>j</a:t>
            </a:r>
            <a:r>
              <a:rPr lang="en-GB" sz="2800" dirty="0" smtClean="0">
                <a:hlinkClick r:id="rId2"/>
              </a:rPr>
              <a:t>ames.williams@bcu.ac.uk</a:t>
            </a: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d</a:t>
            </a:r>
            <a:r>
              <a:rPr lang="en-GB" sz="2800" dirty="0" smtClean="0"/>
              <a:t>avid.kane@bcu.ac.uk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21413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24" y="503852"/>
            <a:ext cx="10571998" cy="839141"/>
          </a:xfrm>
        </p:spPr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262554"/>
            <a:ext cx="10554574" cy="4302370"/>
          </a:xfrm>
        </p:spPr>
        <p:txBody>
          <a:bodyPr>
            <a:normAutofit/>
          </a:bodyPr>
          <a:lstStyle/>
          <a:p>
            <a:endParaRPr lang="en-GB" sz="2800" dirty="0" smtClean="0"/>
          </a:p>
          <a:p>
            <a:r>
              <a:rPr lang="en-GB" sz="2800" dirty="0" smtClean="0"/>
              <a:t>The need </a:t>
            </a:r>
            <a:r>
              <a:rPr lang="en-GB" sz="2800" dirty="0" smtClean="0"/>
              <a:t>for the project and resources;</a:t>
            </a:r>
            <a:endParaRPr lang="en-GB" sz="2800" dirty="0" smtClean="0"/>
          </a:p>
          <a:p>
            <a:r>
              <a:rPr lang="en-GB" sz="2800" dirty="0" smtClean="0"/>
              <a:t>The stages of the project;</a:t>
            </a:r>
          </a:p>
          <a:p>
            <a:r>
              <a:rPr lang="en-GB" sz="2800" dirty="0" smtClean="0"/>
              <a:t>Outputs and Results;</a:t>
            </a:r>
          </a:p>
          <a:p>
            <a:r>
              <a:rPr lang="en-GB" sz="2800" dirty="0" smtClean="0"/>
              <a:t>Findings;</a:t>
            </a:r>
          </a:p>
          <a:p>
            <a:r>
              <a:rPr lang="en-GB" sz="2800" dirty="0" smtClean="0"/>
              <a:t>The UK experience;</a:t>
            </a:r>
            <a:endParaRPr lang="en-GB" sz="2800" dirty="0"/>
          </a:p>
          <a:p>
            <a:r>
              <a:rPr lang="en-GB" sz="2800" dirty="0" smtClean="0"/>
              <a:t>Summary. </a:t>
            </a:r>
            <a:endParaRPr lang="en-GB" sz="28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133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456748"/>
            <a:ext cx="10554574" cy="4213682"/>
          </a:xfrm>
        </p:spPr>
        <p:txBody>
          <a:bodyPr>
            <a:normAutofit fontScale="92500"/>
          </a:bodyPr>
          <a:lstStyle/>
          <a:p>
            <a:r>
              <a:rPr lang="en-GB" sz="2800" dirty="0" smtClean="0"/>
              <a:t>Project idea grew from previous work with a housing association;</a:t>
            </a:r>
          </a:p>
          <a:p>
            <a:r>
              <a:rPr lang="en-GB" sz="2800" dirty="0" smtClean="0"/>
              <a:t>Training provider and employer experience highlighted core challenge;</a:t>
            </a:r>
          </a:p>
          <a:p>
            <a:r>
              <a:rPr lang="en-GB" sz="2800" dirty="0" smtClean="0"/>
              <a:t>European partnership – exploring current thinking and practice;</a:t>
            </a:r>
          </a:p>
          <a:p>
            <a:r>
              <a:rPr lang="en-GB" sz="2800" dirty="0" smtClean="0"/>
              <a:t>Clear need for a resource for employers and VET providers;</a:t>
            </a:r>
          </a:p>
          <a:p>
            <a:r>
              <a:rPr lang="en-GB" sz="2800" dirty="0" smtClean="0"/>
              <a:t>Application </a:t>
            </a:r>
            <a:r>
              <a:rPr lang="en-GB" sz="2800" dirty="0"/>
              <a:t>made to the Erasmus VET </a:t>
            </a:r>
            <a:r>
              <a:rPr lang="en-GB" sz="2800" dirty="0" smtClean="0"/>
              <a:t>strand.</a:t>
            </a:r>
            <a:endParaRPr lang="en-GB" sz="2800" dirty="0"/>
          </a:p>
          <a:p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843806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Stages of the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168769"/>
            <a:ext cx="10554574" cy="4147229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Analysis of current policy and approaches: Output 1;</a:t>
            </a:r>
          </a:p>
          <a:p>
            <a:r>
              <a:rPr lang="en-GB" sz="2800" dirty="0" smtClean="0"/>
              <a:t>Analysis of practice: case studies: Output 2;</a:t>
            </a:r>
          </a:p>
          <a:p>
            <a:r>
              <a:rPr lang="en-GB" sz="2800" dirty="0" smtClean="0"/>
              <a:t>Practice sharing visits: Output 3;</a:t>
            </a:r>
          </a:p>
          <a:p>
            <a:r>
              <a:rPr lang="en-GB" sz="2800" dirty="0" smtClean="0"/>
              <a:t>Network of practice: Output 4</a:t>
            </a:r>
          </a:p>
          <a:p>
            <a:r>
              <a:rPr lang="en-GB" sz="2800" dirty="0" smtClean="0"/>
              <a:t>Online Educational Resources Handbook: Output 5</a:t>
            </a:r>
          </a:p>
          <a:p>
            <a:r>
              <a:rPr lang="en-GB" sz="2800" dirty="0" smtClean="0"/>
              <a:t>Additional Resources: Output 6</a:t>
            </a:r>
          </a:p>
          <a:p>
            <a:r>
              <a:rPr lang="en-GB" sz="2800" dirty="0" smtClean="0"/>
              <a:t>Piloting/Finalising Handbook: Output 7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706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Outputs and Results: The Handbook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07467"/>
          </a:xfrm>
        </p:spPr>
        <p:txBody>
          <a:bodyPr>
            <a:normAutofit/>
          </a:bodyPr>
          <a:lstStyle/>
          <a:p>
            <a:r>
              <a:rPr lang="en-GB" sz="2800" dirty="0" smtClean="0"/>
              <a:t>Handbook – to raise awareness of employers about the value of vulnerable young people;</a:t>
            </a:r>
          </a:p>
          <a:p>
            <a:r>
              <a:rPr lang="en-GB" sz="2800" dirty="0" smtClean="0"/>
              <a:t>Handbook - a set of resources to help small employers work with vulnerable young people; </a:t>
            </a:r>
          </a:p>
          <a:p>
            <a:r>
              <a:rPr lang="en-GB" sz="2800" dirty="0" smtClean="0"/>
              <a:t>A ‘living’ resource</a:t>
            </a:r>
            <a:r>
              <a:rPr lang="en-GB" sz="2800" dirty="0"/>
              <a:t> </a:t>
            </a:r>
            <a:r>
              <a:rPr lang="mr-IN" sz="2800" dirty="0" smtClean="0"/>
              <a:t>–</a:t>
            </a:r>
            <a:r>
              <a:rPr lang="en-GB" sz="2800" dirty="0" smtClean="0"/>
              <a:t> able to grow and adapt;</a:t>
            </a:r>
            <a:endParaRPr lang="en-GB" sz="2800" dirty="0" smtClean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96352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Handbook </a:t>
            </a:r>
            <a:r>
              <a:rPr lang="mr-IN" dirty="0" smtClean="0"/>
              <a:t>–</a:t>
            </a:r>
            <a:r>
              <a:rPr lang="en-GB" dirty="0" smtClean="0"/>
              <a:t> How it 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07467"/>
          </a:xfrm>
        </p:spPr>
        <p:txBody>
          <a:bodyPr>
            <a:normAutofit/>
          </a:bodyPr>
          <a:lstStyle/>
          <a:p>
            <a:r>
              <a:rPr lang="en-GB" sz="2800" dirty="0" smtClean="0"/>
              <a:t>The design ;</a:t>
            </a:r>
            <a:endParaRPr lang="en-GB" sz="2800" dirty="0" smtClean="0"/>
          </a:p>
          <a:p>
            <a:r>
              <a:rPr lang="en-GB" sz="2800" dirty="0" smtClean="0"/>
              <a:t>How the Handbook works in Practice</a:t>
            </a:r>
            <a:r>
              <a:rPr lang="en-GB" sz="2800" dirty="0" smtClean="0"/>
              <a:t>; </a:t>
            </a:r>
            <a:endParaRPr lang="en-GB" sz="2800" dirty="0" smtClean="0"/>
          </a:p>
          <a:p>
            <a:r>
              <a:rPr lang="en-GB" sz="2800" dirty="0" smtClean="0"/>
              <a:t>Piloting Phase;</a:t>
            </a:r>
          </a:p>
          <a:p>
            <a:r>
              <a:rPr lang="en-GB" sz="2800" dirty="0" smtClean="0"/>
              <a:t>Practical application;</a:t>
            </a:r>
          </a:p>
          <a:p>
            <a:r>
              <a:rPr lang="en-GB" sz="2800" dirty="0" smtClean="0"/>
              <a:t>Is this what is required?</a:t>
            </a:r>
            <a:endParaRPr lang="en-GB" sz="2800" dirty="0" smtClean="0"/>
          </a:p>
          <a:p>
            <a:r>
              <a:rPr lang="en-GB" sz="2800" dirty="0" smtClean="0"/>
              <a:t>How can we engage with users/publicise the resource?</a:t>
            </a:r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29407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 – the Partnership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262554"/>
            <a:ext cx="10554574" cy="4217569"/>
          </a:xfrm>
        </p:spPr>
        <p:txBody>
          <a:bodyPr>
            <a:normAutofit fontScale="92500"/>
          </a:bodyPr>
          <a:lstStyle/>
          <a:p>
            <a:r>
              <a:rPr lang="en-GB" sz="2800" dirty="0" smtClean="0"/>
              <a:t>Partnership countries in different states of development;</a:t>
            </a:r>
          </a:p>
          <a:p>
            <a:r>
              <a:rPr lang="en-GB" sz="2800" dirty="0" smtClean="0"/>
              <a:t>Austria – mature, well developed approach;</a:t>
            </a:r>
          </a:p>
          <a:p>
            <a:r>
              <a:rPr lang="en-GB" sz="2800" dirty="0" smtClean="0"/>
              <a:t>Definitions and understandings of apprenticeship and training;</a:t>
            </a:r>
          </a:p>
          <a:p>
            <a:r>
              <a:rPr lang="en-GB" sz="2800" dirty="0" smtClean="0"/>
              <a:t>Differing understandings of vulnerability – different specific needs;</a:t>
            </a:r>
          </a:p>
          <a:p>
            <a:r>
              <a:rPr lang="en-GB" sz="2800" dirty="0" smtClean="0"/>
              <a:t>Lack of resources is key;</a:t>
            </a:r>
          </a:p>
          <a:p>
            <a:r>
              <a:rPr lang="en-GB" sz="2800" dirty="0" smtClean="0"/>
              <a:t>Pressure to achieve ‘results’;</a:t>
            </a:r>
          </a:p>
          <a:p>
            <a:r>
              <a:rPr lang="en-GB" sz="2800" dirty="0" smtClean="0"/>
              <a:t>The UK perspective.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73876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 – the UK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459354"/>
            <a:ext cx="10554574" cy="3636511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Gap between big corporations and SMEs;</a:t>
            </a:r>
          </a:p>
          <a:p>
            <a:r>
              <a:rPr lang="en-GB" sz="2800" dirty="0" smtClean="0"/>
              <a:t>Failure to obtain engagement from employers;</a:t>
            </a:r>
          </a:p>
          <a:p>
            <a:r>
              <a:rPr lang="en-GB" sz="2800" dirty="0" smtClean="0"/>
              <a:t>Vulnerability – a continuum?</a:t>
            </a:r>
          </a:p>
          <a:p>
            <a:r>
              <a:rPr lang="en-GB" sz="2800" dirty="0" smtClean="0"/>
              <a:t>Vulnerability – is it always a negative? E.g. recognition of skills inherent in particular conditions.</a:t>
            </a:r>
          </a:p>
          <a:p>
            <a:r>
              <a:rPr lang="en-GB" sz="2800" dirty="0" smtClean="0"/>
              <a:t>Not viewed as important? Other, more pressing concerns?</a:t>
            </a:r>
          </a:p>
          <a:p>
            <a:r>
              <a:rPr lang="en-GB" sz="2800" dirty="0" smtClean="0"/>
              <a:t>Policy in a state of flux;</a:t>
            </a:r>
          </a:p>
          <a:p>
            <a:r>
              <a:rPr lang="en-GB" sz="2800" dirty="0" smtClean="0"/>
              <a:t>The implications of </a:t>
            </a:r>
            <a:r>
              <a:rPr lang="en-GB" sz="2800" dirty="0" err="1" smtClean="0"/>
              <a:t>Brexit</a:t>
            </a:r>
            <a:r>
              <a:rPr lang="en-GB" sz="2800" dirty="0" smtClean="0"/>
              <a:t>…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50138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10000" y="2662554"/>
            <a:ext cx="10554574" cy="3636511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Perennial issue of wasted resource of young people;</a:t>
            </a:r>
          </a:p>
          <a:p>
            <a:r>
              <a:rPr lang="en-GB" sz="2800" dirty="0" smtClean="0"/>
              <a:t>Vulnerable young people have specific value and skills that are often missed because the group is seen as difficult;</a:t>
            </a:r>
          </a:p>
          <a:p>
            <a:r>
              <a:rPr lang="en-GB" sz="2800" dirty="0" smtClean="0"/>
              <a:t>SMEs are less able to deal with vulnerability because they don’t have the resources to do so;</a:t>
            </a:r>
          </a:p>
          <a:p>
            <a:r>
              <a:rPr lang="en-GB" sz="2800" dirty="0" smtClean="0"/>
              <a:t>Vulnerability affects us all – it is a continuum;</a:t>
            </a:r>
          </a:p>
          <a:p>
            <a:r>
              <a:rPr lang="en-GB" sz="2800" dirty="0" smtClean="0"/>
              <a:t>Resources needed;</a:t>
            </a:r>
          </a:p>
          <a:p>
            <a:r>
              <a:rPr lang="en-GB" sz="2800" dirty="0" smtClean="0"/>
              <a:t>What more can be done?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136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101</TotalTime>
  <Words>419</Words>
  <Application>Microsoft Macintosh PowerPoint</Application>
  <PresentationFormat>Custom</PresentationFormat>
  <Paragraphs>66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Quotable</vt:lpstr>
      <vt:lpstr>             5th International Conference on Employer Engagement in Education and Training July 2018  The Positive Partnerships Project James Williams &amp; David Kane  </vt:lpstr>
      <vt:lpstr>Introduction</vt:lpstr>
      <vt:lpstr>Background</vt:lpstr>
      <vt:lpstr>Stages of the project</vt:lpstr>
      <vt:lpstr>Outputs and Results: The Handbook</vt:lpstr>
      <vt:lpstr>The Handbook – How it Works</vt:lpstr>
      <vt:lpstr>Findings – the Partnership</vt:lpstr>
      <vt:lpstr>Findings – the UK</vt:lpstr>
      <vt:lpstr>Summary</vt:lpstr>
      <vt:lpstr>Thank You!</vt:lpstr>
    </vt:vector>
  </TitlesOfParts>
  <Company>Birmingham City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HEI’s responding to issues: gender-based violence on campus EAIR 39th Annual Forum</dc:title>
  <dc:creator>Melindy Brown</dc:creator>
  <cp:lastModifiedBy>David Kane</cp:lastModifiedBy>
  <cp:revision>174</cp:revision>
  <dcterms:created xsi:type="dcterms:W3CDTF">2017-07-31T14:05:56Z</dcterms:created>
  <dcterms:modified xsi:type="dcterms:W3CDTF">2018-06-15T07:59:36Z</dcterms:modified>
</cp:coreProperties>
</file>