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9" r:id="rId3"/>
    <p:sldId id="283" r:id="rId4"/>
    <p:sldId id="284" r:id="rId5"/>
    <p:sldId id="282" r:id="rId6"/>
    <p:sldId id="264" r:id="rId7"/>
    <p:sldId id="286" r:id="rId8"/>
    <p:sldId id="287" r:id="rId9"/>
    <p:sldId id="288" r:id="rId10"/>
    <p:sldId id="263" r:id="rId11"/>
    <p:sldId id="289" r:id="rId12"/>
    <p:sldId id="294" r:id="rId13"/>
    <p:sldId id="298" r:id="rId14"/>
    <p:sldId id="290" r:id="rId15"/>
    <p:sldId id="297" r:id="rId16"/>
    <p:sldId id="291" r:id="rId17"/>
    <p:sldId id="296" r:id="rId18"/>
    <p:sldId id="292" r:id="rId19"/>
    <p:sldId id="293" r:id="rId20"/>
    <p:sldId id="261" r:id="rId21"/>
    <p:sldId id="295" r:id="rId22"/>
    <p:sldId id="280" r:id="rId23"/>
  </p:sldIdLst>
  <p:sldSz cx="9144000" cy="5143500" type="screen16x9"/>
  <p:notesSz cx="6669088" cy="9926638"/>
  <p:embeddedFontLst>
    <p:embeddedFont>
      <p:font typeface="Calibri Light" panose="020F0302020204030204" pitchFamily="34" charset="0"/>
      <p:regular r:id="rId25"/>
      <p:italic r:id="rId26"/>
    </p:embeddedFont>
    <p:embeddedFont>
      <p:font typeface="Lato Light" panose="020F0302020204030203" charset="0"/>
      <p:regular r:id="rId27"/>
      <p:bold r:id="rId28"/>
      <p:italic r:id="rId29"/>
      <p:boldItalic r:id="rId30"/>
    </p:embeddedFont>
    <p:embeddedFont>
      <p:font typeface="DengXian" panose="02010600030101010101" pitchFamily="2" charset="-122"/>
      <p:regular r:id="rId31"/>
    </p:embeddedFont>
    <p:embeddedFont>
      <p:font typeface="Lato Hairline"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B38140-B3ED-4D23-A829-18DD2749D008}">
  <a:tblStyle styleId="{94B38140-B3ED-4D23-A829-18DD2749D00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94" autoAdjust="0"/>
  </p:normalViewPr>
  <p:slideViewPr>
    <p:cSldViewPr snapToGrid="0">
      <p:cViewPr varScale="1">
        <p:scale>
          <a:sx n="121" d="100"/>
          <a:sy n="12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bssvr01\Company\4.%20Research%20&amp;%20Policy\Primary%20drawing%20competition\UK\UK%20data%20analysis\Extra%20bits%20E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bssvr01\Company\4.%20Research%20&amp;%20Policy\Primary%20drawing%20competition\UK\UK%20data%20analysis\Extra%20bits%20E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c:f>
              <c:strCache>
                <c:ptCount val="1"/>
                <c:pt idx="0">
                  <c:v>9.00%</c:v>
                </c:pt>
              </c:strCache>
            </c:strRef>
          </c:tx>
          <c:spPr>
            <a:solidFill>
              <a:schemeClr val="accent2">
                <a:lumMod val="60000"/>
                <a:lumOff val="40000"/>
              </a:schemeClr>
            </a:solidFill>
            <a:ln>
              <a:noFill/>
            </a:ln>
            <a:effectLst/>
          </c:spPr>
          <c:invertIfNegative val="0"/>
          <c:cat>
            <c:strRef>
              <c:f>Sheet1!$C$3:$C$22</c:f>
              <c:strCache>
                <c:ptCount val="14"/>
                <c:pt idx="0">
                  <c:v>Teacher/Lecturer</c:v>
                </c:pt>
                <c:pt idx="1">
                  <c:v>Vet</c:v>
                </c:pt>
                <c:pt idx="2">
                  <c:v>Social Media and Gaming</c:v>
                </c:pt>
                <c:pt idx="3">
                  <c:v>Police</c:v>
                </c:pt>
                <c:pt idx="4">
                  <c:v>Doctor</c:v>
                </c:pt>
                <c:pt idx="5">
                  <c:v>Scientist </c:v>
                </c:pt>
                <c:pt idx="6">
                  <c:v>Artist</c:v>
                </c:pt>
                <c:pt idx="7">
                  <c:v>Singer/Musician </c:v>
                </c:pt>
                <c:pt idx="8">
                  <c:v>Army/Navy/Airforce/Firefighter</c:v>
                </c:pt>
                <c:pt idx="9">
                  <c:v>Engingeer (civil, mechanical, electrical)</c:v>
                </c:pt>
                <c:pt idx="10">
                  <c:v>Chef</c:v>
                </c:pt>
                <c:pt idx="11">
                  <c:v>Actor/Actress</c:v>
                </c:pt>
                <c:pt idx="12">
                  <c:v>Hairdresser</c:v>
                </c:pt>
                <c:pt idx="13">
                  <c:v>Dancer</c:v>
                </c:pt>
              </c:strCache>
            </c:strRef>
          </c:cat>
          <c:val>
            <c:numRef>
              <c:f>Sheet1!$D$3:$D$22</c:f>
              <c:numCache>
                <c:formatCode>0.00%</c:formatCode>
                <c:ptCount val="20"/>
                <c:pt idx="0">
                  <c:v>0.18551735592094337</c:v>
                </c:pt>
                <c:pt idx="1">
                  <c:v>0.11160936721474839</c:v>
                </c:pt>
                <c:pt idx="2">
                  <c:v>2.29197807673144E-2</c:v>
                </c:pt>
                <c:pt idx="3">
                  <c:v>2.391629297458894E-2</c:v>
                </c:pt>
                <c:pt idx="4">
                  <c:v>6.7596744726789573E-2</c:v>
                </c:pt>
                <c:pt idx="5">
                  <c:v>3.2386646736422518E-2</c:v>
                </c:pt>
                <c:pt idx="6">
                  <c:v>6.1783756851021422E-2</c:v>
                </c:pt>
                <c:pt idx="7">
                  <c:v>5.7797708021923272E-2</c:v>
                </c:pt>
                <c:pt idx="8">
                  <c:v>9.3007806012290316E-3</c:v>
                </c:pt>
                <c:pt idx="9">
                  <c:v>7.3077561866799531E-3</c:v>
                </c:pt>
                <c:pt idx="10">
                  <c:v>2.7404085700049825E-2</c:v>
                </c:pt>
                <c:pt idx="11">
                  <c:v>2.6075402757017106E-2</c:v>
                </c:pt>
                <c:pt idx="12">
                  <c:v>3.7701378508553395E-2</c:v>
                </c:pt>
                <c:pt idx="13">
                  <c:v>3.0891878425510711E-2</c:v>
                </c:pt>
              </c:numCache>
            </c:numRef>
          </c:val>
          <c:extLst>
            <c:ext xmlns:c16="http://schemas.microsoft.com/office/drawing/2014/chart" uri="{C3380CC4-5D6E-409C-BE32-E72D297353CC}">
              <c16:uniqueId val="{00000000-3824-49B5-B5BD-89EDFB40A9EE}"/>
            </c:ext>
          </c:extLst>
        </c:ser>
        <c:dLbls>
          <c:showLegendKey val="0"/>
          <c:showVal val="0"/>
          <c:showCatName val="0"/>
          <c:showSerName val="0"/>
          <c:showPercent val="0"/>
          <c:showBubbleSize val="0"/>
        </c:dLbls>
        <c:gapWidth val="219"/>
        <c:overlap val="-27"/>
        <c:axId val="651142680"/>
        <c:axId val="651139728"/>
      </c:barChart>
      <c:catAx>
        <c:axId val="65114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Lato Light" panose="020F0302020204030203" charset="0"/>
                <a:ea typeface="+mn-ea"/>
                <a:cs typeface="+mn-cs"/>
              </a:defRPr>
            </a:pPr>
            <a:endParaRPr lang="en-US"/>
          </a:p>
        </c:txPr>
        <c:crossAx val="651139728"/>
        <c:crosses val="autoZero"/>
        <c:auto val="1"/>
        <c:lblAlgn val="ctr"/>
        <c:lblOffset val="100"/>
        <c:noMultiLvlLbl val="0"/>
      </c:catAx>
      <c:valAx>
        <c:axId val="6511397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Light" panose="020F0302020204030203" charset="0"/>
                <a:ea typeface="+mn-ea"/>
                <a:cs typeface="+mn-cs"/>
              </a:defRPr>
            </a:pPr>
            <a:endParaRPr lang="en-US"/>
          </a:p>
        </c:txPr>
        <c:crossAx val="65114268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900">
          <a:latin typeface="Lato Light" panose="020F0302020204030203"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whoyouKnow!$B$22:$B$26</c:f>
              <c:strCache>
                <c:ptCount val="5"/>
                <c:pt idx="0">
                  <c:v>32.63%</c:v>
                </c:pt>
                <c:pt idx="1">
                  <c:v>26.15%</c:v>
                </c:pt>
                <c:pt idx="2">
                  <c:v>19.63%</c:v>
                </c:pt>
                <c:pt idx="3">
                  <c:v>18.83%</c:v>
                </c:pt>
                <c:pt idx="4">
                  <c:v>2.76%</c:v>
                </c:pt>
              </c:strCache>
            </c:strRef>
          </c:tx>
          <c:spPr>
            <a:solidFill>
              <a:schemeClr val="accent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whoyouKnow!$A$22:$A$26</c:f>
              <c:strCache>
                <c:ptCount val="5"/>
                <c:pt idx="0">
                  <c:v>Any other member of extended family (Sibling (s), Grandparent(s)/Uncle or Auntie/Cousin etc)</c:v>
                </c:pt>
                <c:pt idx="1">
                  <c:v>Parent(s) / Guardian(s)</c:v>
                </c:pt>
                <c:pt idx="2">
                  <c:v>Teacher / Member of school staff </c:v>
                </c:pt>
                <c:pt idx="3">
                  <c:v>Friend</c:v>
                </c:pt>
                <c:pt idx="4">
                  <c:v>Neighbour/member of local community </c:v>
                </c:pt>
              </c:strCache>
            </c:strRef>
          </c:cat>
          <c:val>
            <c:numRef>
              <c:f>whoyouKnow!$B$22:$B$26</c:f>
              <c:numCache>
                <c:formatCode>0.00%</c:formatCode>
                <c:ptCount val="5"/>
                <c:pt idx="0">
                  <c:v>0.32634307257304429</c:v>
                </c:pt>
                <c:pt idx="1">
                  <c:v>0.26154571159283696</c:v>
                </c:pt>
                <c:pt idx="2">
                  <c:v>0.19627709707822807</c:v>
                </c:pt>
                <c:pt idx="3">
                  <c:v>0.18826578699340246</c:v>
                </c:pt>
                <c:pt idx="4">
                  <c:v>2.756833176248822E-2</c:v>
                </c:pt>
              </c:numCache>
            </c:numRef>
          </c:val>
          <c:extLst>
            <c:ext xmlns:c16="http://schemas.microsoft.com/office/drawing/2014/chart" uri="{C3380CC4-5D6E-409C-BE32-E72D297353CC}">
              <c16:uniqueId val="{00000000-953F-41DB-AC16-E5A19ACD7EAD}"/>
            </c:ext>
          </c:extLst>
        </c:ser>
        <c:dLbls>
          <c:showLegendKey val="0"/>
          <c:showVal val="0"/>
          <c:showCatName val="0"/>
          <c:showSerName val="0"/>
          <c:showPercent val="0"/>
          <c:showBubbleSize val="0"/>
        </c:dLbls>
        <c:gapWidth val="359"/>
        <c:overlap val="37"/>
        <c:axId val="993292328"/>
        <c:axId val="993286056"/>
      </c:barChart>
      <c:catAx>
        <c:axId val="99329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93286056"/>
        <c:crosses val="autoZero"/>
        <c:auto val="1"/>
        <c:lblAlgn val="ctr"/>
        <c:lblOffset val="100"/>
        <c:noMultiLvlLbl val="0"/>
      </c:catAx>
      <c:valAx>
        <c:axId val="9932860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9329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71836258003038E-2"/>
          <c:y val="0.10225483908816359"/>
          <c:w val="0.90071764285278288"/>
          <c:h val="0.52673552902661358"/>
        </c:manualLayout>
      </c:layout>
      <c:barChart>
        <c:barDir val="col"/>
        <c:grouping val="clustered"/>
        <c:varyColors val="0"/>
        <c:ser>
          <c:idx val="0"/>
          <c:order val="0"/>
          <c:spPr>
            <a:solidFill>
              <a:schemeClr val="accent1">
                <a:lumMod val="50000"/>
              </a:schemeClr>
            </a:solidFill>
            <a:ln w="19050">
              <a:solidFill>
                <a:schemeClr val="lt1"/>
              </a:solidFill>
            </a:ln>
            <a:effectLst/>
          </c:spPr>
          <c:invertIfNegative val="0"/>
          <c:dPt>
            <c:idx val="0"/>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1A02-49EF-B009-1BEA4079FF6A}"/>
              </c:ext>
            </c:extLst>
          </c:dPt>
          <c:dPt>
            <c:idx val="1"/>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1A02-49EF-B009-1BEA4079FF6A}"/>
              </c:ext>
            </c:extLst>
          </c:dPt>
          <c:dPt>
            <c:idx val="2"/>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1A02-49EF-B009-1BEA4079FF6A}"/>
              </c:ext>
            </c:extLst>
          </c:dPt>
          <c:dPt>
            <c:idx val="3"/>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1A02-49EF-B009-1BEA4079FF6A}"/>
              </c:ext>
            </c:extLst>
          </c:dPt>
          <c:dPt>
            <c:idx val="4"/>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1A02-49EF-B009-1BEA4079FF6A}"/>
              </c:ext>
            </c:extLst>
          </c:dPt>
          <c:dPt>
            <c:idx val="5"/>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B-1A02-49EF-B009-1BEA4079FF6A}"/>
              </c:ext>
            </c:extLst>
          </c:dPt>
          <c:dPt>
            <c:idx val="6"/>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D-1A02-49EF-B009-1BEA4079FF6A}"/>
              </c:ext>
            </c:extLst>
          </c:dPt>
          <c:dPt>
            <c:idx val="7"/>
            <c:invertIfNegative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F-1A02-49EF-B009-1BEA4079FF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whoyouKnow!$A$42:$A$49</c:f>
              <c:strCache>
                <c:ptCount val="8"/>
                <c:pt idx="0">
                  <c:v>TV / Film / Radio</c:v>
                </c:pt>
                <c:pt idx="1">
                  <c:v>Personal experiences/encounters e.g. seeing someone on the train</c:v>
                </c:pt>
                <c:pt idx="2">
                  <c:v>YouTube</c:v>
                </c:pt>
                <c:pt idx="3">
                  <c:v>Books/Magazines</c:v>
                </c:pt>
                <c:pt idx="4">
                  <c:v>Advice from parent(s)</c:v>
                </c:pt>
                <c:pt idx="5">
                  <c:v>Video games</c:v>
                </c:pt>
                <c:pt idx="6">
                  <c:v>Social media</c:v>
                </c:pt>
                <c:pt idx="7">
                  <c:v>Someone coming into school</c:v>
                </c:pt>
              </c:strCache>
            </c:strRef>
          </c:cat>
          <c:val>
            <c:numRef>
              <c:f>whoyouKnow!$B$42:$B$49</c:f>
              <c:numCache>
                <c:formatCode>0.0%</c:formatCode>
                <c:ptCount val="8"/>
                <c:pt idx="0">
                  <c:v>0.45433564127926146</c:v>
                </c:pt>
                <c:pt idx="1">
                  <c:v>0.36877678865809432</c:v>
                </c:pt>
                <c:pt idx="2">
                  <c:v>8.7701945268710849E-2</c:v>
                </c:pt>
                <c:pt idx="3">
                  <c:v>4.2532146389713157E-2</c:v>
                </c:pt>
                <c:pt idx="4">
                  <c:v>2.093636663369601E-2</c:v>
                </c:pt>
                <c:pt idx="5">
                  <c:v>1.1539729640619849E-2</c:v>
                </c:pt>
                <c:pt idx="6">
                  <c:v>7.5832509066930433E-3</c:v>
                </c:pt>
                <c:pt idx="7">
                  <c:v>6.5941312232113422E-3</c:v>
                </c:pt>
              </c:numCache>
            </c:numRef>
          </c:val>
          <c:extLst>
            <c:ext xmlns:c16="http://schemas.microsoft.com/office/drawing/2014/chart" uri="{C3380CC4-5D6E-409C-BE32-E72D297353CC}">
              <c16:uniqueId val="{00000010-1A02-49EF-B009-1BEA4079FF6A}"/>
            </c:ext>
          </c:extLst>
        </c:ser>
        <c:dLbls>
          <c:showLegendKey val="0"/>
          <c:showVal val="0"/>
          <c:showCatName val="0"/>
          <c:showSerName val="0"/>
          <c:showPercent val="0"/>
          <c:showBubbleSize val="0"/>
        </c:dLbls>
        <c:gapWidth val="195"/>
        <c:overlap val="-19"/>
        <c:axId val="993301736"/>
        <c:axId val="993310752"/>
      </c:barChart>
      <c:catAx>
        <c:axId val="993301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93310752"/>
        <c:crosses val="autoZero"/>
        <c:auto val="1"/>
        <c:lblAlgn val="ctr"/>
        <c:lblOffset val="100"/>
        <c:noMultiLvlLbl val="0"/>
      </c:catAx>
      <c:valAx>
        <c:axId val="99331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933017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c:f>
              <c:strCache>
                <c:ptCount val="1"/>
                <c:pt idx="0">
                  <c:v>Girls</c:v>
                </c:pt>
              </c:strCache>
            </c:strRef>
          </c:tx>
          <c:spPr>
            <a:solidFill>
              <a:schemeClr val="accent1">
                <a:lumMod val="50000"/>
              </a:schemeClr>
            </a:solidFill>
            <a:ln>
              <a:noFill/>
            </a:ln>
            <a:effectLst/>
          </c:spPr>
          <c:invertIfNegative val="0"/>
          <c:cat>
            <c:strRef>
              <c:f>Sheet1!$C$2:$C$16</c:f>
              <c:strCache>
                <c:ptCount val="15"/>
                <c:pt idx="0">
                  <c:v>Sportsman/woman</c:v>
                </c:pt>
                <c:pt idx="1">
                  <c:v>Teacher/Lecturer</c:v>
                </c:pt>
                <c:pt idx="2">
                  <c:v>Vet</c:v>
                </c:pt>
                <c:pt idx="3">
                  <c:v>Social Media and Gaming</c:v>
                </c:pt>
                <c:pt idx="4">
                  <c:v>Police</c:v>
                </c:pt>
                <c:pt idx="5">
                  <c:v>Doctor</c:v>
                </c:pt>
                <c:pt idx="6">
                  <c:v>Scientist </c:v>
                </c:pt>
                <c:pt idx="7">
                  <c:v>Artist</c:v>
                </c:pt>
                <c:pt idx="8">
                  <c:v>Singer/Musician </c:v>
                </c:pt>
                <c:pt idx="9">
                  <c:v>Army/Navy/Airforce/Firefighter</c:v>
                </c:pt>
                <c:pt idx="10">
                  <c:v>Engingeer (civil, mechanical, electrical)</c:v>
                </c:pt>
                <c:pt idx="11">
                  <c:v>Chef</c:v>
                </c:pt>
                <c:pt idx="12">
                  <c:v>Actor/Actress</c:v>
                </c:pt>
                <c:pt idx="13">
                  <c:v>Hairdresser</c:v>
                </c:pt>
                <c:pt idx="14">
                  <c:v>Dancer</c:v>
                </c:pt>
              </c:strCache>
            </c:strRef>
          </c:cat>
          <c:val>
            <c:numRef>
              <c:f>Sheet1!$D$2:$D$16</c:f>
              <c:numCache>
                <c:formatCode>0.00%</c:formatCode>
                <c:ptCount val="15"/>
                <c:pt idx="0">
                  <c:v>9.0018269390466699E-2</c:v>
                </c:pt>
                <c:pt idx="1">
                  <c:v>0.18551735592094337</c:v>
                </c:pt>
                <c:pt idx="2">
                  <c:v>0.11160936721474839</c:v>
                </c:pt>
                <c:pt idx="3">
                  <c:v>2.29197807673144E-2</c:v>
                </c:pt>
                <c:pt idx="4">
                  <c:v>2.391629297458894E-2</c:v>
                </c:pt>
                <c:pt idx="5">
                  <c:v>6.7596744726789573E-2</c:v>
                </c:pt>
                <c:pt idx="6">
                  <c:v>3.2386646736422518E-2</c:v>
                </c:pt>
                <c:pt idx="7">
                  <c:v>6.1783756851021422E-2</c:v>
                </c:pt>
                <c:pt idx="8">
                  <c:v>5.7797708021923272E-2</c:v>
                </c:pt>
                <c:pt idx="9">
                  <c:v>9.3007806012290316E-3</c:v>
                </c:pt>
                <c:pt idx="10">
                  <c:v>7.3077561866799531E-3</c:v>
                </c:pt>
                <c:pt idx="11">
                  <c:v>2.7404085700049825E-2</c:v>
                </c:pt>
                <c:pt idx="12">
                  <c:v>2.6075402757017106E-2</c:v>
                </c:pt>
                <c:pt idx="13">
                  <c:v>3.7701378508553395E-2</c:v>
                </c:pt>
                <c:pt idx="14">
                  <c:v>3.0891878425510711E-2</c:v>
                </c:pt>
              </c:numCache>
            </c:numRef>
          </c:val>
          <c:extLst>
            <c:ext xmlns:c16="http://schemas.microsoft.com/office/drawing/2014/chart" uri="{C3380CC4-5D6E-409C-BE32-E72D297353CC}">
              <c16:uniqueId val="{00000000-0DC5-401B-BDE7-D642C8346AD0}"/>
            </c:ext>
          </c:extLst>
        </c:ser>
        <c:ser>
          <c:idx val="1"/>
          <c:order val="1"/>
          <c:tx>
            <c:strRef>
              <c:f>Sheet1!$E$1</c:f>
              <c:strCache>
                <c:ptCount val="1"/>
                <c:pt idx="0">
                  <c:v>Boys</c:v>
                </c:pt>
              </c:strCache>
            </c:strRef>
          </c:tx>
          <c:spPr>
            <a:solidFill>
              <a:schemeClr val="bg2">
                <a:lumMod val="60000"/>
                <a:lumOff val="40000"/>
              </a:schemeClr>
            </a:solidFill>
            <a:ln>
              <a:noFill/>
            </a:ln>
            <a:effectLst/>
          </c:spPr>
          <c:invertIfNegative val="0"/>
          <c:cat>
            <c:strRef>
              <c:f>Sheet1!$C$2:$C$16</c:f>
              <c:strCache>
                <c:ptCount val="15"/>
                <c:pt idx="0">
                  <c:v>Sportsman/woman</c:v>
                </c:pt>
                <c:pt idx="1">
                  <c:v>Teacher/Lecturer</c:v>
                </c:pt>
                <c:pt idx="2">
                  <c:v>Vet</c:v>
                </c:pt>
                <c:pt idx="3">
                  <c:v>Social Media and Gaming</c:v>
                </c:pt>
                <c:pt idx="4">
                  <c:v>Police</c:v>
                </c:pt>
                <c:pt idx="5">
                  <c:v>Doctor</c:v>
                </c:pt>
                <c:pt idx="6">
                  <c:v>Scientist </c:v>
                </c:pt>
                <c:pt idx="7">
                  <c:v>Artist</c:v>
                </c:pt>
                <c:pt idx="8">
                  <c:v>Singer/Musician </c:v>
                </c:pt>
                <c:pt idx="9">
                  <c:v>Army/Navy/Airforce/Firefighter</c:v>
                </c:pt>
                <c:pt idx="10">
                  <c:v>Engingeer (civil, mechanical, electrical)</c:v>
                </c:pt>
                <c:pt idx="11">
                  <c:v>Chef</c:v>
                </c:pt>
                <c:pt idx="12">
                  <c:v>Actor/Actress</c:v>
                </c:pt>
                <c:pt idx="13">
                  <c:v>Hairdresser</c:v>
                </c:pt>
                <c:pt idx="14">
                  <c:v>Dancer</c:v>
                </c:pt>
              </c:strCache>
            </c:strRef>
          </c:cat>
          <c:val>
            <c:numRef>
              <c:f>Sheet1!$E$2:$E$16</c:f>
              <c:numCache>
                <c:formatCode>0.00%</c:formatCode>
                <c:ptCount val="15"/>
                <c:pt idx="0">
                  <c:v>0.34105556523253788</c:v>
                </c:pt>
                <c:pt idx="1">
                  <c:v>2.9263194565406724E-2</c:v>
                </c:pt>
                <c:pt idx="2">
                  <c:v>2.4037624107298379E-2</c:v>
                </c:pt>
                <c:pt idx="3">
                  <c:v>9.3886082564013235E-2</c:v>
                </c:pt>
                <c:pt idx="4">
                  <c:v>8.1867270510364049E-2</c:v>
                </c:pt>
                <c:pt idx="5">
                  <c:v>2.6824595018289498E-2</c:v>
                </c:pt>
                <c:pt idx="6">
                  <c:v>5.2778261626894273E-2</c:v>
                </c:pt>
                <c:pt idx="7">
                  <c:v>1.5328340010451141E-2</c:v>
                </c:pt>
                <c:pt idx="8">
                  <c:v>1.7766939557568369E-2</c:v>
                </c:pt>
                <c:pt idx="9">
                  <c:v>5.748127503919178E-2</c:v>
                </c:pt>
                <c:pt idx="10">
                  <c:v>4.3023863438425361E-2</c:v>
                </c:pt>
                <c:pt idx="11">
                  <c:v>1.5154154328514196E-2</c:v>
                </c:pt>
                <c:pt idx="12">
                  <c:v>1.4109040236892528E-2</c:v>
                </c:pt>
                <c:pt idx="13">
                  <c:v>1.7418568193694479E-3</c:v>
                </c:pt>
                <c:pt idx="14">
                  <c:v>2.0902281832433376E-3</c:v>
                </c:pt>
              </c:numCache>
            </c:numRef>
          </c:val>
          <c:extLst>
            <c:ext xmlns:c16="http://schemas.microsoft.com/office/drawing/2014/chart" uri="{C3380CC4-5D6E-409C-BE32-E72D297353CC}">
              <c16:uniqueId val="{00000001-0DC5-401B-BDE7-D642C8346AD0}"/>
            </c:ext>
          </c:extLst>
        </c:ser>
        <c:dLbls>
          <c:showLegendKey val="0"/>
          <c:showVal val="0"/>
          <c:showCatName val="0"/>
          <c:showSerName val="0"/>
          <c:showPercent val="0"/>
          <c:showBubbleSize val="0"/>
        </c:dLbls>
        <c:gapWidth val="219"/>
        <c:overlap val="-27"/>
        <c:axId val="602923240"/>
        <c:axId val="602925208"/>
      </c:barChart>
      <c:catAx>
        <c:axId val="60292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Light" panose="020F0302020204030203" charset="0"/>
                <a:ea typeface="+mn-ea"/>
                <a:cs typeface="+mn-cs"/>
              </a:defRPr>
            </a:pPr>
            <a:endParaRPr lang="en-US"/>
          </a:p>
        </c:txPr>
        <c:crossAx val="602925208"/>
        <c:crosses val="autoZero"/>
        <c:auto val="1"/>
        <c:lblAlgn val="ctr"/>
        <c:lblOffset val="100"/>
        <c:noMultiLvlLbl val="0"/>
      </c:catAx>
      <c:valAx>
        <c:axId val="6029252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Lato Light" panose="020F0302020204030203" charset="0"/>
                <a:ea typeface="+mn-ea"/>
                <a:cs typeface="+mn-cs"/>
              </a:defRPr>
            </a:pPr>
            <a:endParaRPr lang="en-US"/>
          </a:p>
        </c:txPr>
        <c:crossAx val="60292324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302020204030203" charset="0"/>
              <a:ea typeface="+mn-ea"/>
              <a:cs typeface="+mn-cs"/>
            </a:defRPr>
          </a:pPr>
          <a:endParaRPr lang="en-US"/>
        </a:p>
      </c:txPr>
    </c:legend>
    <c:plotVisOnly val="1"/>
    <c:dispBlanksAs val="gap"/>
    <c:showDLblsOverMax val="0"/>
  </c:chart>
  <c:spPr>
    <a:noFill/>
    <a:ln>
      <a:noFill/>
    </a:ln>
    <a:effectLst/>
  </c:spPr>
  <c:txPr>
    <a:bodyPr/>
    <a:lstStyle/>
    <a:p>
      <a:pPr>
        <a:defRPr>
          <a:latin typeface="Lato Light" panose="020F0302020204030203"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Girl </c:v>
                </c:pt>
              </c:strCache>
            </c:strRef>
          </c:tx>
          <c:spPr>
            <a:solidFill>
              <a:srgbClr val="4472C4">
                <a:lumMod val="50000"/>
              </a:srgbClr>
            </a:solidFill>
            <a:ln>
              <a:noFill/>
            </a:ln>
            <a:effectLst/>
          </c:spPr>
          <c:invertIfNegative val="0"/>
          <c:cat>
            <c:strRef>
              <c:f>Sheet1!$B$5:$B$72</c:f>
              <c:strCache>
                <c:ptCount val="11"/>
                <c:pt idx="0">
                  <c:v>Vet</c:v>
                </c:pt>
                <c:pt idx="1">
                  <c:v>Doctor</c:v>
                </c:pt>
                <c:pt idx="2">
                  <c:v>Nurse/Health visitor</c:v>
                </c:pt>
                <c:pt idx="3">
                  <c:v>Dentist</c:v>
                </c:pt>
                <c:pt idx="4">
                  <c:v>Paramedic </c:v>
                </c:pt>
                <c:pt idx="5">
                  <c:v>Midwife</c:v>
                </c:pt>
                <c:pt idx="6">
                  <c:v>Optician </c:v>
                </c:pt>
                <c:pt idx="7">
                  <c:v>Astronaut</c:v>
                </c:pt>
                <c:pt idx="8">
                  <c:v>Builder</c:v>
                </c:pt>
                <c:pt idx="9">
                  <c:v>Engingeer (civil, mechanical, electrical)</c:v>
                </c:pt>
                <c:pt idx="10">
                  <c:v>Scientist </c:v>
                </c:pt>
              </c:strCache>
            </c:strRef>
          </c:cat>
          <c:val>
            <c:numRef>
              <c:f>Sheet1!$C$5:$C$72</c:f>
              <c:numCache>
                <c:formatCode>0.00%</c:formatCode>
                <c:ptCount val="11"/>
                <c:pt idx="0">
                  <c:v>0.11160936721474839</c:v>
                </c:pt>
                <c:pt idx="1">
                  <c:v>7.2400000000000006E-2</c:v>
                </c:pt>
                <c:pt idx="2">
                  <c:v>2.9231024746719812E-2</c:v>
                </c:pt>
                <c:pt idx="3">
                  <c:v>9.6329513369872114E-3</c:v>
                </c:pt>
                <c:pt idx="4">
                  <c:v>4.6503903006145158E-3</c:v>
                </c:pt>
                <c:pt idx="5">
                  <c:v>3.6538780933399765E-3</c:v>
                </c:pt>
                <c:pt idx="6">
                  <c:v>2.9895366218236174E-3</c:v>
                </c:pt>
                <c:pt idx="7">
                  <c:v>2.8234512539445276E-3</c:v>
                </c:pt>
                <c:pt idx="8">
                  <c:v>1.162597575153629E-3</c:v>
                </c:pt>
                <c:pt idx="9">
                  <c:v>7.3077561866799531E-3</c:v>
                </c:pt>
                <c:pt idx="10">
                  <c:v>3.2386646736422518E-2</c:v>
                </c:pt>
              </c:numCache>
            </c:numRef>
          </c:val>
          <c:extLst>
            <c:ext xmlns:c16="http://schemas.microsoft.com/office/drawing/2014/chart" uri="{C3380CC4-5D6E-409C-BE32-E72D297353CC}">
              <c16:uniqueId val="{00000000-E3F4-4DC9-B950-F5FF1F1D44A6}"/>
            </c:ext>
          </c:extLst>
        </c:ser>
        <c:ser>
          <c:idx val="1"/>
          <c:order val="1"/>
          <c:tx>
            <c:strRef>
              <c:f>Sheet1!$D$4</c:f>
              <c:strCache>
                <c:ptCount val="1"/>
                <c:pt idx="0">
                  <c:v>Boy </c:v>
                </c:pt>
              </c:strCache>
            </c:strRef>
          </c:tx>
          <c:spPr>
            <a:solidFill>
              <a:sysClr val="window" lastClr="FFFFFF">
                <a:lumMod val="75000"/>
              </a:sysClr>
            </a:solidFill>
            <a:ln>
              <a:noFill/>
            </a:ln>
            <a:effectLst/>
          </c:spPr>
          <c:invertIfNegative val="0"/>
          <c:cat>
            <c:strRef>
              <c:f>Sheet1!$B$5:$B$72</c:f>
              <c:strCache>
                <c:ptCount val="11"/>
                <c:pt idx="0">
                  <c:v>Vet</c:v>
                </c:pt>
                <c:pt idx="1">
                  <c:v>Doctor</c:v>
                </c:pt>
                <c:pt idx="2">
                  <c:v>Nurse/Health visitor</c:v>
                </c:pt>
                <c:pt idx="3">
                  <c:v>Dentist</c:v>
                </c:pt>
                <c:pt idx="4">
                  <c:v>Paramedic </c:v>
                </c:pt>
                <c:pt idx="5">
                  <c:v>Midwife</c:v>
                </c:pt>
                <c:pt idx="6">
                  <c:v>Optician </c:v>
                </c:pt>
                <c:pt idx="7">
                  <c:v>Astronaut</c:v>
                </c:pt>
                <c:pt idx="8">
                  <c:v>Builder</c:v>
                </c:pt>
                <c:pt idx="9">
                  <c:v>Engingeer (civil, mechanical, electrical)</c:v>
                </c:pt>
                <c:pt idx="10">
                  <c:v>Scientist </c:v>
                </c:pt>
              </c:strCache>
            </c:strRef>
          </c:cat>
          <c:val>
            <c:numRef>
              <c:f>Sheet1!$D$5:$D$72</c:f>
              <c:numCache>
                <c:formatCode>0.00%</c:formatCode>
                <c:ptCount val="11"/>
                <c:pt idx="0">
                  <c:v>2.4037624107298379E-2</c:v>
                </c:pt>
                <c:pt idx="1">
                  <c:v>2.9600000000000001E-2</c:v>
                </c:pt>
                <c:pt idx="2">
                  <c:v>1.3934854554955582E-3</c:v>
                </c:pt>
                <c:pt idx="3">
                  <c:v>3.8320850026127853E-3</c:v>
                </c:pt>
                <c:pt idx="4">
                  <c:v>1.3934854554955582E-3</c:v>
                </c:pt>
                <c:pt idx="5">
                  <c:v>1.7418568193694478E-4</c:v>
                </c:pt>
                <c:pt idx="6">
                  <c:v>5.2255704581083439E-4</c:v>
                </c:pt>
                <c:pt idx="7">
                  <c:v>1.0102769552342798E-2</c:v>
                </c:pt>
                <c:pt idx="8">
                  <c:v>9.9285838704058528E-3</c:v>
                </c:pt>
                <c:pt idx="9">
                  <c:v>4.3023863438425361E-2</c:v>
                </c:pt>
                <c:pt idx="10">
                  <c:v>5.2778261626894273E-2</c:v>
                </c:pt>
              </c:numCache>
            </c:numRef>
          </c:val>
          <c:extLst>
            <c:ext xmlns:c16="http://schemas.microsoft.com/office/drawing/2014/chart" uri="{C3380CC4-5D6E-409C-BE32-E72D297353CC}">
              <c16:uniqueId val="{00000001-E3F4-4DC9-B950-F5FF1F1D44A6}"/>
            </c:ext>
          </c:extLst>
        </c:ser>
        <c:dLbls>
          <c:showLegendKey val="0"/>
          <c:showVal val="0"/>
          <c:showCatName val="0"/>
          <c:showSerName val="0"/>
          <c:showPercent val="0"/>
          <c:showBubbleSize val="0"/>
        </c:dLbls>
        <c:gapWidth val="219"/>
        <c:overlap val="-27"/>
        <c:axId val="993291152"/>
        <c:axId val="993305264"/>
      </c:barChart>
      <c:catAx>
        <c:axId val="99329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302020204030203" charset="0"/>
                <a:ea typeface="+mn-ea"/>
                <a:cs typeface="+mn-cs"/>
              </a:defRPr>
            </a:pPr>
            <a:endParaRPr lang="en-US"/>
          </a:p>
        </c:txPr>
        <c:crossAx val="993305264"/>
        <c:crosses val="autoZero"/>
        <c:auto val="1"/>
        <c:lblAlgn val="ctr"/>
        <c:lblOffset val="100"/>
        <c:noMultiLvlLbl val="0"/>
      </c:catAx>
      <c:valAx>
        <c:axId val="993305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302020204030203" charset="0"/>
                <a:ea typeface="+mn-ea"/>
                <a:cs typeface="+mn-cs"/>
              </a:defRPr>
            </a:pPr>
            <a:endParaRPr lang="en-US"/>
          </a:p>
        </c:txPr>
        <c:crossAx val="993291152"/>
        <c:crosses val="autoZero"/>
        <c:crossBetween val="between"/>
      </c:valAx>
      <c:spPr>
        <a:noFill/>
        <a:ln>
          <a:noFill/>
        </a:ln>
        <a:effectLst/>
      </c:spPr>
    </c:plotArea>
    <c:legend>
      <c:legendPos val="b"/>
      <c:layout>
        <c:manualLayout>
          <c:xMode val="edge"/>
          <c:yMode val="edge"/>
          <c:x val="0.4386476364004453"/>
          <c:y val="0.86610342007902608"/>
          <c:w val="0.12270472719910921"/>
          <c:h val="6.12749386718817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302020204030203" charset="0"/>
              <a:ea typeface="+mn-ea"/>
              <a:cs typeface="+mn-cs"/>
            </a:defRPr>
          </a:pPr>
          <a:endParaRPr lang="en-US"/>
        </a:p>
      </c:txPr>
    </c:legend>
    <c:plotVisOnly val="1"/>
    <c:dispBlanksAs val="gap"/>
    <c:showDLblsOverMax val="0"/>
  </c:chart>
  <c:spPr>
    <a:noFill/>
    <a:ln>
      <a:noFill/>
    </a:ln>
    <a:effectLst/>
  </c:spPr>
  <c:txPr>
    <a:bodyPr/>
    <a:lstStyle/>
    <a:p>
      <a:pPr>
        <a:defRPr>
          <a:latin typeface="Lato Light" panose="020F0302020204030203"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v>Upper key stage 2 (9-11)</c:v>
          </c:tx>
          <c:spPr>
            <a:solidFill>
              <a:schemeClr val="bg1">
                <a:lumMod val="75000"/>
              </a:schemeClr>
            </a:solidFill>
            <a:ln>
              <a:noFill/>
            </a:ln>
            <a:effectLst/>
          </c:spPr>
          <c:invertIfNegative val="0"/>
          <c:cat>
            <c:strRef>
              <c:f>Sheet1!$A$2:$A$11</c:f>
              <c:strCache>
                <c:ptCount val="10"/>
                <c:pt idx="0">
                  <c:v>Sportsman/woman</c:v>
                </c:pt>
                <c:pt idx="1">
                  <c:v>Teacher/Lecturer</c:v>
                </c:pt>
                <c:pt idx="2">
                  <c:v>Vet</c:v>
                </c:pt>
                <c:pt idx="3">
                  <c:v>Social Media and Gaming</c:v>
                </c:pt>
                <c:pt idx="4">
                  <c:v>Doctor</c:v>
                </c:pt>
                <c:pt idx="5">
                  <c:v>Scientist </c:v>
                </c:pt>
                <c:pt idx="6">
                  <c:v>Police</c:v>
                </c:pt>
                <c:pt idx="7">
                  <c:v>Artist</c:v>
                </c:pt>
                <c:pt idx="8">
                  <c:v>Singer/Musician </c:v>
                </c:pt>
                <c:pt idx="9">
                  <c:v>Army/Navy/Airforce/Firefighter</c:v>
                </c:pt>
              </c:strCache>
            </c:strRef>
          </c:cat>
          <c:val>
            <c:numRef>
              <c:f>Sheet1!$B$2:$B$11</c:f>
              <c:numCache>
                <c:formatCode>0.00%</c:formatCode>
                <c:ptCount val="10"/>
                <c:pt idx="0">
                  <c:v>0.21675943104514533</c:v>
                </c:pt>
                <c:pt idx="1">
                  <c:v>9.3073593073593072E-2</c:v>
                </c:pt>
                <c:pt idx="2">
                  <c:v>6.6481137909709331E-2</c:v>
                </c:pt>
                <c:pt idx="3">
                  <c:v>6.0296846011131729E-2</c:v>
                </c:pt>
                <c:pt idx="4">
                  <c:v>4.9938157081014227E-2</c:v>
                </c:pt>
                <c:pt idx="5">
                  <c:v>4.3908472479901053E-2</c:v>
                </c:pt>
                <c:pt idx="6">
                  <c:v>4.2207792207792208E-2</c:v>
                </c:pt>
                <c:pt idx="7">
                  <c:v>3.67965367965368E-2</c:v>
                </c:pt>
                <c:pt idx="8">
                  <c:v>3.2931354359925787E-2</c:v>
                </c:pt>
                <c:pt idx="9">
                  <c:v>3.0921459492888066E-2</c:v>
                </c:pt>
              </c:numCache>
            </c:numRef>
          </c:val>
          <c:extLst>
            <c:ext xmlns:c16="http://schemas.microsoft.com/office/drawing/2014/chart" uri="{C3380CC4-5D6E-409C-BE32-E72D297353CC}">
              <c16:uniqueId val="{00000000-C45D-46D1-8A78-FA13DABC8F0B}"/>
            </c:ext>
          </c:extLst>
        </c:ser>
        <c:ser>
          <c:idx val="1"/>
          <c:order val="1"/>
          <c:tx>
            <c:v>Lower key stage 2 (7-8)</c:v>
          </c:tx>
          <c:spPr>
            <a:solidFill>
              <a:schemeClr val="accent1">
                <a:lumMod val="50000"/>
              </a:schemeClr>
            </a:solidFill>
            <a:ln>
              <a:noFill/>
            </a:ln>
            <a:effectLst/>
          </c:spPr>
          <c:invertIfNegative val="0"/>
          <c:cat>
            <c:strRef>
              <c:f>Sheet1!$A$2:$A$11</c:f>
              <c:strCache>
                <c:ptCount val="10"/>
                <c:pt idx="0">
                  <c:v>Sportsman/woman</c:v>
                </c:pt>
                <c:pt idx="1">
                  <c:v>Teacher/Lecturer</c:v>
                </c:pt>
                <c:pt idx="2">
                  <c:v>Vet</c:v>
                </c:pt>
                <c:pt idx="3">
                  <c:v>Social Media and Gaming</c:v>
                </c:pt>
                <c:pt idx="4">
                  <c:v>Doctor</c:v>
                </c:pt>
                <c:pt idx="5">
                  <c:v>Scientist </c:v>
                </c:pt>
                <c:pt idx="6">
                  <c:v>Police</c:v>
                </c:pt>
                <c:pt idx="7">
                  <c:v>Artist</c:v>
                </c:pt>
                <c:pt idx="8">
                  <c:v>Singer/Musician </c:v>
                </c:pt>
                <c:pt idx="9">
                  <c:v>Army/Navy/Airforce/Firefighter</c:v>
                </c:pt>
              </c:strCache>
            </c:strRef>
          </c:cat>
          <c:val>
            <c:numRef>
              <c:f>Sheet1!$C$2:$C$11</c:f>
              <c:numCache>
                <c:formatCode>0.00%</c:formatCode>
                <c:ptCount val="10"/>
                <c:pt idx="0">
                  <c:v>0.20836606441476827</c:v>
                </c:pt>
                <c:pt idx="1">
                  <c:v>0.12863315003927731</c:v>
                </c:pt>
                <c:pt idx="2">
                  <c:v>7.0306362922230956E-2</c:v>
                </c:pt>
                <c:pt idx="3">
                  <c:v>5.4988216810683423E-2</c:v>
                </c:pt>
                <c:pt idx="4">
                  <c:v>4.5954438334642578E-2</c:v>
                </c:pt>
                <c:pt idx="5">
                  <c:v>3.986645718774548E-2</c:v>
                </c:pt>
                <c:pt idx="6">
                  <c:v>6.500392772977219E-2</c:v>
                </c:pt>
                <c:pt idx="7">
                  <c:v>4.3008641005498824E-2</c:v>
                </c:pt>
                <c:pt idx="8">
                  <c:v>4.4776119402985072E-2</c:v>
                </c:pt>
                <c:pt idx="9">
                  <c:v>3.3582089552238806E-2</c:v>
                </c:pt>
              </c:numCache>
            </c:numRef>
          </c:val>
          <c:extLst>
            <c:ext xmlns:c16="http://schemas.microsoft.com/office/drawing/2014/chart" uri="{C3380CC4-5D6E-409C-BE32-E72D297353CC}">
              <c16:uniqueId val="{00000001-C45D-46D1-8A78-FA13DABC8F0B}"/>
            </c:ext>
          </c:extLst>
        </c:ser>
        <c:dLbls>
          <c:showLegendKey val="0"/>
          <c:showVal val="0"/>
          <c:showCatName val="0"/>
          <c:showSerName val="0"/>
          <c:showPercent val="0"/>
          <c:showBubbleSize val="0"/>
        </c:dLbls>
        <c:gapWidth val="199"/>
        <c:axId val="993290368"/>
        <c:axId val="993307224"/>
      </c:barChart>
      <c:catAx>
        <c:axId val="99329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Lato Light" panose="020F0302020204030203" charset="0"/>
                <a:ea typeface="+mn-ea"/>
                <a:cs typeface="+mn-cs"/>
              </a:defRPr>
            </a:pPr>
            <a:endParaRPr lang="en-US"/>
          </a:p>
        </c:txPr>
        <c:crossAx val="993307224"/>
        <c:crosses val="autoZero"/>
        <c:auto val="1"/>
        <c:lblAlgn val="ctr"/>
        <c:lblOffset val="100"/>
        <c:noMultiLvlLbl val="0"/>
      </c:catAx>
      <c:valAx>
        <c:axId val="99330722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302020204030203" charset="0"/>
                <a:ea typeface="+mn-ea"/>
                <a:cs typeface="+mn-cs"/>
              </a:defRPr>
            </a:pPr>
            <a:endParaRPr lang="en-US"/>
          </a:p>
        </c:txPr>
        <c:crossAx val="9932903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302020204030203" charset="0"/>
              <a:ea typeface="+mn-ea"/>
              <a:cs typeface="+mn-cs"/>
            </a:defRPr>
          </a:pPr>
          <a:endParaRPr lang="en-US"/>
        </a:p>
      </c:txPr>
    </c:legend>
    <c:plotVisOnly val="1"/>
    <c:dispBlanksAs val="gap"/>
    <c:showDLblsOverMax val="0"/>
  </c:chart>
  <c:spPr>
    <a:noFill/>
    <a:ln>
      <a:noFill/>
    </a:ln>
    <a:effectLst/>
  </c:spPr>
  <c:txPr>
    <a:bodyPr/>
    <a:lstStyle/>
    <a:p>
      <a:pPr>
        <a:defRPr>
          <a:latin typeface="Lato Light" panose="020F0302020204030203"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By a considerable margin, the most popular job for children in the UK was either a sportsman or sportswoman, followed by teacher, VET</a:t>
            </a:r>
          </a:p>
          <a:p>
            <a:pPr marL="0" lvl="0" indent="0">
              <a:spcBef>
                <a:spcPts val="0"/>
              </a:spcBef>
              <a:spcAft>
                <a:spcPts val="0"/>
              </a:spcAft>
              <a:buNone/>
            </a:pPr>
            <a:endParaRPr lang="en-GB" dirty="0"/>
          </a:p>
          <a:p>
            <a:pPr marL="0" lvl="0" indent="0">
              <a:spcBef>
                <a:spcPts val="0"/>
              </a:spcBef>
              <a:spcAft>
                <a:spcPts val="0"/>
              </a:spcAft>
              <a:buNone/>
            </a:pPr>
            <a:r>
              <a:rPr lang="en-GB" dirty="0"/>
              <a:t>Interestingly social media and gaming ranks highly, growth of online and console based gaming </a:t>
            </a:r>
          </a:p>
          <a:p>
            <a:pPr marL="0" lvl="0" indent="0">
              <a:spcBef>
                <a:spcPts val="0"/>
              </a:spcBef>
              <a:spcAft>
                <a:spcPts val="0"/>
              </a:spcAft>
              <a:buNone/>
            </a:pPr>
            <a:endParaRPr lang="en-GB" dirty="0"/>
          </a:p>
          <a:p>
            <a:pPr marL="0" lvl="0" indent="0">
              <a:spcBef>
                <a:spcPts val="0"/>
              </a:spcBef>
              <a:spcAft>
                <a:spcPts val="0"/>
              </a:spcAft>
              <a:buNone/>
            </a:pPr>
            <a:r>
              <a:rPr lang="en-GB" dirty="0"/>
              <a:t>Positive for STEM related </a:t>
            </a:r>
            <a:r>
              <a:rPr lang="en-GB" dirty="0" err="1"/>
              <a:t>professisons</a:t>
            </a:r>
            <a:r>
              <a:rPr lang="en-GB" dirty="0"/>
              <a:t>, VET doctor scientist and engineer were 3</a:t>
            </a:r>
            <a:r>
              <a:rPr lang="en-GB" baseline="30000" dirty="0"/>
              <a:t>rd</a:t>
            </a:r>
            <a:r>
              <a:rPr lang="en-GB" dirty="0"/>
              <a:t> 6</a:t>
            </a:r>
            <a:r>
              <a:rPr lang="en-GB" baseline="30000" dirty="0"/>
              <a:t>th</a:t>
            </a:r>
            <a:r>
              <a:rPr lang="en-GB" dirty="0"/>
              <a:t> 7</a:t>
            </a:r>
            <a:r>
              <a:rPr lang="en-GB" baseline="30000" dirty="0"/>
              <a:t>th</a:t>
            </a:r>
            <a:r>
              <a:rPr lang="en-GB" dirty="0"/>
              <a:t> and 11</a:t>
            </a:r>
            <a:r>
              <a:rPr lang="en-GB" baseline="30000" dirty="0"/>
              <a:t>th</a:t>
            </a:r>
            <a:r>
              <a:rPr lang="en-GB" dirty="0"/>
              <a:t> respectively </a:t>
            </a:r>
            <a:endParaRPr dirty="0"/>
          </a:p>
        </p:txBody>
      </p:sp>
    </p:spTree>
    <p:extLst>
      <p:ext uri="{BB962C8B-B14F-4D97-AF65-F5344CB8AC3E}">
        <p14:creationId xmlns:p14="http://schemas.microsoft.com/office/powerpoint/2010/main" val="235934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We asked children ‘how did you hear about your chosen job’</a:t>
            </a:r>
          </a:p>
          <a:p>
            <a:pPr marL="0" lvl="0" indent="0">
              <a:spcBef>
                <a:spcPts val="0"/>
              </a:spcBef>
              <a:spcAft>
                <a:spcPts val="0"/>
              </a:spcAft>
              <a:buNone/>
            </a:pPr>
            <a:endParaRPr lang="en-GB" dirty="0"/>
          </a:p>
          <a:p>
            <a:pPr marL="0" lvl="0" indent="0">
              <a:spcBef>
                <a:spcPts val="0"/>
              </a:spcBef>
              <a:spcAft>
                <a:spcPts val="0"/>
              </a:spcAft>
              <a:buNone/>
            </a:pPr>
            <a:r>
              <a:rPr lang="en-GB" dirty="0"/>
              <a:t>When children DID know someone </a:t>
            </a:r>
          </a:p>
          <a:p>
            <a:pPr marL="0" lvl="0" indent="0">
              <a:spcBef>
                <a:spcPts val="0"/>
              </a:spcBef>
              <a:spcAft>
                <a:spcPts val="0"/>
              </a:spcAft>
              <a:buNone/>
            </a:pPr>
            <a:endParaRPr lang="en-GB" dirty="0"/>
          </a:p>
          <a:p>
            <a:pPr marL="0" lvl="0" indent="0">
              <a:spcBef>
                <a:spcPts val="0"/>
              </a:spcBef>
              <a:spcAft>
                <a:spcPts val="0"/>
              </a:spcAft>
              <a:buNone/>
            </a:pPr>
            <a:r>
              <a:rPr lang="en-GB" dirty="0"/>
              <a:t>Parents, extended family and teachers were the most influential </a:t>
            </a:r>
          </a:p>
          <a:p>
            <a:pPr marL="0" lvl="0" indent="0">
              <a:spcBef>
                <a:spcPts val="0"/>
              </a:spcBef>
              <a:spcAft>
                <a:spcPts val="0"/>
              </a:spcAft>
              <a:buNone/>
            </a:pPr>
            <a:endParaRPr lang="en-GB" dirty="0"/>
          </a:p>
          <a:p>
            <a:pPr marL="0" lvl="0" indent="0">
              <a:spcBef>
                <a:spcPts val="0"/>
              </a:spcBef>
              <a:spcAft>
                <a:spcPts val="0"/>
              </a:spcAft>
              <a:buNone/>
            </a:pPr>
            <a:r>
              <a:rPr lang="en-GB" dirty="0"/>
              <a:t>When children did NOT know someone who did the job they drew </a:t>
            </a:r>
          </a:p>
          <a:p>
            <a:pPr marL="0" lvl="0" indent="0">
              <a:spcBef>
                <a:spcPts val="0"/>
              </a:spcBef>
              <a:spcAft>
                <a:spcPts val="0"/>
              </a:spcAft>
              <a:buNone/>
            </a:pPr>
            <a:endParaRPr lang="en-GB" dirty="0"/>
          </a:p>
          <a:p>
            <a:pPr marL="0" lvl="0" indent="0">
              <a:spcBef>
                <a:spcPts val="0"/>
              </a:spcBef>
              <a:spcAft>
                <a:spcPts val="0"/>
              </a:spcAft>
              <a:buNone/>
            </a:pPr>
            <a:r>
              <a:rPr lang="en-GB" dirty="0"/>
              <a:t>Interestingly only 1% of children in our entire sample said they heard about a job from a volunteer from the world of work coming in to school. </a:t>
            </a:r>
          </a:p>
          <a:p>
            <a:pPr marL="0" lvl="0" indent="0">
              <a:spcBef>
                <a:spcPts val="0"/>
              </a:spcBef>
              <a:spcAft>
                <a:spcPts val="0"/>
              </a:spcAft>
              <a:buNone/>
            </a:pPr>
            <a:endParaRPr lang="en-GB" dirty="0"/>
          </a:p>
          <a:p>
            <a:pPr marL="0" lvl="0" indent="0">
              <a:spcBef>
                <a:spcPts val="0"/>
              </a:spcBef>
              <a:spcAft>
                <a:spcPts val="0"/>
              </a:spcAft>
              <a:buNone/>
            </a:pPr>
            <a:r>
              <a:rPr lang="en-GB" dirty="0"/>
              <a:t>That is not to say its not happening, the argument here is one of volume – more is more </a:t>
            </a:r>
          </a:p>
          <a:p>
            <a:pPr marL="0" lvl="0" indent="0">
              <a:spcBef>
                <a:spcPts val="0"/>
              </a:spcBef>
              <a:spcAft>
                <a:spcPts val="0"/>
              </a:spcAft>
              <a:buNone/>
            </a:pPr>
            <a:endParaRPr lang="en-GB" dirty="0"/>
          </a:p>
          <a:p>
            <a:pPr marL="0" lvl="0" indent="0">
              <a:spcBef>
                <a:spcPts val="0"/>
              </a:spcBef>
              <a:spcAft>
                <a:spcPts val="0"/>
              </a:spcAft>
              <a:buNone/>
            </a:pPr>
            <a:r>
              <a:rPr lang="en-GB" dirty="0"/>
              <a:t>Mass media (TV. Film) was the most influential </a:t>
            </a:r>
            <a:endParaRPr dirty="0"/>
          </a:p>
        </p:txBody>
      </p:sp>
    </p:spTree>
    <p:extLst>
      <p:ext uri="{BB962C8B-B14F-4D97-AF65-F5344CB8AC3E}">
        <p14:creationId xmlns:p14="http://schemas.microsoft.com/office/powerpoint/2010/main" val="290184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We asked children ‘how did you hear about your chosen job’</a:t>
            </a:r>
          </a:p>
          <a:p>
            <a:pPr marL="0" lvl="0" indent="0">
              <a:spcBef>
                <a:spcPts val="0"/>
              </a:spcBef>
              <a:spcAft>
                <a:spcPts val="0"/>
              </a:spcAft>
              <a:buNone/>
            </a:pPr>
            <a:endParaRPr lang="en-GB" dirty="0"/>
          </a:p>
          <a:p>
            <a:pPr marL="0" lvl="0" indent="0">
              <a:spcBef>
                <a:spcPts val="0"/>
              </a:spcBef>
              <a:spcAft>
                <a:spcPts val="0"/>
              </a:spcAft>
              <a:buNone/>
            </a:pPr>
            <a:r>
              <a:rPr lang="en-GB" dirty="0"/>
              <a:t>When children DID know someone </a:t>
            </a:r>
          </a:p>
          <a:p>
            <a:pPr marL="0" lvl="0" indent="0">
              <a:spcBef>
                <a:spcPts val="0"/>
              </a:spcBef>
              <a:spcAft>
                <a:spcPts val="0"/>
              </a:spcAft>
              <a:buNone/>
            </a:pPr>
            <a:endParaRPr lang="en-GB" dirty="0"/>
          </a:p>
          <a:p>
            <a:pPr marL="0" lvl="0" indent="0">
              <a:spcBef>
                <a:spcPts val="0"/>
              </a:spcBef>
              <a:spcAft>
                <a:spcPts val="0"/>
              </a:spcAft>
              <a:buNone/>
            </a:pPr>
            <a:r>
              <a:rPr lang="en-GB" dirty="0"/>
              <a:t>Parents, extended family and teachers were the most influential </a:t>
            </a:r>
          </a:p>
          <a:p>
            <a:pPr marL="0" lvl="0" indent="0">
              <a:spcBef>
                <a:spcPts val="0"/>
              </a:spcBef>
              <a:spcAft>
                <a:spcPts val="0"/>
              </a:spcAft>
              <a:buNone/>
            </a:pPr>
            <a:endParaRPr lang="en-GB" dirty="0"/>
          </a:p>
          <a:p>
            <a:pPr marL="0" lvl="0" indent="0">
              <a:spcBef>
                <a:spcPts val="0"/>
              </a:spcBef>
              <a:spcAft>
                <a:spcPts val="0"/>
              </a:spcAft>
              <a:buNone/>
            </a:pPr>
            <a:r>
              <a:rPr lang="en-GB" dirty="0"/>
              <a:t>When children did NOT know someone who did the job they drew </a:t>
            </a:r>
          </a:p>
          <a:p>
            <a:pPr marL="0" lvl="0" indent="0">
              <a:spcBef>
                <a:spcPts val="0"/>
              </a:spcBef>
              <a:spcAft>
                <a:spcPts val="0"/>
              </a:spcAft>
              <a:buNone/>
            </a:pPr>
            <a:endParaRPr lang="en-GB" dirty="0"/>
          </a:p>
          <a:p>
            <a:pPr marL="0" lvl="0" indent="0">
              <a:spcBef>
                <a:spcPts val="0"/>
              </a:spcBef>
              <a:spcAft>
                <a:spcPts val="0"/>
              </a:spcAft>
              <a:buNone/>
            </a:pPr>
            <a:r>
              <a:rPr lang="en-GB" dirty="0"/>
              <a:t>Interestingly only 1% of children in our entire sample said they heard about a job from a volunteer from the world of work coming in to school. </a:t>
            </a:r>
          </a:p>
          <a:p>
            <a:pPr marL="0" lvl="0" indent="0">
              <a:spcBef>
                <a:spcPts val="0"/>
              </a:spcBef>
              <a:spcAft>
                <a:spcPts val="0"/>
              </a:spcAft>
              <a:buNone/>
            </a:pPr>
            <a:endParaRPr lang="en-GB" dirty="0"/>
          </a:p>
          <a:p>
            <a:pPr marL="0" lvl="0" indent="0">
              <a:spcBef>
                <a:spcPts val="0"/>
              </a:spcBef>
              <a:spcAft>
                <a:spcPts val="0"/>
              </a:spcAft>
              <a:buNone/>
            </a:pPr>
            <a:r>
              <a:rPr lang="en-GB" dirty="0"/>
              <a:t>That is not to say its not happening, the argument here is one of volume – more is more </a:t>
            </a:r>
          </a:p>
          <a:p>
            <a:pPr marL="0" lvl="0" indent="0">
              <a:spcBef>
                <a:spcPts val="0"/>
              </a:spcBef>
              <a:spcAft>
                <a:spcPts val="0"/>
              </a:spcAft>
              <a:buNone/>
            </a:pPr>
            <a:endParaRPr lang="en-GB" dirty="0"/>
          </a:p>
          <a:p>
            <a:pPr marL="0" lvl="0" indent="0">
              <a:spcBef>
                <a:spcPts val="0"/>
              </a:spcBef>
              <a:spcAft>
                <a:spcPts val="0"/>
              </a:spcAft>
              <a:buNone/>
            </a:pPr>
            <a:r>
              <a:rPr lang="en-GB" dirty="0"/>
              <a:t>Mass media (TV. Film) was the most influential </a:t>
            </a:r>
            <a:endParaRPr dirty="0"/>
          </a:p>
        </p:txBody>
      </p:sp>
    </p:spTree>
    <p:extLst>
      <p:ext uri="{BB962C8B-B14F-4D97-AF65-F5344CB8AC3E}">
        <p14:creationId xmlns:p14="http://schemas.microsoft.com/office/powerpoint/2010/main" val="1856196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Childrens</a:t>
            </a:r>
            <a:r>
              <a:rPr lang="en-GB" dirty="0"/>
              <a:t> aspirations shaped by gender-specific ideas about certain jobs</a:t>
            </a:r>
          </a:p>
          <a:p>
            <a:pPr marL="0" lvl="0" indent="0">
              <a:spcBef>
                <a:spcPts val="0"/>
              </a:spcBef>
              <a:spcAft>
                <a:spcPts val="0"/>
              </a:spcAft>
              <a:buNone/>
            </a:pPr>
            <a:endParaRPr lang="en-GB" dirty="0"/>
          </a:p>
          <a:p>
            <a:pPr marL="0" lvl="0" indent="0">
              <a:spcBef>
                <a:spcPts val="0"/>
              </a:spcBef>
              <a:spcAft>
                <a:spcPts val="0"/>
              </a:spcAft>
              <a:buNone/>
            </a:pPr>
            <a:r>
              <a:rPr lang="en-GB" dirty="0"/>
              <a:t>Boys overwhelmingly aspire to take on roles in traditionally male dominated sectors and professions </a:t>
            </a:r>
          </a:p>
          <a:p>
            <a:pPr marL="0" lvl="0" indent="0">
              <a:spcBef>
                <a:spcPts val="0"/>
              </a:spcBef>
              <a:spcAft>
                <a:spcPts val="0"/>
              </a:spcAft>
              <a:buNone/>
            </a:pPr>
            <a:endParaRPr lang="en-GB" dirty="0"/>
          </a:p>
          <a:p>
            <a:pPr marL="0" lvl="0" indent="0">
              <a:spcBef>
                <a:spcPts val="0"/>
              </a:spcBef>
              <a:spcAft>
                <a:spcPts val="0"/>
              </a:spcAft>
              <a:buNone/>
            </a:pPr>
            <a:r>
              <a:rPr lang="en-GB" dirty="0"/>
              <a:t>5x boys in armed forces</a:t>
            </a:r>
          </a:p>
          <a:p>
            <a:pPr marL="0" lvl="0" indent="0">
              <a:spcBef>
                <a:spcPts val="0"/>
              </a:spcBef>
              <a:spcAft>
                <a:spcPts val="0"/>
              </a:spcAft>
              <a:buNone/>
            </a:pPr>
            <a:r>
              <a:rPr lang="en-GB" dirty="0"/>
              <a:t>20x boys in manufacturing (mechanic) and construction </a:t>
            </a:r>
          </a:p>
          <a:p>
            <a:pPr marL="0" lvl="0" indent="0">
              <a:spcBef>
                <a:spcPts val="0"/>
              </a:spcBef>
              <a:spcAft>
                <a:spcPts val="0"/>
              </a:spcAft>
              <a:buNone/>
            </a:pPr>
            <a:r>
              <a:rPr lang="en-GB" dirty="0"/>
              <a:t>20x girls in fashion industry </a:t>
            </a:r>
            <a:endParaRPr dirty="0"/>
          </a:p>
        </p:txBody>
      </p:sp>
    </p:spTree>
    <p:extLst>
      <p:ext uri="{BB962C8B-B14F-4D97-AF65-F5344CB8AC3E}">
        <p14:creationId xmlns:p14="http://schemas.microsoft.com/office/powerpoint/2010/main" val="19029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Childrens</a:t>
            </a:r>
            <a:r>
              <a:rPr lang="en-GB" dirty="0"/>
              <a:t> aspirations shaped by gender-specific ideas about certain jobs</a:t>
            </a:r>
          </a:p>
          <a:p>
            <a:pPr marL="0" lvl="0" indent="0">
              <a:spcBef>
                <a:spcPts val="0"/>
              </a:spcBef>
              <a:spcAft>
                <a:spcPts val="0"/>
              </a:spcAft>
              <a:buNone/>
            </a:pPr>
            <a:endParaRPr lang="en-GB" dirty="0"/>
          </a:p>
          <a:p>
            <a:pPr marL="0" lvl="0" indent="0">
              <a:spcBef>
                <a:spcPts val="0"/>
              </a:spcBef>
              <a:spcAft>
                <a:spcPts val="0"/>
              </a:spcAft>
              <a:buNone/>
            </a:pPr>
            <a:r>
              <a:rPr lang="en-GB" dirty="0"/>
              <a:t>Boys overwhelmingly aspire to take on roles in traditionally male dominated sectors and professions </a:t>
            </a:r>
          </a:p>
          <a:p>
            <a:pPr marL="0" lvl="0" indent="0">
              <a:spcBef>
                <a:spcPts val="0"/>
              </a:spcBef>
              <a:spcAft>
                <a:spcPts val="0"/>
              </a:spcAft>
              <a:buNone/>
            </a:pPr>
            <a:endParaRPr lang="en-GB" dirty="0"/>
          </a:p>
          <a:p>
            <a:pPr marL="0" lvl="0" indent="0">
              <a:spcBef>
                <a:spcPts val="0"/>
              </a:spcBef>
              <a:spcAft>
                <a:spcPts val="0"/>
              </a:spcAft>
              <a:buNone/>
            </a:pPr>
            <a:r>
              <a:rPr lang="en-GB" dirty="0"/>
              <a:t>5x boys in armed forces</a:t>
            </a:r>
          </a:p>
          <a:p>
            <a:pPr marL="0" lvl="0" indent="0">
              <a:spcBef>
                <a:spcPts val="0"/>
              </a:spcBef>
              <a:spcAft>
                <a:spcPts val="0"/>
              </a:spcAft>
              <a:buNone/>
            </a:pPr>
            <a:r>
              <a:rPr lang="en-GB" dirty="0"/>
              <a:t>20x boys in manufacturing (mechanic) and construction </a:t>
            </a:r>
          </a:p>
          <a:p>
            <a:pPr marL="0" lvl="0" indent="0">
              <a:spcBef>
                <a:spcPts val="0"/>
              </a:spcBef>
              <a:spcAft>
                <a:spcPts val="0"/>
              </a:spcAft>
              <a:buNone/>
            </a:pPr>
            <a:r>
              <a:rPr lang="en-GB" dirty="0"/>
              <a:t>20x girls in fashion industry </a:t>
            </a:r>
            <a:endParaRPr dirty="0"/>
          </a:p>
        </p:txBody>
      </p:sp>
    </p:spTree>
    <p:extLst>
      <p:ext uri="{BB962C8B-B14F-4D97-AF65-F5344CB8AC3E}">
        <p14:creationId xmlns:p14="http://schemas.microsoft.com/office/powerpoint/2010/main" val="4037550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4x boys wanted to become engineers</a:t>
            </a:r>
          </a:p>
          <a:p>
            <a:pPr marL="0" lvl="0" indent="0">
              <a:spcBef>
                <a:spcPts val="0"/>
              </a:spcBef>
              <a:spcAft>
                <a:spcPts val="0"/>
              </a:spcAft>
              <a:buNone/>
            </a:pPr>
            <a:r>
              <a:rPr lang="en-GB" dirty="0"/>
              <a:t>2x boys want to become scientists </a:t>
            </a:r>
          </a:p>
          <a:p>
            <a:pPr marL="0" lvl="0" indent="0">
              <a:spcBef>
                <a:spcPts val="0"/>
              </a:spcBef>
              <a:spcAft>
                <a:spcPts val="0"/>
              </a:spcAft>
              <a:buNone/>
            </a:pPr>
            <a:r>
              <a:rPr lang="en-GB" dirty="0"/>
              <a:t>2x girls want to become Doctors and Vets</a:t>
            </a:r>
          </a:p>
          <a:p>
            <a:pPr marL="0" lvl="0" indent="0">
              <a:spcBef>
                <a:spcPts val="0"/>
              </a:spcBef>
              <a:spcAft>
                <a:spcPts val="0"/>
              </a:spcAft>
              <a:buNone/>
            </a:pPr>
            <a:endParaRPr lang="en-GB" dirty="0"/>
          </a:p>
          <a:p>
            <a:pPr marL="0" lvl="0" indent="0">
              <a:spcBef>
                <a:spcPts val="0"/>
              </a:spcBef>
              <a:spcAft>
                <a:spcPts val="0"/>
              </a:spcAft>
              <a:buNone/>
            </a:pPr>
            <a:r>
              <a:rPr lang="en-GB" dirty="0"/>
              <a:t>20x wanted to become doctors compared to nurses and health visitors </a:t>
            </a:r>
          </a:p>
          <a:p>
            <a:pPr marL="0" lvl="0" indent="0">
              <a:spcBef>
                <a:spcPts val="0"/>
              </a:spcBef>
              <a:spcAft>
                <a:spcPts val="0"/>
              </a:spcAft>
              <a:buNone/>
            </a:pPr>
            <a:endParaRPr lang="en-GB" dirty="0"/>
          </a:p>
          <a:p>
            <a:pPr marL="0" lvl="0" indent="0">
              <a:spcBef>
                <a:spcPts val="0"/>
              </a:spcBef>
              <a:spcAft>
                <a:spcPts val="0"/>
              </a:spcAft>
              <a:buNone/>
            </a:pPr>
            <a:endParaRPr lang="en-GB" dirty="0"/>
          </a:p>
          <a:p>
            <a:pPr marL="0" lvl="0" indent="0">
              <a:spcBef>
                <a:spcPts val="0"/>
              </a:spcBef>
              <a:spcAft>
                <a:spcPts val="0"/>
              </a:spcAft>
              <a:buNone/>
            </a:pPr>
            <a:r>
              <a:rPr lang="en-GB" dirty="0"/>
              <a:t>Has potential to disrupt talent and skill pipelines in STEM sectors. Especially relevant for NHS, nursing shortfalls. Boys need to be encouraged from a young age to think about a broader range of healthcare professions </a:t>
            </a:r>
          </a:p>
          <a:p>
            <a:pPr marL="0" lvl="0" indent="0">
              <a:spcBef>
                <a:spcPts val="0"/>
              </a:spcBef>
              <a:spcAft>
                <a:spcPts val="0"/>
              </a:spcAft>
              <a:buNone/>
            </a:pPr>
            <a:endParaRPr lang="en-GB" dirty="0"/>
          </a:p>
          <a:p>
            <a:pPr marL="0" lvl="0" indent="0">
              <a:spcBef>
                <a:spcPts val="0"/>
              </a:spcBef>
              <a:spcAft>
                <a:spcPts val="0"/>
              </a:spcAft>
              <a:buNone/>
            </a:pPr>
            <a:r>
              <a:rPr lang="en-GB" dirty="0"/>
              <a:t>These findings fit with wider lit: constructions of masculinity/femininity – caring roles fit in traditional constructions </a:t>
            </a:r>
            <a:endParaRPr dirty="0"/>
          </a:p>
        </p:txBody>
      </p:sp>
    </p:spTree>
    <p:extLst>
      <p:ext uri="{BB962C8B-B14F-4D97-AF65-F5344CB8AC3E}">
        <p14:creationId xmlns:p14="http://schemas.microsoft.com/office/powerpoint/2010/main" val="7696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4x boys wanted to become engineers</a:t>
            </a:r>
          </a:p>
          <a:p>
            <a:pPr marL="0" lvl="0" indent="0">
              <a:spcBef>
                <a:spcPts val="0"/>
              </a:spcBef>
              <a:spcAft>
                <a:spcPts val="0"/>
              </a:spcAft>
              <a:buNone/>
            </a:pPr>
            <a:r>
              <a:rPr lang="en-GB" dirty="0"/>
              <a:t>2x boys want to become scientists </a:t>
            </a:r>
          </a:p>
          <a:p>
            <a:pPr marL="0" lvl="0" indent="0">
              <a:spcBef>
                <a:spcPts val="0"/>
              </a:spcBef>
              <a:spcAft>
                <a:spcPts val="0"/>
              </a:spcAft>
              <a:buNone/>
            </a:pPr>
            <a:r>
              <a:rPr lang="en-GB" dirty="0"/>
              <a:t>2x girls want to become Doctors and Vets</a:t>
            </a:r>
          </a:p>
          <a:p>
            <a:pPr marL="0" lvl="0" indent="0">
              <a:spcBef>
                <a:spcPts val="0"/>
              </a:spcBef>
              <a:spcAft>
                <a:spcPts val="0"/>
              </a:spcAft>
              <a:buNone/>
            </a:pPr>
            <a:endParaRPr lang="en-GB" dirty="0"/>
          </a:p>
          <a:p>
            <a:pPr marL="0" lvl="0" indent="0">
              <a:spcBef>
                <a:spcPts val="0"/>
              </a:spcBef>
              <a:spcAft>
                <a:spcPts val="0"/>
              </a:spcAft>
              <a:buNone/>
            </a:pPr>
            <a:r>
              <a:rPr lang="en-GB" dirty="0"/>
              <a:t>20x wanted to become doctors compared to nurses and health visitors </a:t>
            </a:r>
          </a:p>
          <a:p>
            <a:pPr marL="0" lvl="0" indent="0">
              <a:spcBef>
                <a:spcPts val="0"/>
              </a:spcBef>
              <a:spcAft>
                <a:spcPts val="0"/>
              </a:spcAft>
              <a:buNone/>
            </a:pPr>
            <a:endParaRPr lang="en-GB" dirty="0"/>
          </a:p>
          <a:p>
            <a:pPr marL="0" lvl="0" indent="0">
              <a:spcBef>
                <a:spcPts val="0"/>
              </a:spcBef>
              <a:spcAft>
                <a:spcPts val="0"/>
              </a:spcAft>
              <a:buNone/>
            </a:pPr>
            <a:endParaRPr lang="en-GB" dirty="0"/>
          </a:p>
          <a:p>
            <a:pPr marL="0" lvl="0" indent="0">
              <a:spcBef>
                <a:spcPts val="0"/>
              </a:spcBef>
              <a:spcAft>
                <a:spcPts val="0"/>
              </a:spcAft>
              <a:buNone/>
            </a:pPr>
            <a:r>
              <a:rPr lang="en-GB" dirty="0"/>
              <a:t>Has potential to disrupt talent and skill pipelines in STEM sectors. Especially relevant for NHS, nursing shortfalls. Boys need to be encouraged from a young age to think about a broader range of healthcare professions </a:t>
            </a:r>
          </a:p>
          <a:p>
            <a:pPr marL="0" lvl="0" indent="0">
              <a:spcBef>
                <a:spcPts val="0"/>
              </a:spcBef>
              <a:spcAft>
                <a:spcPts val="0"/>
              </a:spcAft>
              <a:buNone/>
            </a:pPr>
            <a:endParaRPr lang="en-GB" dirty="0"/>
          </a:p>
          <a:p>
            <a:pPr marL="0" lvl="0" indent="0">
              <a:spcBef>
                <a:spcPts val="0"/>
              </a:spcBef>
              <a:spcAft>
                <a:spcPts val="0"/>
              </a:spcAft>
              <a:buNone/>
            </a:pPr>
            <a:r>
              <a:rPr lang="en-GB" dirty="0"/>
              <a:t>These findings fit with wider lit: constructions of masculinity/femininity – caring roles fit in traditional constructions </a:t>
            </a:r>
            <a:endParaRPr dirty="0"/>
          </a:p>
        </p:txBody>
      </p:sp>
    </p:spTree>
    <p:extLst>
      <p:ext uri="{BB962C8B-B14F-4D97-AF65-F5344CB8AC3E}">
        <p14:creationId xmlns:p14="http://schemas.microsoft.com/office/powerpoint/2010/main" val="209404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We asked teachers to outline what % of their children were eligible for FSM, a common signifier of disadvantage </a:t>
            </a:r>
          </a:p>
          <a:p>
            <a:pPr marL="0" lvl="0" indent="0">
              <a:spcBef>
                <a:spcPts val="0"/>
              </a:spcBef>
              <a:spcAft>
                <a:spcPts val="0"/>
              </a:spcAft>
              <a:buNone/>
            </a:pPr>
            <a:r>
              <a:rPr lang="en-GB" dirty="0"/>
              <a:t>Cannot tell us precisely about a </a:t>
            </a:r>
            <a:r>
              <a:rPr lang="en-GB" dirty="0" err="1"/>
              <a:t>childs</a:t>
            </a:r>
            <a:r>
              <a:rPr lang="en-GB" dirty="0"/>
              <a:t> socio-economic situation it gives an indication that the school, and therefore its pupils, may live within a disadvantaged area. </a:t>
            </a:r>
          </a:p>
          <a:p>
            <a:pPr marL="0" lvl="0" indent="0">
              <a:spcBef>
                <a:spcPts val="0"/>
              </a:spcBef>
              <a:spcAft>
                <a:spcPts val="0"/>
              </a:spcAft>
              <a:buNone/>
            </a:pPr>
            <a:endParaRPr lang="en-GB" dirty="0"/>
          </a:p>
          <a:p>
            <a:pPr marL="0" lvl="0" indent="0">
              <a:spcBef>
                <a:spcPts val="0"/>
              </a:spcBef>
              <a:spcAft>
                <a:spcPts val="0"/>
              </a:spcAft>
              <a:buNone/>
            </a:pPr>
            <a:r>
              <a:rPr lang="en-GB" dirty="0"/>
              <a:t>Children of less deprived schools being relatively more likely to have aspirations in higher-earning professions</a:t>
            </a:r>
          </a:p>
          <a:p>
            <a:pPr marL="0" lvl="0" indent="0">
              <a:spcBef>
                <a:spcPts val="0"/>
              </a:spcBef>
              <a:spcAft>
                <a:spcPts val="0"/>
              </a:spcAft>
              <a:buNone/>
            </a:pPr>
            <a:endParaRPr lang="en-GB" dirty="0"/>
          </a:p>
          <a:p>
            <a:pPr marL="0" lvl="0" indent="0">
              <a:spcBef>
                <a:spcPts val="0"/>
              </a:spcBef>
              <a:spcAft>
                <a:spcPts val="0"/>
              </a:spcAft>
              <a:buNone/>
            </a:pPr>
            <a:r>
              <a:rPr lang="en-GB" dirty="0"/>
              <a:t>Evidence that creative professions with very high barriers to entry are more popular to boys in less deprived schools – such as being a singer/musician. Actor/actress and author</a:t>
            </a:r>
          </a:p>
          <a:p>
            <a:pPr marL="0" lvl="0" indent="0">
              <a:spcBef>
                <a:spcPts val="0"/>
              </a:spcBef>
              <a:spcAft>
                <a:spcPts val="0"/>
              </a:spcAft>
              <a:buNone/>
            </a:pPr>
            <a:endParaRPr lang="en-GB" dirty="0"/>
          </a:p>
          <a:p>
            <a:pPr marL="0" lvl="0" indent="0">
              <a:spcBef>
                <a:spcPts val="0"/>
              </a:spcBef>
              <a:spcAft>
                <a:spcPts val="0"/>
              </a:spcAft>
              <a:buNone/>
            </a:pPr>
            <a:r>
              <a:rPr lang="en-GB" dirty="0"/>
              <a:t>Among girls, architects, engineers and Vets are more popular in less deprived schools, whereas nurse, retail assistant and beauty therapist are more popular in the deprived schools </a:t>
            </a:r>
          </a:p>
        </p:txBody>
      </p:sp>
    </p:spTree>
    <p:extLst>
      <p:ext uri="{BB962C8B-B14F-4D97-AF65-F5344CB8AC3E}">
        <p14:creationId xmlns:p14="http://schemas.microsoft.com/office/powerpoint/2010/main" val="360929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Aspirations vary very little as they move from lower key stage 2 (aged 7 and 8) to upper key stage 2 (aged 9 to 11)</a:t>
            </a:r>
          </a:p>
          <a:p>
            <a:pPr marL="0" lvl="0" indent="0">
              <a:spcBef>
                <a:spcPts val="0"/>
              </a:spcBef>
              <a:spcAft>
                <a:spcPts val="0"/>
              </a:spcAft>
              <a:buNone/>
            </a:pPr>
            <a:endParaRPr lang="en-GB" dirty="0"/>
          </a:p>
          <a:p>
            <a:pPr marL="0" lvl="0" indent="0">
              <a:spcBef>
                <a:spcPts val="0"/>
              </a:spcBef>
              <a:spcAft>
                <a:spcPts val="0"/>
              </a:spcAft>
              <a:buNone/>
            </a:pPr>
            <a:r>
              <a:rPr lang="en-GB" dirty="0"/>
              <a:t>Though the data isn’t longitudinal, still highlights. Challenges the assumption that those in the younger bracket aren’t worth paying attention to as their aspirations are too magical.</a:t>
            </a:r>
          </a:p>
          <a:p>
            <a:pPr marL="0" lvl="0" indent="0">
              <a:spcBef>
                <a:spcPts val="0"/>
              </a:spcBef>
              <a:spcAft>
                <a:spcPts val="0"/>
              </a:spcAft>
              <a:buNone/>
            </a:pPr>
            <a:endParaRPr lang="en-GB" dirty="0"/>
          </a:p>
          <a:p>
            <a:pPr marL="0" lvl="0" indent="0">
              <a:spcBef>
                <a:spcPts val="0"/>
              </a:spcBef>
              <a:spcAft>
                <a:spcPts val="0"/>
              </a:spcAft>
              <a:buNone/>
            </a:pPr>
            <a:r>
              <a:rPr lang="en-GB" dirty="0"/>
              <a:t>One rare trend is decreasing proportion wanting to be a teacher, 14.8% to 7.5% </a:t>
            </a:r>
            <a:endParaRPr dirty="0"/>
          </a:p>
        </p:txBody>
      </p:sp>
    </p:spTree>
    <p:extLst>
      <p:ext uri="{BB962C8B-B14F-4D97-AF65-F5344CB8AC3E}">
        <p14:creationId xmlns:p14="http://schemas.microsoft.com/office/powerpoint/2010/main" val="28171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 future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Aspirations are highly gendered and narrow – for important sectors!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Influenced by socio-economic background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Aspirations do not differ as children reach secondary schooling </a:t>
            </a:r>
          </a:p>
          <a:p>
            <a:pPr marL="0" lvl="0" indent="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This is a global issue – patterns continue in all of the countries we surveyed both in wider careers and in STEM</a:t>
            </a:r>
          </a:p>
          <a:p>
            <a:pPr marL="0" lvl="0" indent="0">
              <a:spcBef>
                <a:spcPts val="0"/>
              </a:spcBef>
              <a:spcAft>
                <a:spcPts val="0"/>
              </a:spcAft>
              <a:buNone/>
            </a:pPr>
            <a:endParaRPr lang="en-GB" dirty="0"/>
          </a:p>
          <a:p>
            <a:pPr marL="0" lvl="0" indent="0">
              <a:spcBef>
                <a:spcPts val="0"/>
              </a:spcBef>
              <a:spcAft>
                <a:spcPts val="0"/>
              </a:spcAft>
              <a:buNone/>
            </a:pPr>
            <a:r>
              <a:rPr lang="en-GB" dirty="0"/>
              <a:t>Ambition should not be discouraged</a:t>
            </a:r>
          </a:p>
          <a:p>
            <a:pPr marL="0" lvl="0" indent="0">
              <a:spcBef>
                <a:spcPts val="0"/>
              </a:spcBef>
              <a:spcAft>
                <a:spcPts val="0"/>
              </a:spcAft>
              <a:buNone/>
            </a:pPr>
            <a:endParaRPr lang="en-GB" dirty="0"/>
          </a:p>
          <a:p>
            <a:pPr marL="0" lvl="0" indent="0">
              <a:spcBef>
                <a:spcPts val="0"/>
              </a:spcBef>
              <a:spcAft>
                <a:spcPts val="0"/>
              </a:spcAft>
              <a:buNone/>
            </a:pPr>
            <a:r>
              <a:rPr lang="en-GB" dirty="0"/>
              <a:t>For children aspiring to become sportsmen and women it is important they are aware of the array of other career options in that sector</a:t>
            </a:r>
          </a:p>
          <a:p>
            <a:pPr marL="0" lvl="0" indent="0">
              <a:spcBef>
                <a:spcPts val="0"/>
              </a:spcBef>
              <a:spcAft>
                <a:spcPts val="0"/>
              </a:spcAft>
              <a:buNone/>
            </a:pPr>
            <a:endParaRPr lang="en-GB" dirty="0"/>
          </a:p>
          <a:p>
            <a:pPr marL="0" lvl="0" indent="0">
              <a:spcBef>
                <a:spcPts val="0"/>
              </a:spcBef>
              <a:spcAft>
                <a:spcPts val="0"/>
              </a:spcAft>
              <a:buNone/>
            </a:pPr>
            <a:r>
              <a:rPr lang="en-GB" dirty="0"/>
              <a:t>It’s about visibility without visible role models to highlight the options available to young people, how will they know? If their biggest influence is TV or someone they know?</a:t>
            </a:r>
          </a:p>
          <a:p>
            <a:pPr marL="0" lvl="0" indent="0">
              <a:spcBef>
                <a:spcPts val="0"/>
              </a:spcBef>
              <a:spcAft>
                <a:spcPts val="0"/>
              </a:spcAft>
              <a:buNone/>
            </a:pPr>
            <a:endParaRPr lang="en-GB" dirty="0"/>
          </a:p>
          <a:p>
            <a:pPr marL="0" lvl="0" indent="0">
              <a:spcBef>
                <a:spcPts val="0"/>
              </a:spcBef>
              <a:spcAft>
                <a:spcPts val="0"/>
              </a:spcAft>
              <a:buNone/>
            </a:pPr>
            <a:r>
              <a:rPr lang="en-US" dirty="0"/>
              <a:t>As the research shows, it may be worth helping children understand a range of non-stereotypical roles alongside sectors and occupations that may not be fashionable </a:t>
            </a:r>
          </a:p>
          <a:p>
            <a:pPr marL="0" lvl="0" indent="0">
              <a:spcBef>
                <a:spcPts val="0"/>
              </a:spcBef>
              <a:spcAft>
                <a:spcPts val="0"/>
              </a:spcAft>
              <a:buNone/>
            </a:pPr>
            <a:endParaRPr lang="en-US" dirty="0"/>
          </a:p>
          <a:p>
            <a:pPr marL="0" lvl="0" indent="0">
              <a:spcBef>
                <a:spcPts val="0"/>
              </a:spcBef>
              <a:spcAft>
                <a:spcPts val="0"/>
              </a:spcAft>
              <a:buNone/>
            </a:pPr>
            <a:r>
              <a:rPr lang="en-US" dirty="0"/>
              <a:t>That is not to say that children should choose careers at primary or indeed be encouraged to do so</a:t>
            </a:r>
          </a:p>
          <a:p>
            <a:pPr marL="0" lvl="0" indent="0">
              <a:spcBef>
                <a:spcPts val="0"/>
              </a:spcBef>
              <a:spcAft>
                <a:spcPts val="0"/>
              </a:spcAft>
              <a:buNone/>
            </a:pPr>
            <a:endParaRPr lang="en-US" dirty="0"/>
          </a:p>
          <a:p>
            <a:pPr marL="0" lvl="0" indent="0">
              <a:spcBef>
                <a:spcPts val="0"/>
              </a:spcBef>
              <a:spcAft>
                <a:spcPts val="0"/>
              </a:spcAft>
              <a:buNone/>
            </a:pPr>
            <a:r>
              <a:rPr lang="en-US" dirty="0"/>
              <a:t>Rather they need to see the opportunities the world presents and the relevance of the subjects they are studying, and be motivated to keep as many options open for as long as possible </a:t>
            </a:r>
          </a:p>
          <a:p>
            <a:pPr marL="0" lvl="0" indent="0">
              <a:spcBef>
                <a:spcPts val="0"/>
              </a:spcBef>
              <a:spcAft>
                <a:spcPts val="0"/>
              </a:spcAft>
              <a:buNone/>
            </a:pPr>
            <a:endParaRPr lang="en-GB" dirty="0"/>
          </a:p>
          <a:p>
            <a:pPr marL="0" lvl="0" indent="0">
              <a:spcBef>
                <a:spcPts val="0"/>
              </a:spcBef>
              <a:spcAft>
                <a:spcPts val="0"/>
              </a:spcAft>
              <a:buNone/>
            </a:pPr>
            <a:endParaRPr lang="en-GB" dirty="0"/>
          </a:p>
        </p:txBody>
      </p:sp>
    </p:spTree>
    <p:extLst>
      <p:ext uri="{BB962C8B-B14F-4D97-AF65-F5344CB8AC3E}">
        <p14:creationId xmlns:p14="http://schemas.microsoft.com/office/powerpoint/2010/main" val="1237667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Early career ideas and aspirations of children can, and should naturally be tentative and imaginative. But worth investigating. As developmental research has shown children begin to understand the world, and their roles within it, from a younger age than once thought.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cap="none" dirty="0">
                <a:solidFill>
                  <a:srgbClr val="000000"/>
                </a:solidFill>
                <a:latin typeface="Arial"/>
                <a:ea typeface="Arial"/>
                <a:cs typeface="Arial"/>
                <a:sym typeface="Arial"/>
              </a:rPr>
              <a:t>Gottfredson: occupational aspirations </a:t>
            </a:r>
            <a:r>
              <a:rPr lang="en-US" sz="1100" b="0" i="0" u="none" strike="noStrike" cap="none" dirty="0">
                <a:solidFill>
                  <a:srgbClr val="000000"/>
                </a:solidFill>
                <a:latin typeface="Arial"/>
                <a:ea typeface="Arial"/>
                <a:cs typeface="Arial"/>
                <a:sym typeface="Arial"/>
              </a:rPr>
              <a:t>and choices are often compatible with self-images and self-efficacy. Children often eliminate options based on social class, gender, and perception of ability. Accordingly, children restricted career aspirations and choices based on who they perceived themselves to be.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Tree>
    <p:extLst>
      <p:ext uri="{BB962C8B-B14F-4D97-AF65-F5344CB8AC3E}">
        <p14:creationId xmlns:p14="http://schemas.microsoft.com/office/powerpoint/2010/main" val="1325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680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perceptions that children have about certain jobs and careers can go on to shape, and often limit, their academic performance and future life choices. </a:t>
            </a:r>
          </a:p>
          <a:p>
            <a:pPr marL="0" lvl="0" indent="0">
              <a:spcBef>
                <a:spcPts val="0"/>
              </a:spcBef>
              <a:spcAft>
                <a:spcPts val="0"/>
              </a:spcAft>
              <a:buNone/>
            </a:pPr>
            <a:endParaRPr lang="en-GB" dirty="0"/>
          </a:p>
          <a:p>
            <a:pPr marL="0" lvl="0" indent="0">
              <a:spcBef>
                <a:spcPts val="0"/>
              </a:spcBef>
              <a:spcAft>
                <a:spcPts val="0"/>
              </a:spcAft>
              <a:buNone/>
            </a:pPr>
            <a:r>
              <a:rPr lang="en-GB" dirty="0" err="1"/>
              <a:t>Flouri</a:t>
            </a:r>
            <a:r>
              <a:rPr lang="en-GB" dirty="0"/>
              <a:t> – using UK longitudinal data, found that primary school children with higher career aspirations are likely to have behavioural or emotional problems. US and Australian studies have found links between aspirations and later educational outcomes, higher levels of attainment and lower dropout rates </a:t>
            </a:r>
          </a:p>
          <a:p>
            <a:pPr marL="0" lvl="0" indent="0">
              <a:spcBef>
                <a:spcPts val="0"/>
              </a:spcBef>
              <a:spcAft>
                <a:spcPts val="0"/>
              </a:spcAft>
              <a:buNone/>
            </a:pPr>
            <a:endParaRPr lang="en-GB" dirty="0"/>
          </a:p>
          <a:p>
            <a:pPr marL="0" lvl="0" indent="0">
              <a:spcBef>
                <a:spcPts val="0"/>
              </a:spcBef>
              <a:spcAft>
                <a:spcPts val="0"/>
              </a:spcAft>
              <a:buNone/>
            </a:pPr>
            <a:r>
              <a:rPr lang="en-GB" dirty="0"/>
              <a:t>Archer – students who do not express STEM aspirations by age 10 are unlikely to develop STEM aspirations by the age of 14. </a:t>
            </a:r>
          </a:p>
          <a:p>
            <a:pPr marL="0" lvl="0" indent="0">
              <a:spcBef>
                <a:spcPts val="0"/>
              </a:spcBef>
              <a:spcAft>
                <a:spcPts val="0"/>
              </a:spcAft>
              <a:buNone/>
            </a:pPr>
            <a:endParaRPr lang="en-GB" dirty="0"/>
          </a:p>
          <a:p>
            <a:pPr marL="0" lvl="0" indent="0">
              <a:spcBef>
                <a:spcPts val="0"/>
              </a:spcBef>
              <a:spcAft>
                <a:spcPts val="0"/>
              </a:spcAft>
              <a:buNone/>
            </a:pPr>
            <a:r>
              <a:rPr lang="en-GB" dirty="0"/>
              <a:t>Children often rule themselves out of careers that they might otherwise successfully pursue. </a:t>
            </a:r>
          </a:p>
          <a:p>
            <a:pPr marL="0" lvl="0" indent="0">
              <a:spcBef>
                <a:spcPts val="0"/>
              </a:spcBef>
              <a:spcAft>
                <a:spcPts val="0"/>
              </a:spcAft>
              <a:buNone/>
            </a:pPr>
            <a:endParaRPr lang="en-GB" dirty="0"/>
          </a:p>
          <a:p>
            <a:pPr marL="0" lvl="0" indent="0">
              <a:spcBef>
                <a:spcPts val="0"/>
              </a:spcBef>
              <a:spcAft>
                <a:spcPts val="0"/>
              </a:spcAft>
              <a:buNone/>
            </a:pPr>
            <a:r>
              <a:rPr lang="en-GB" dirty="0"/>
              <a:t>This also means that industries do not benefit from all the talent that is potentially available to them. </a:t>
            </a:r>
            <a:endParaRPr dirty="0"/>
          </a:p>
        </p:txBody>
      </p:sp>
    </p:spTree>
    <p:extLst>
      <p:ext uri="{BB962C8B-B14F-4D97-AF65-F5344CB8AC3E}">
        <p14:creationId xmlns:p14="http://schemas.microsoft.com/office/powerpoint/2010/main" val="105231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Drawing the future sought to build on these findings, and given the importance of </a:t>
            </a:r>
            <a:r>
              <a:rPr lang="en-GB" dirty="0" err="1"/>
              <a:t>childrens</a:t>
            </a:r>
            <a:r>
              <a:rPr lang="en-GB" dirty="0"/>
              <a:t> perceptions of the world of work, wanted to conduct a large scale exploration of what children wanted to do when they were older </a:t>
            </a:r>
          </a:p>
          <a:p>
            <a:pPr marL="0" lvl="0" indent="0">
              <a:spcBef>
                <a:spcPts val="0"/>
              </a:spcBef>
              <a:spcAft>
                <a:spcPts val="0"/>
              </a:spcAft>
              <a:buNone/>
            </a:pPr>
            <a:endParaRPr lang="en-GB" dirty="0"/>
          </a:p>
          <a:p>
            <a:pPr marL="0" lvl="0" indent="0">
              <a:spcBef>
                <a:spcPts val="0"/>
              </a:spcBef>
              <a:spcAft>
                <a:spcPts val="0"/>
              </a:spcAft>
              <a:buNone/>
            </a:pPr>
            <a:r>
              <a:rPr lang="en-GB" dirty="0"/>
              <a:t>With the support of UCL </a:t>
            </a:r>
            <a:r>
              <a:rPr lang="en-GB" dirty="0" err="1"/>
              <a:t>Ioe</a:t>
            </a:r>
            <a:r>
              <a:rPr lang="en-GB" dirty="0"/>
              <a:t>, OECD, </a:t>
            </a:r>
            <a:r>
              <a:rPr lang="en-GB" dirty="0" err="1"/>
              <a:t>Tes</a:t>
            </a:r>
            <a:r>
              <a:rPr lang="en-GB" dirty="0"/>
              <a:t> and NAHT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1735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564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Why drawing, why ask children to draw?</a:t>
            </a:r>
            <a:endParaRPr dirty="0"/>
          </a:p>
        </p:txBody>
      </p:sp>
    </p:spTree>
    <p:extLst>
      <p:ext uri="{BB962C8B-B14F-4D97-AF65-F5344CB8AC3E}">
        <p14:creationId xmlns:p14="http://schemas.microsoft.com/office/powerpoint/2010/main" val="2971101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Shape 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Shape 30"/>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Shape 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Shape 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659680" y="3625892"/>
            <a:ext cx="52503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b="1" dirty="0"/>
              <a:t>Drawing the future</a:t>
            </a:r>
            <a:br>
              <a:rPr lang="en-GB" dirty="0"/>
            </a:br>
            <a:r>
              <a:rPr lang="en-GB" sz="3200" dirty="0"/>
              <a:t>Exploring the career aspirations of primary aged children</a:t>
            </a:r>
            <a:br>
              <a:rPr lang="en-GB" sz="3200" dirty="0"/>
            </a:br>
            <a:br>
              <a:rPr lang="en-GB" sz="3200" dirty="0"/>
            </a:br>
            <a:r>
              <a:rPr lang="en-GB" sz="1800" dirty="0"/>
              <a:t>Jordan Rehill</a:t>
            </a:r>
            <a:br>
              <a:rPr lang="en-GB" sz="1800" dirty="0"/>
            </a:br>
            <a:r>
              <a:rPr lang="en-GB" sz="1800" dirty="0"/>
              <a:t>Research Analyst – Education and Employers</a:t>
            </a:r>
            <a:endParaRPr dirty="0"/>
          </a:p>
        </p:txBody>
      </p:sp>
      <p:pic>
        <p:nvPicPr>
          <p:cNvPr id="4" name="Picture 3">
            <a:extLst>
              <a:ext uri="{FF2B5EF4-FFF2-40B4-BE49-F238E27FC236}">
                <a16:creationId xmlns:a16="http://schemas.microsoft.com/office/drawing/2014/main" id="{2A3BFC20-A9BC-4B95-A103-3E9B00625ABC}"/>
              </a:ext>
            </a:extLst>
          </p:cNvPr>
          <p:cNvPicPr>
            <a:picLocks noChangeAspect="1"/>
          </p:cNvPicPr>
          <p:nvPr/>
        </p:nvPicPr>
        <p:blipFill>
          <a:blip r:embed="rId3"/>
          <a:stretch>
            <a:fillRect/>
          </a:stretch>
        </p:blipFill>
        <p:spPr>
          <a:xfrm>
            <a:off x="331076" y="209468"/>
            <a:ext cx="1048407" cy="4608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685800" y="340637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a:solidFill>
                  <a:schemeClr val="accent2">
                    <a:lumMod val="75000"/>
                  </a:schemeClr>
                </a:solidFill>
              </a:rPr>
              <a:t>3.</a:t>
            </a:r>
            <a:br>
              <a:rPr lang="en-GB" dirty="0"/>
            </a:br>
            <a:r>
              <a:rPr lang="en-GB" dirty="0"/>
              <a:t>Findings</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7" name="Picture 6">
            <a:extLst>
              <a:ext uri="{FF2B5EF4-FFF2-40B4-BE49-F238E27FC236}">
                <a16:creationId xmlns:a16="http://schemas.microsoft.com/office/drawing/2014/main" id="{014442FD-3DDF-456F-82BD-AF102A66B9B3}"/>
              </a:ext>
            </a:extLst>
          </p:cNvPr>
          <p:cNvPicPr>
            <a:picLocks noChangeAspect="1"/>
          </p:cNvPicPr>
          <p:nvPr/>
        </p:nvPicPr>
        <p:blipFill>
          <a:blip r:embed="rId3"/>
          <a:stretch>
            <a:fillRect/>
          </a:stretch>
        </p:blipFill>
        <p:spPr>
          <a:xfrm>
            <a:off x="3441450" y="1248163"/>
            <a:ext cx="2634504" cy="2090185"/>
          </a:xfrm>
          <a:prstGeom prst="rect">
            <a:avLst/>
          </a:prstGeom>
        </p:spPr>
      </p:pic>
      <p:pic>
        <p:nvPicPr>
          <p:cNvPr id="13" name="Picture 12">
            <a:extLst>
              <a:ext uri="{FF2B5EF4-FFF2-40B4-BE49-F238E27FC236}">
                <a16:creationId xmlns:a16="http://schemas.microsoft.com/office/drawing/2014/main" id="{B4A1E20D-9C06-4083-9F5F-AE8298D99102}"/>
              </a:ext>
            </a:extLst>
          </p:cNvPr>
          <p:cNvPicPr>
            <a:picLocks noChangeAspect="1"/>
          </p:cNvPicPr>
          <p:nvPr/>
        </p:nvPicPr>
        <p:blipFill>
          <a:blip r:embed="rId4"/>
          <a:stretch>
            <a:fillRect/>
          </a:stretch>
        </p:blipFill>
        <p:spPr>
          <a:xfrm>
            <a:off x="331076" y="209468"/>
            <a:ext cx="1048407" cy="4608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520261" y="739981"/>
            <a:ext cx="5511300" cy="857400"/>
          </a:xfrm>
          <a:prstGeom prst="rect">
            <a:avLst/>
          </a:prstGeom>
        </p:spPr>
        <p:txBody>
          <a:bodyPr spcFirstLastPara="1" wrap="square" lIns="91425" tIns="91425" rIns="91425" bIns="91425" anchor="b" anchorCtr="0">
            <a:noAutofit/>
          </a:bodyPr>
          <a:lstStyle/>
          <a:p>
            <a:pPr marL="0" lvl="0" indent="0">
              <a:lnSpc>
                <a:spcPct val="200000"/>
              </a:lnSpc>
              <a:spcBef>
                <a:spcPts val="0"/>
              </a:spcBef>
              <a:spcAft>
                <a:spcPts val="0"/>
              </a:spcAft>
              <a:buNone/>
            </a:pPr>
            <a:br>
              <a:rPr lang="en-GB" sz="4000" dirty="0"/>
            </a:br>
            <a:r>
              <a:rPr lang="en-GB" sz="4000" dirty="0"/>
              <a:t>Most popular jobs</a:t>
            </a:r>
            <a:br>
              <a:rPr lang="en" sz="4000" dirty="0"/>
            </a:br>
            <a:r>
              <a:rPr lang="en-GB" sz="900" dirty="0"/>
              <a:t>Top 15 jobs among total sample (</a:t>
            </a:r>
            <a:r>
              <a:rPr lang="en-GB" sz="900" dirty="0" err="1"/>
              <a:t>excl</a:t>
            </a:r>
            <a:r>
              <a:rPr lang="en-GB" sz="900" dirty="0"/>
              <a:t> 9.8% non respondents)</a:t>
            </a:r>
            <a:endParaRPr sz="4000"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graphicFrame>
        <p:nvGraphicFramePr>
          <p:cNvPr id="5" name="Chart 4">
            <a:extLst>
              <a:ext uri="{FF2B5EF4-FFF2-40B4-BE49-F238E27FC236}">
                <a16:creationId xmlns:a16="http://schemas.microsoft.com/office/drawing/2014/main" id="{4626A6E6-CAA0-476D-B749-2FD3A09AEFE0}"/>
              </a:ext>
            </a:extLst>
          </p:cNvPr>
          <p:cNvGraphicFramePr>
            <a:graphicFrameLocks/>
          </p:cNvGraphicFramePr>
          <p:nvPr>
            <p:extLst>
              <p:ext uri="{D42A27DB-BD31-4B8C-83A1-F6EECF244321}">
                <p14:modId xmlns:p14="http://schemas.microsoft.com/office/powerpoint/2010/main" val="2432170556"/>
              </p:ext>
            </p:extLst>
          </p:nvPr>
        </p:nvGraphicFramePr>
        <p:xfrm>
          <a:off x="194328" y="1597381"/>
          <a:ext cx="6040934" cy="3273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03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88730" y="1380507"/>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sz="4000" dirty="0"/>
            </a:br>
            <a:r>
              <a:rPr lang="en-GB" sz="4000" dirty="0"/>
              <a:t>How did children hear about their chosen job?</a:t>
            </a:r>
            <a:br>
              <a:rPr lang="en" sz="4000" dirty="0"/>
            </a:br>
            <a:endParaRPr sz="4000"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graphicFrame>
        <p:nvGraphicFramePr>
          <p:cNvPr id="7" name="Chart 6">
            <a:extLst>
              <a:ext uri="{FF2B5EF4-FFF2-40B4-BE49-F238E27FC236}">
                <a16:creationId xmlns:a16="http://schemas.microsoft.com/office/drawing/2014/main" id="{568E8E26-C421-4D76-9022-D060ADA4CFDF}"/>
              </a:ext>
            </a:extLst>
          </p:cNvPr>
          <p:cNvGraphicFramePr/>
          <p:nvPr>
            <p:extLst>
              <p:ext uri="{D42A27DB-BD31-4B8C-83A1-F6EECF244321}">
                <p14:modId xmlns:p14="http://schemas.microsoft.com/office/powerpoint/2010/main" val="2627004404"/>
              </p:ext>
            </p:extLst>
          </p:nvPr>
        </p:nvGraphicFramePr>
        <p:xfrm>
          <a:off x="601192" y="2033423"/>
          <a:ext cx="5286375" cy="24955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988C5AA-BB9C-4842-BDFA-9B220C55475E}"/>
              </a:ext>
            </a:extLst>
          </p:cNvPr>
          <p:cNvSpPr/>
          <p:nvPr/>
        </p:nvSpPr>
        <p:spPr>
          <a:xfrm>
            <a:off x="601192" y="1771813"/>
            <a:ext cx="4572000" cy="261610"/>
          </a:xfrm>
          <a:prstGeom prst="rect">
            <a:avLst/>
          </a:prstGeom>
        </p:spPr>
        <p:txBody>
          <a:bodyPr>
            <a:spAutoFit/>
          </a:bodyPr>
          <a:lstStyle/>
          <a:p>
            <a:r>
              <a:rPr lang="en-GB" sz="1100" dirty="0">
                <a:latin typeface="Lato Light" panose="020F0302020204030203" charset="0"/>
                <a:ea typeface="DengXian" panose="02010600030101010101" pitchFamily="2" charset="-122"/>
                <a:cs typeface="Calibri Light" panose="020F0302020204030204" pitchFamily="34" charset="0"/>
              </a:rPr>
              <a:t>“Do you know someone who does this job? If yes, who are they?” </a:t>
            </a:r>
            <a:endParaRPr lang="en-GB" sz="1100" dirty="0">
              <a:latin typeface="Lato Light" panose="020F0302020204030203" charset="0"/>
            </a:endParaRPr>
          </a:p>
        </p:txBody>
      </p:sp>
    </p:spTree>
    <p:extLst>
      <p:ext uri="{BB962C8B-B14F-4D97-AF65-F5344CB8AC3E}">
        <p14:creationId xmlns:p14="http://schemas.microsoft.com/office/powerpoint/2010/main" val="119589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88730" y="1380507"/>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sz="4000" dirty="0"/>
            </a:br>
            <a:r>
              <a:rPr lang="en-GB" sz="4000" dirty="0"/>
              <a:t>How did children hear about their chosen job?</a:t>
            </a:r>
            <a:br>
              <a:rPr lang="en" sz="4000" dirty="0"/>
            </a:br>
            <a:endParaRPr sz="4000"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graphicFrame>
        <p:nvGraphicFramePr>
          <p:cNvPr id="5" name="Chart 4">
            <a:extLst>
              <a:ext uri="{FF2B5EF4-FFF2-40B4-BE49-F238E27FC236}">
                <a16:creationId xmlns:a16="http://schemas.microsoft.com/office/drawing/2014/main" id="{5F6841B0-88A5-41BB-AC49-931A5BA8879E}"/>
              </a:ext>
            </a:extLst>
          </p:cNvPr>
          <p:cNvGraphicFramePr/>
          <p:nvPr>
            <p:extLst>
              <p:ext uri="{D42A27DB-BD31-4B8C-83A1-F6EECF244321}">
                <p14:modId xmlns:p14="http://schemas.microsoft.com/office/powerpoint/2010/main" val="2015476011"/>
              </p:ext>
            </p:extLst>
          </p:nvPr>
        </p:nvGraphicFramePr>
        <p:xfrm>
          <a:off x="720567" y="2120731"/>
          <a:ext cx="5047626" cy="25529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DBBF6220-D2FD-4AEC-94E9-1F71A1E6B9B0}"/>
              </a:ext>
            </a:extLst>
          </p:cNvPr>
          <p:cNvSpPr/>
          <p:nvPr/>
        </p:nvSpPr>
        <p:spPr>
          <a:xfrm>
            <a:off x="720567" y="1807020"/>
            <a:ext cx="4572000" cy="430887"/>
          </a:xfrm>
          <a:prstGeom prst="rect">
            <a:avLst/>
          </a:prstGeom>
        </p:spPr>
        <p:txBody>
          <a:bodyPr>
            <a:spAutoFit/>
          </a:bodyPr>
          <a:lstStyle/>
          <a:p>
            <a:r>
              <a:rPr lang="en-GB" sz="1100" dirty="0">
                <a:latin typeface="Lato Light" panose="020F0302020204030203" charset="0"/>
                <a:ea typeface="DengXian" panose="02010600030101010101" pitchFamily="2" charset="-122"/>
                <a:cs typeface="Calibri Light" panose="020F0302020204030204" pitchFamily="34" charset="0"/>
              </a:rPr>
              <a:t>“If you don't know anyone personally where did you hear about the job you drew?” (excl. 4.4% non-responses)</a:t>
            </a:r>
            <a:endParaRPr lang="en-GB" sz="1100" dirty="0">
              <a:latin typeface="Lato Light" panose="020F0302020204030203" charset="0"/>
            </a:endParaRPr>
          </a:p>
        </p:txBody>
      </p:sp>
    </p:spTree>
    <p:extLst>
      <p:ext uri="{BB962C8B-B14F-4D97-AF65-F5344CB8AC3E}">
        <p14:creationId xmlns:p14="http://schemas.microsoft.com/office/powerpoint/2010/main" val="406769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575440" y="1687934"/>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dirty="0"/>
            </a:br>
            <a:r>
              <a:rPr lang="en-GB" sz="4000" dirty="0"/>
              <a:t>Most popular jobs according to gender</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graphicFrame>
        <p:nvGraphicFramePr>
          <p:cNvPr id="4" name="Chart 3">
            <a:extLst>
              <a:ext uri="{FF2B5EF4-FFF2-40B4-BE49-F238E27FC236}">
                <a16:creationId xmlns:a16="http://schemas.microsoft.com/office/drawing/2014/main" id="{6F5BA73F-1DB7-41C9-A491-B84A2993215F}"/>
              </a:ext>
            </a:extLst>
          </p:cNvPr>
          <p:cNvGraphicFramePr>
            <a:graphicFrameLocks/>
          </p:cNvGraphicFramePr>
          <p:nvPr>
            <p:extLst>
              <p:ext uri="{D42A27DB-BD31-4B8C-83A1-F6EECF244321}">
                <p14:modId xmlns:p14="http://schemas.microsoft.com/office/powerpoint/2010/main" val="1753134499"/>
              </p:ext>
            </p:extLst>
          </p:nvPr>
        </p:nvGraphicFramePr>
        <p:xfrm>
          <a:off x="575439" y="1859506"/>
          <a:ext cx="5415457" cy="2665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690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575440" y="1687934"/>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dirty="0"/>
            </a:br>
            <a:r>
              <a:rPr lang="en-GB" sz="4000" dirty="0"/>
              <a:t>Most popular jobs according to gender</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pic>
        <p:nvPicPr>
          <p:cNvPr id="6" name="Picture 5">
            <a:extLst>
              <a:ext uri="{FF2B5EF4-FFF2-40B4-BE49-F238E27FC236}">
                <a16:creationId xmlns:a16="http://schemas.microsoft.com/office/drawing/2014/main" id="{39DBA734-CD83-4981-ACE5-FE1D9DC8EFC9}"/>
              </a:ext>
            </a:extLst>
          </p:cNvPr>
          <p:cNvPicPr>
            <a:picLocks noChangeAspect="1"/>
          </p:cNvPicPr>
          <p:nvPr/>
        </p:nvPicPr>
        <p:blipFill>
          <a:blip r:embed="rId3"/>
          <a:stretch>
            <a:fillRect/>
          </a:stretch>
        </p:blipFill>
        <p:spPr>
          <a:xfrm>
            <a:off x="717442" y="2017756"/>
            <a:ext cx="2834397" cy="2655895"/>
          </a:xfrm>
          <a:prstGeom prst="rect">
            <a:avLst/>
          </a:prstGeom>
        </p:spPr>
      </p:pic>
      <p:pic>
        <p:nvPicPr>
          <p:cNvPr id="9" name="Picture 8">
            <a:extLst>
              <a:ext uri="{FF2B5EF4-FFF2-40B4-BE49-F238E27FC236}">
                <a16:creationId xmlns:a16="http://schemas.microsoft.com/office/drawing/2014/main" id="{40E9CEE8-259B-4A9A-9373-CD7FB8D1B6CD}"/>
              </a:ext>
            </a:extLst>
          </p:cNvPr>
          <p:cNvPicPr/>
          <p:nvPr/>
        </p:nvPicPr>
        <p:blipFill>
          <a:blip r:embed="rId4">
            <a:extLst>
              <a:ext uri="{28A0092B-C50C-407E-A947-70E740481C1C}">
                <a14:useLocalDpi xmlns:a14="http://schemas.microsoft.com/office/drawing/2010/main" val="0"/>
              </a:ext>
            </a:extLst>
          </a:blip>
          <a:stretch>
            <a:fillRect/>
          </a:stretch>
        </p:blipFill>
        <p:spPr>
          <a:xfrm>
            <a:off x="3906564" y="2184967"/>
            <a:ext cx="2040320" cy="2321472"/>
          </a:xfrm>
          <a:prstGeom prst="rect">
            <a:avLst/>
          </a:prstGeom>
        </p:spPr>
      </p:pic>
    </p:spTree>
    <p:extLst>
      <p:ext uri="{BB962C8B-B14F-4D97-AF65-F5344CB8AC3E}">
        <p14:creationId xmlns:p14="http://schemas.microsoft.com/office/powerpoint/2010/main" val="325591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567558" y="126226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dirty="0"/>
            </a:br>
            <a:r>
              <a:rPr lang="en-GB" sz="4000" dirty="0"/>
              <a:t>Stereotyping in STEM</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graphicFrame>
        <p:nvGraphicFramePr>
          <p:cNvPr id="4" name="Chart 3">
            <a:extLst>
              <a:ext uri="{FF2B5EF4-FFF2-40B4-BE49-F238E27FC236}">
                <a16:creationId xmlns:a16="http://schemas.microsoft.com/office/drawing/2014/main" id="{4D0DF04E-0631-4583-BA50-85D2C8C75B17}"/>
              </a:ext>
            </a:extLst>
          </p:cNvPr>
          <p:cNvGraphicFramePr/>
          <p:nvPr>
            <p:extLst>
              <p:ext uri="{D42A27DB-BD31-4B8C-83A1-F6EECF244321}">
                <p14:modId xmlns:p14="http://schemas.microsoft.com/office/powerpoint/2010/main" val="1806582578"/>
              </p:ext>
            </p:extLst>
          </p:nvPr>
        </p:nvGraphicFramePr>
        <p:xfrm>
          <a:off x="472965" y="1458310"/>
          <a:ext cx="5548706" cy="3104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42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567558" y="126226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dirty="0"/>
            </a:br>
            <a:r>
              <a:rPr lang="en-GB" sz="4000" dirty="0"/>
              <a:t>Stereotyping in STEM</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pic>
        <p:nvPicPr>
          <p:cNvPr id="5" name="Picture 4">
            <a:extLst>
              <a:ext uri="{FF2B5EF4-FFF2-40B4-BE49-F238E27FC236}">
                <a16:creationId xmlns:a16="http://schemas.microsoft.com/office/drawing/2014/main" id="{82DA950A-615A-4A1F-86B4-C12189C47370}"/>
              </a:ext>
            </a:extLst>
          </p:cNvPr>
          <p:cNvPicPr/>
          <p:nvPr/>
        </p:nvPicPr>
        <p:blipFill rotWithShape="1">
          <a:blip r:embed="rId3">
            <a:extLst>
              <a:ext uri="{28A0092B-C50C-407E-A947-70E740481C1C}">
                <a14:useLocalDpi xmlns:a14="http://schemas.microsoft.com/office/drawing/2010/main" val="0"/>
              </a:ext>
            </a:extLst>
          </a:blip>
          <a:srcRect l="15445" t="13975" r="39180" b="4958"/>
          <a:stretch/>
        </p:blipFill>
        <p:spPr bwMode="auto">
          <a:xfrm>
            <a:off x="939493" y="1845587"/>
            <a:ext cx="1510030" cy="245300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04D45EE-9300-4271-916F-E623494463A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84520" y="1649364"/>
            <a:ext cx="2633980" cy="2762250"/>
          </a:xfrm>
          <a:prstGeom prst="rect">
            <a:avLst/>
          </a:prstGeom>
        </p:spPr>
      </p:pic>
    </p:spTree>
    <p:extLst>
      <p:ext uri="{BB962C8B-B14F-4D97-AF65-F5344CB8AC3E}">
        <p14:creationId xmlns:p14="http://schemas.microsoft.com/office/powerpoint/2010/main" val="3281154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57200" y="754432"/>
            <a:ext cx="7606862"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dirty="0"/>
            </a:br>
            <a:r>
              <a:rPr lang="en-GB" sz="4000" dirty="0"/>
              <a:t>Impact of social disadvantage</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graphicFrame>
        <p:nvGraphicFramePr>
          <p:cNvPr id="2" name="Table 1">
            <a:extLst>
              <a:ext uri="{FF2B5EF4-FFF2-40B4-BE49-F238E27FC236}">
                <a16:creationId xmlns:a16="http://schemas.microsoft.com/office/drawing/2014/main" id="{B0C6D3CA-AAC1-4D2B-9625-B13E9CA41BDC}"/>
              </a:ext>
            </a:extLst>
          </p:cNvPr>
          <p:cNvGraphicFramePr>
            <a:graphicFrameLocks noGrp="1"/>
          </p:cNvGraphicFramePr>
          <p:nvPr>
            <p:extLst>
              <p:ext uri="{D42A27DB-BD31-4B8C-83A1-F6EECF244321}">
                <p14:modId xmlns:p14="http://schemas.microsoft.com/office/powerpoint/2010/main" val="3795832815"/>
              </p:ext>
            </p:extLst>
          </p:nvPr>
        </p:nvGraphicFramePr>
        <p:xfrm>
          <a:off x="583323" y="910083"/>
          <a:ext cx="5880540" cy="4102455"/>
        </p:xfrm>
        <a:graphic>
          <a:graphicData uri="http://schemas.openxmlformats.org/drawingml/2006/table">
            <a:tbl>
              <a:tblPr firstRow="1" firstCol="1" bandRow="1">
                <a:tableStyleId>{0E3FDE45-AF77-4B5C-9715-49D594BDF05E}</a:tableStyleId>
              </a:tblPr>
              <a:tblGrid>
                <a:gridCol w="2940270">
                  <a:extLst>
                    <a:ext uri="{9D8B030D-6E8A-4147-A177-3AD203B41FA5}">
                      <a16:colId xmlns:a16="http://schemas.microsoft.com/office/drawing/2014/main" val="425346118"/>
                    </a:ext>
                  </a:extLst>
                </a:gridCol>
                <a:gridCol w="2940270">
                  <a:extLst>
                    <a:ext uri="{9D8B030D-6E8A-4147-A177-3AD203B41FA5}">
                      <a16:colId xmlns:a16="http://schemas.microsoft.com/office/drawing/2014/main" val="569836170"/>
                    </a:ext>
                  </a:extLst>
                </a:gridCol>
              </a:tblGrid>
              <a:tr h="205362">
                <a:tc>
                  <a:txBody>
                    <a:bodyPr/>
                    <a:lstStyle/>
                    <a:p>
                      <a:pPr>
                        <a:lnSpc>
                          <a:spcPct val="115000"/>
                        </a:lnSpc>
                        <a:spcBef>
                          <a:spcPts val="500"/>
                        </a:spcBef>
                        <a:spcAft>
                          <a:spcPts val="0"/>
                        </a:spcAft>
                      </a:pPr>
                      <a:r>
                        <a:rPr lang="en-GB" sz="800" dirty="0">
                          <a:effectLst/>
                          <a:latin typeface="Lato Light" panose="020F0302020204030203" charset="0"/>
                        </a:rPr>
                        <a:t>Aspirations more popular in schools with FSM &lt; 20%</a:t>
                      </a:r>
                      <a:endParaRPr lang="en-GB" sz="900" b="1"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tc>
                  <a:txBody>
                    <a:bodyPr/>
                    <a:lstStyle/>
                    <a:p>
                      <a:pPr>
                        <a:lnSpc>
                          <a:spcPct val="115000"/>
                        </a:lnSpc>
                        <a:spcBef>
                          <a:spcPts val="500"/>
                        </a:spcBef>
                        <a:spcAft>
                          <a:spcPts val="0"/>
                        </a:spcAft>
                      </a:pPr>
                      <a:r>
                        <a:rPr lang="en-GB" sz="800" dirty="0">
                          <a:effectLst/>
                          <a:latin typeface="Lato Light" panose="020F0302020204030203" charset="0"/>
                        </a:rPr>
                        <a:t>Aspirations more popular in schools FSM &gt; 20%</a:t>
                      </a:r>
                      <a:endParaRPr lang="en-GB" sz="900" b="1"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extLst>
                  <a:ext uri="{0D108BD9-81ED-4DB2-BD59-A6C34878D82A}">
                    <a16:rowId xmlns:a16="http://schemas.microsoft.com/office/drawing/2014/main" val="3683433866"/>
                  </a:ext>
                </a:extLst>
              </a:tr>
              <a:tr h="173145">
                <a:tc gridSpan="2">
                  <a:txBody>
                    <a:bodyPr/>
                    <a:lstStyle/>
                    <a:p>
                      <a:pPr>
                        <a:lnSpc>
                          <a:spcPct val="115000"/>
                        </a:lnSpc>
                        <a:spcBef>
                          <a:spcPts val="500"/>
                        </a:spcBef>
                        <a:spcAft>
                          <a:spcPts val="0"/>
                        </a:spcAft>
                      </a:pPr>
                      <a:r>
                        <a:rPr lang="en-GB" sz="800" dirty="0">
                          <a:effectLst/>
                          <a:latin typeface="Lato Light" panose="020F0302020204030203" charset="0"/>
                        </a:rPr>
                        <a:t>Among Boys:</a:t>
                      </a:r>
                      <a:endParaRPr lang="en-GB" sz="900"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tc hMerge="1">
                  <a:txBody>
                    <a:bodyPr/>
                    <a:lstStyle/>
                    <a:p>
                      <a:endParaRPr lang="en-GB"/>
                    </a:p>
                  </a:txBody>
                  <a:tcPr/>
                </a:tc>
                <a:extLst>
                  <a:ext uri="{0D108BD9-81ED-4DB2-BD59-A6C34878D82A}">
                    <a16:rowId xmlns:a16="http://schemas.microsoft.com/office/drawing/2014/main" val="3473546105"/>
                  </a:ext>
                </a:extLst>
              </a:tr>
              <a:tr h="1703497">
                <a:tc>
                  <a:txBody>
                    <a:bodyPr/>
                    <a:lstStyle/>
                    <a:p>
                      <a:pPr>
                        <a:lnSpc>
                          <a:spcPct val="115000"/>
                        </a:lnSpc>
                        <a:spcBef>
                          <a:spcPts val="500"/>
                        </a:spcBef>
                        <a:spcAft>
                          <a:spcPts val="0"/>
                        </a:spcAft>
                      </a:pPr>
                      <a:r>
                        <a:rPr lang="en-GB" sz="800" b="0" dirty="0">
                          <a:effectLst/>
                          <a:latin typeface="Lato Light" panose="020F0302020204030203" charset="0"/>
                        </a:rPr>
                        <a:t>Engineer (civil, mechanical, electrical)</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Vet</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Singer/Musician </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Actor/Actress</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Architect </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Builder</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Manager (e.g. in an office, factory, shop, hotel)</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Farmer</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Lawyer (barrister/solicitor)</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Author</a:t>
                      </a:r>
                      <a:endParaRPr lang="en-GB" sz="900" b="0"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tc>
                  <a:txBody>
                    <a:bodyPr/>
                    <a:lstStyle/>
                    <a:p>
                      <a:pPr>
                        <a:lnSpc>
                          <a:spcPct val="115000"/>
                        </a:lnSpc>
                        <a:spcBef>
                          <a:spcPts val="500"/>
                        </a:spcBef>
                        <a:spcAft>
                          <a:spcPts val="0"/>
                        </a:spcAft>
                      </a:pPr>
                      <a:r>
                        <a:rPr lang="en-GB" sz="800" dirty="0">
                          <a:effectLst/>
                          <a:latin typeface="Lato Light" panose="020F0302020204030203" charset="0"/>
                        </a:rPr>
                        <a:t>Police</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Teacher/Lecturer</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Doctor</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Mechanic </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Driver/Haulier</a:t>
                      </a:r>
                      <a:endParaRPr lang="en-GB" sz="900" dirty="0">
                        <a:effectLst/>
                        <a:latin typeface="Lato Light" panose="020F0302020204030203" charset="0"/>
                      </a:endParaRPr>
                    </a:p>
                    <a:p>
                      <a:pPr algn="l">
                        <a:lnSpc>
                          <a:spcPct val="115000"/>
                        </a:lnSpc>
                        <a:spcBef>
                          <a:spcPts val="500"/>
                        </a:spcBef>
                        <a:spcAft>
                          <a:spcPts val="0"/>
                        </a:spcAft>
                      </a:pPr>
                      <a:r>
                        <a:rPr lang="en-GB" sz="800" dirty="0">
                          <a:effectLst/>
                          <a:latin typeface="Lato Light" panose="020F0302020204030203" charset="0"/>
                        </a:rPr>
                        <a:t>Retail sales assistant</a:t>
                      </a:r>
                      <a:endParaRPr lang="en-GB" sz="900" dirty="0">
                        <a:effectLst/>
                        <a:latin typeface="Lato Light" panose="020F0302020204030203" charset="0"/>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472863715"/>
                  </a:ext>
                </a:extLst>
              </a:tr>
              <a:tr h="184204">
                <a:tc gridSpan="2">
                  <a:txBody>
                    <a:bodyPr/>
                    <a:lstStyle/>
                    <a:p>
                      <a:pPr>
                        <a:lnSpc>
                          <a:spcPct val="115000"/>
                        </a:lnSpc>
                        <a:spcBef>
                          <a:spcPts val="500"/>
                        </a:spcBef>
                        <a:spcAft>
                          <a:spcPts val="0"/>
                        </a:spcAft>
                      </a:pPr>
                      <a:r>
                        <a:rPr lang="en-GB" sz="800" dirty="0">
                          <a:effectLst/>
                          <a:latin typeface="Lato Light" panose="020F0302020204030203" charset="0"/>
                        </a:rPr>
                        <a:t>Among Girls:</a:t>
                      </a:r>
                      <a:endParaRPr lang="en-GB" sz="900"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tc hMerge="1">
                  <a:txBody>
                    <a:bodyPr/>
                    <a:lstStyle/>
                    <a:p>
                      <a:endParaRPr lang="en-GB"/>
                    </a:p>
                  </a:txBody>
                  <a:tcPr/>
                </a:tc>
                <a:extLst>
                  <a:ext uri="{0D108BD9-81ED-4DB2-BD59-A6C34878D82A}">
                    <a16:rowId xmlns:a16="http://schemas.microsoft.com/office/drawing/2014/main" val="3155811795"/>
                  </a:ext>
                </a:extLst>
              </a:tr>
              <a:tr h="1300538">
                <a:tc>
                  <a:txBody>
                    <a:bodyPr/>
                    <a:lstStyle/>
                    <a:p>
                      <a:pPr>
                        <a:lnSpc>
                          <a:spcPct val="115000"/>
                        </a:lnSpc>
                        <a:spcBef>
                          <a:spcPts val="500"/>
                        </a:spcBef>
                        <a:spcAft>
                          <a:spcPts val="0"/>
                        </a:spcAft>
                      </a:pPr>
                      <a:r>
                        <a:rPr lang="en-GB" sz="800" b="0" dirty="0">
                          <a:effectLst/>
                          <a:latin typeface="Lato Light" panose="020F0302020204030203" charset="0"/>
                        </a:rPr>
                        <a:t>Vet</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Sportsman/woman</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Actor/Actress</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Engineer (civil, mechanical, electrical)</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Architect </a:t>
                      </a:r>
                      <a:endParaRPr lang="en-GB" sz="900" b="0" dirty="0">
                        <a:effectLst/>
                        <a:latin typeface="Lato Light" panose="020F0302020204030203" charset="0"/>
                      </a:endParaRPr>
                    </a:p>
                    <a:p>
                      <a:pPr>
                        <a:lnSpc>
                          <a:spcPct val="115000"/>
                        </a:lnSpc>
                        <a:spcBef>
                          <a:spcPts val="500"/>
                        </a:spcBef>
                        <a:spcAft>
                          <a:spcPts val="0"/>
                        </a:spcAft>
                      </a:pPr>
                      <a:r>
                        <a:rPr lang="en-GB" sz="800" b="0" dirty="0">
                          <a:effectLst/>
                          <a:latin typeface="Lato Light" panose="020F0302020204030203" charset="0"/>
                        </a:rPr>
                        <a:t>Airline pilot</a:t>
                      </a:r>
                      <a:endParaRPr lang="en-GB" sz="900" b="0"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tc>
                  <a:txBody>
                    <a:bodyPr/>
                    <a:lstStyle/>
                    <a:p>
                      <a:pPr>
                        <a:lnSpc>
                          <a:spcPct val="115000"/>
                        </a:lnSpc>
                        <a:spcBef>
                          <a:spcPts val="500"/>
                        </a:spcBef>
                        <a:spcAft>
                          <a:spcPts val="0"/>
                        </a:spcAft>
                      </a:pPr>
                      <a:r>
                        <a:rPr lang="en-GB" sz="800" dirty="0">
                          <a:effectLst/>
                          <a:latin typeface="Lato Light" panose="020F0302020204030203" charset="0"/>
                        </a:rPr>
                        <a:t>Doctor</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Hairdresser</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Nurse/Health visitor</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Beauty therapist </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Lawyer (barrister/solicitor)</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Retail sales assistant </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Dentist</a:t>
                      </a:r>
                      <a:endParaRPr lang="en-GB" sz="900" dirty="0">
                        <a:effectLst/>
                        <a:latin typeface="Lato Light" panose="020F0302020204030203" charset="0"/>
                      </a:endParaRPr>
                    </a:p>
                    <a:p>
                      <a:pPr>
                        <a:lnSpc>
                          <a:spcPct val="115000"/>
                        </a:lnSpc>
                        <a:spcBef>
                          <a:spcPts val="500"/>
                        </a:spcBef>
                        <a:spcAft>
                          <a:spcPts val="0"/>
                        </a:spcAft>
                      </a:pPr>
                      <a:r>
                        <a:rPr lang="en-GB" sz="800" dirty="0">
                          <a:effectLst/>
                          <a:latin typeface="Lato Light" panose="020F0302020204030203" charset="0"/>
                        </a:rPr>
                        <a:t>Army/Navy/Airforce/Firefighter</a:t>
                      </a:r>
                      <a:endParaRPr lang="en-GB" sz="900" dirty="0">
                        <a:effectLst/>
                        <a:latin typeface="Lato Light" panose="020F0302020204030203" charset="0"/>
                        <a:ea typeface="DengXian" panose="02010600030101010101" pitchFamily="2" charset="-122"/>
                        <a:cs typeface="Times New Roman" panose="02020603050405020304" pitchFamily="18" charset="0"/>
                      </a:endParaRPr>
                    </a:p>
                  </a:txBody>
                  <a:tcPr marL="34810" marR="34810" marT="0" marB="0" anchor="ctr"/>
                </a:tc>
                <a:extLst>
                  <a:ext uri="{0D108BD9-81ED-4DB2-BD59-A6C34878D82A}">
                    <a16:rowId xmlns:a16="http://schemas.microsoft.com/office/drawing/2014/main" val="494479590"/>
                  </a:ext>
                </a:extLst>
              </a:tr>
            </a:tbl>
          </a:graphicData>
        </a:graphic>
      </p:graphicFrame>
    </p:spTree>
    <p:extLst>
      <p:ext uri="{BB962C8B-B14F-4D97-AF65-F5344CB8AC3E}">
        <p14:creationId xmlns:p14="http://schemas.microsoft.com/office/powerpoint/2010/main" val="153744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606972" y="1585458"/>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GB" dirty="0"/>
            </a:br>
            <a:r>
              <a:rPr lang="en-GB" sz="4000" dirty="0"/>
              <a:t>Career aspirations as children get older</a:t>
            </a:r>
            <a:br>
              <a:rPr lang="en" dirty="0"/>
            </a:br>
            <a:endParaRPr dirty="0"/>
          </a:p>
        </p:txBody>
      </p:sp>
      <p:sp>
        <p:nvSpPr>
          <p:cNvPr id="115" name="Shape 11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graphicFrame>
        <p:nvGraphicFramePr>
          <p:cNvPr id="4" name="Chart 3">
            <a:extLst>
              <a:ext uri="{FF2B5EF4-FFF2-40B4-BE49-F238E27FC236}">
                <a16:creationId xmlns:a16="http://schemas.microsoft.com/office/drawing/2014/main" id="{A7821EFC-D285-4581-AC11-0743A678635E}"/>
              </a:ext>
            </a:extLst>
          </p:cNvPr>
          <p:cNvGraphicFramePr/>
          <p:nvPr>
            <p:extLst>
              <p:ext uri="{D42A27DB-BD31-4B8C-83A1-F6EECF244321}">
                <p14:modId xmlns:p14="http://schemas.microsoft.com/office/powerpoint/2010/main" val="2060807011"/>
              </p:ext>
            </p:extLst>
          </p:nvPr>
        </p:nvGraphicFramePr>
        <p:xfrm>
          <a:off x="772170" y="1721409"/>
          <a:ext cx="5676265" cy="3277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054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3" name="Picture 2">
            <a:extLst>
              <a:ext uri="{FF2B5EF4-FFF2-40B4-BE49-F238E27FC236}">
                <a16:creationId xmlns:a16="http://schemas.microsoft.com/office/drawing/2014/main" id="{8669D5EC-0690-4795-8D64-F027A5F28CE5}"/>
              </a:ext>
            </a:extLst>
          </p:cNvPr>
          <p:cNvPicPr>
            <a:picLocks noChangeAspect="1"/>
          </p:cNvPicPr>
          <p:nvPr/>
        </p:nvPicPr>
        <p:blipFill>
          <a:blip r:embed="rId3"/>
          <a:stretch>
            <a:fillRect/>
          </a:stretch>
        </p:blipFill>
        <p:spPr>
          <a:xfrm>
            <a:off x="1757856" y="234001"/>
            <a:ext cx="2401210" cy="1525820"/>
          </a:xfrm>
          <a:prstGeom prst="rect">
            <a:avLst/>
          </a:prstGeom>
        </p:spPr>
      </p:pic>
      <p:sp>
        <p:nvSpPr>
          <p:cNvPr id="81" name="Shape 81"/>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chemeClr val="accent1">
                    <a:lumMod val="75000"/>
                  </a:schemeClr>
                </a:solidFill>
              </a:rPr>
              <a:t>1.</a:t>
            </a:r>
            <a:endParaRPr dirty="0">
              <a:solidFill>
                <a:schemeClr val="accent1">
                  <a:lumMod val="75000"/>
                </a:schemeClr>
              </a:solidFill>
            </a:endParaRPr>
          </a:p>
          <a:p>
            <a:pPr marL="0" lvl="0" indent="0" rtl="0">
              <a:spcBef>
                <a:spcPts val="0"/>
              </a:spcBef>
              <a:spcAft>
                <a:spcPts val="0"/>
              </a:spcAft>
              <a:buNone/>
            </a:pPr>
            <a:r>
              <a:rPr lang="en-GB" dirty="0"/>
              <a:t>Are children’s aspirations important? </a:t>
            </a:r>
            <a:endParaRPr dirty="0"/>
          </a:p>
        </p:txBody>
      </p:sp>
      <p:sp>
        <p:nvSpPr>
          <p:cNvPr id="82" name="Shape 82"/>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Should we spend time exploring and trying to influence them?</a:t>
            </a:r>
            <a:endParaRPr dirty="0"/>
          </a:p>
        </p:txBody>
      </p:sp>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pic>
        <p:nvPicPr>
          <p:cNvPr id="7" name="Picture 6">
            <a:extLst>
              <a:ext uri="{FF2B5EF4-FFF2-40B4-BE49-F238E27FC236}">
                <a16:creationId xmlns:a16="http://schemas.microsoft.com/office/drawing/2014/main" id="{15ADA159-5DE1-405B-87C0-AC809DECEF0E}"/>
              </a:ext>
            </a:extLst>
          </p:cNvPr>
          <p:cNvPicPr>
            <a:picLocks noChangeAspect="1"/>
          </p:cNvPicPr>
          <p:nvPr/>
        </p:nvPicPr>
        <p:blipFill>
          <a:blip r:embed="rId4"/>
          <a:stretch>
            <a:fillRect/>
          </a:stretch>
        </p:blipFill>
        <p:spPr>
          <a:xfrm>
            <a:off x="331076" y="209468"/>
            <a:ext cx="1048407" cy="4608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41435" y="2586568"/>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a:t>4. Discussion</a:t>
            </a:r>
            <a:endParaRPr dirty="0"/>
          </a:p>
        </p:txBody>
      </p:sp>
      <p:sp>
        <p:nvSpPr>
          <p:cNvPr id="95" name="Shape 95"/>
          <p:cNvSpPr txBox="1">
            <a:spLocks noGrp="1"/>
          </p:cNvSpPr>
          <p:nvPr>
            <p:ph type="body" idx="1"/>
          </p:nvPr>
        </p:nvSpPr>
        <p:spPr>
          <a:xfrm>
            <a:off x="362607" y="3443968"/>
            <a:ext cx="5511300" cy="2605200"/>
          </a:xfrm>
          <a:prstGeom prst="rect">
            <a:avLst/>
          </a:prstGeom>
        </p:spPr>
        <p:txBody>
          <a:bodyPr spcFirstLastPara="1" wrap="square" lIns="91425" tIns="91425" rIns="91425" bIns="91425" anchor="t" anchorCtr="0">
            <a:noAutofit/>
          </a:bodyPr>
          <a:lstStyle/>
          <a:p>
            <a:pPr marL="114300" lvl="0" indent="0" rtl="0">
              <a:spcBef>
                <a:spcPts val="600"/>
              </a:spcBef>
              <a:spcAft>
                <a:spcPts val="0"/>
              </a:spcAft>
              <a:buSzPts val="1800"/>
              <a:buNone/>
            </a:pPr>
            <a:r>
              <a:rPr lang="en-GB" dirty="0"/>
              <a:t>How to best address these issues?</a:t>
            </a:r>
            <a:endParaRPr dirty="0"/>
          </a:p>
        </p:txBody>
      </p:sp>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pic>
        <p:nvPicPr>
          <p:cNvPr id="5" name="Picture 4">
            <a:extLst>
              <a:ext uri="{FF2B5EF4-FFF2-40B4-BE49-F238E27FC236}">
                <a16:creationId xmlns:a16="http://schemas.microsoft.com/office/drawing/2014/main" id="{F894DF24-0865-4B26-869E-C3E89D8DD933}"/>
              </a:ext>
            </a:extLst>
          </p:cNvPr>
          <p:cNvPicPr>
            <a:picLocks noChangeAspect="1"/>
          </p:cNvPicPr>
          <p:nvPr/>
        </p:nvPicPr>
        <p:blipFill>
          <a:blip r:embed="rId3"/>
          <a:stretch>
            <a:fillRect/>
          </a:stretch>
        </p:blipFill>
        <p:spPr>
          <a:xfrm>
            <a:off x="362607" y="689448"/>
            <a:ext cx="2249901" cy="18971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99090" y="639526"/>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It’s who you kno</a:t>
            </a:r>
            <a:r>
              <a:rPr lang="en-GB" dirty="0"/>
              <a:t>w</a:t>
            </a:r>
            <a:endParaRPr dirty="0"/>
          </a:p>
        </p:txBody>
      </p:sp>
      <p:sp>
        <p:nvSpPr>
          <p:cNvPr id="95" name="Shape 95"/>
          <p:cNvSpPr txBox="1">
            <a:spLocks noGrp="1"/>
          </p:cNvSpPr>
          <p:nvPr>
            <p:ph type="body" idx="1"/>
          </p:nvPr>
        </p:nvSpPr>
        <p:spPr>
          <a:xfrm>
            <a:off x="599090" y="1629545"/>
            <a:ext cx="5511300" cy="2605200"/>
          </a:xfrm>
          <a:prstGeom prst="rect">
            <a:avLst/>
          </a:prstGeom>
        </p:spPr>
        <p:txBody>
          <a:bodyPr spcFirstLastPara="1" wrap="square" lIns="91425" tIns="91425" rIns="91425" bIns="91425" anchor="t" anchorCtr="0">
            <a:noAutofit/>
          </a:bodyPr>
          <a:lstStyle/>
          <a:p>
            <a:pPr marL="114300" indent="0">
              <a:buNone/>
            </a:pPr>
            <a:r>
              <a:rPr lang="en-GB" sz="1600" dirty="0"/>
              <a:t>This is a global issue</a:t>
            </a:r>
          </a:p>
          <a:p>
            <a:pPr marL="114300" indent="0">
              <a:buNone/>
            </a:pPr>
            <a:endParaRPr lang="en-GB" sz="1600" dirty="0"/>
          </a:p>
          <a:p>
            <a:pPr marL="114300" indent="0">
              <a:buNone/>
            </a:pPr>
            <a:r>
              <a:rPr lang="en-GB" sz="1600" dirty="0"/>
              <a:t>Lack of role models and social capital</a:t>
            </a:r>
          </a:p>
          <a:p>
            <a:pPr marL="114300" lvl="0" indent="0" rtl="0">
              <a:spcBef>
                <a:spcPts val="600"/>
              </a:spcBef>
              <a:spcAft>
                <a:spcPts val="0"/>
              </a:spcAft>
              <a:buSzPts val="1800"/>
              <a:buNone/>
            </a:pPr>
            <a:endParaRPr lang="en-GB" sz="1600" dirty="0"/>
          </a:p>
          <a:p>
            <a:pPr marL="114300" lvl="0" indent="0" rtl="0">
              <a:spcBef>
                <a:spcPts val="600"/>
              </a:spcBef>
              <a:spcAft>
                <a:spcPts val="0"/>
              </a:spcAft>
              <a:buSzPts val="1800"/>
              <a:buNone/>
            </a:pPr>
            <a:r>
              <a:rPr lang="en-GB" sz="1600" dirty="0"/>
              <a:t>Early intervention is key </a:t>
            </a:r>
          </a:p>
          <a:p>
            <a:pPr marL="114300" lvl="0" indent="0" rtl="0">
              <a:spcBef>
                <a:spcPts val="600"/>
              </a:spcBef>
              <a:spcAft>
                <a:spcPts val="0"/>
              </a:spcAft>
              <a:buSzPts val="1800"/>
              <a:buNone/>
            </a:pPr>
            <a:endParaRPr lang="en-GB" sz="1600" dirty="0"/>
          </a:p>
          <a:p>
            <a:pPr marL="114300" lvl="0" indent="0" rtl="0">
              <a:spcBef>
                <a:spcPts val="600"/>
              </a:spcBef>
              <a:spcAft>
                <a:spcPts val="0"/>
              </a:spcAft>
              <a:buSzPts val="1800"/>
              <a:buNone/>
            </a:pPr>
            <a:r>
              <a:rPr lang="en-GB" sz="1600" dirty="0"/>
              <a:t>A resource to shape the thinking of children – to address the assumptions which shape attitudes.</a:t>
            </a:r>
            <a:endParaRPr sz="1600" dirty="0"/>
          </a:p>
        </p:txBody>
      </p:sp>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322733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a:t>References</a:t>
            </a:r>
            <a:endParaRPr dirty="0"/>
          </a:p>
        </p:txBody>
      </p:sp>
      <p:sp>
        <p:nvSpPr>
          <p:cNvPr id="259" name="Shape 259"/>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171450" indent="-171450"/>
            <a:r>
              <a:rPr lang="en-US" sz="1050" dirty="0"/>
              <a:t>Bandura, A., </a:t>
            </a:r>
            <a:r>
              <a:rPr lang="en-US" sz="1050" dirty="0" err="1"/>
              <a:t>Barbaranelli</a:t>
            </a:r>
            <a:r>
              <a:rPr lang="en-US" sz="1050" dirty="0"/>
              <a:t>, C., </a:t>
            </a:r>
            <a:r>
              <a:rPr lang="en-US" sz="1050" dirty="0" err="1"/>
              <a:t>Caprara</a:t>
            </a:r>
            <a:r>
              <a:rPr lang="en-US" sz="1050" dirty="0"/>
              <a:t>, G. V., &amp; </a:t>
            </a:r>
            <a:r>
              <a:rPr lang="en-US" sz="1050" dirty="0" err="1"/>
              <a:t>Pastorelli</a:t>
            </a:r>
            <a:r>
              <a:rPr lang="en-US" sz="1050" dirty="0"/>
              <a:t>, C. (2001). Self-</a:t>
            </a:r>
            <a:r>
              <a:rPr lang="en-US" sz="1050" dirty="0" err="1"/>
              <a:t>efcacy</a:t>
            </a:r>
            <a:r>
              <a:rPr lang="en-US" sz="1050" dirty="0"/>
              <a:t> beliefs as shapers of children’s aspirations and career trajectories. Child Development, 72(1), 187-206.</a:t>
            </a:r>
          </a:p>
          <a:p>
            <a:pPr marL="171450" indent="-171450"/>
            <a:r>
              <a:rPr lang="en-US" sz="1050" dirty="0"/>
              <a:t>Hartung, P. J., </a:t>
            </a:r>
            <a:r>
              <a:rPr lang="en-US" sz="1050" dirty="0" err="1"/>
              <a:t>Porfeli</a:t>
            </a:r>
            <a:r>
              <a:rPr lang="en-US" sz="1050" dirty="0"/>
              <a:t>, E. J., &amp; </a:t>
            </a:r>
            <a:r>
              <a:rPr lang="en-US" sz="1050" dirty="0" err="1"/>
              <a:t>Vondracek</a:t>
            </a:r>
            <a:r>
              <a:rPr lang="en-US" sz="1050" dirty="0"/>
              <a:t>, F. W. (2005). Child vocational development: A review and reconsideration. Journal of Vocational </a:t>
            </a:r>
            <a:r>
              <a:rPr lang="en-US" sz="1050" dirty="0" err="1"/>
              <a:t>Behaviour</a:t>
            </a:r>
            <a:r>
              <a:rPr lang="en-US" sz="1050" dirty="0"/>
              <a:t>, 66, 385–419.</a:t>
            </a:r>
          </a:p>
          <a:p>
            <a:pPr marL="171450" indent="-171450"/>
            <a:r>
              <a:rPr lang="en-US" sz="1050" dirty="0"/>
              <a:t>Gottfredson, L. S. (1981). Circumscription and compromise: A developmental theory of occupational aspirations. Journal of Counseling Psychology, 28(6), 545-579.</a:t>
            </a:r>
          </a:p>
          <a:p>
            <a:pPr marL="171450" indent="-171450"/>
            <a:r>
              <a:rPr lang="en-US" sz="1050" dirty="0"/>
              <a:t>Savickas, M. L. (2002). Career construction: A developmental theory of vocational behavior. In D. Brown (Ed.), Career choice and development (4th ed., pp. 149-205). San Francisco: Jossey-Bass. </a:t>
            </a:r>
          </a:p>
          <a:p>
            <a:pPr marL="171450" indent="-171450"/>
            <a:endParaRPr sz="1050" dirty="0">
              <a:solidFill>
                <a:srgbClr val="3D85C6"/>
              </a:solidFill>
            </a:endParaRPr>
          </a:p>
        </p:txBody>
      </p:sp>
      <p:sp>
        <p:nvSpPr>
          <p:cNvPr id="260" name="Shape 26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10" name="Shape 121">
            <a:extLst>
              <a:ext uri="{FF2B5EF4-FFF2-40B4-BE49-F238E27FC236}">
                <a16:creationId xmlns:a16="http://schemas.microsoft.com/office/drawing/2014/main" id="{AE15CB7E-8D6C-48D9-AC5F-90D67A9E4441}"/>
              </a:ext>
            </a:extLst>
          </p:cNvPr>
          <p:cNvSpPr txBox="1">
            <a:spLocks/>
          </p:cNvSpPr>
          <p:nvPr/>
        </p:nvSpPr>
        <p:spPr>
          <a:xfrm>
            <a:off x="489775" y="1848347"/>
            <a:ext cx="1831500"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Savickas (1991; 2002)</a:t>
            </a:r>
          </a:p>
          <a:p>
            <a:pPr marL="0" indent="0">
              <a:buFont typeface="Lato Light"/>
              <a:buNone/>
            </a:pPr>
            <a:r>
              <a:rPr lang="en-US" dirty="0"/>
              <a:t>By early childhood children demonstrate</a:t>
            </a:r>
          </a:p>
          <a:p>
            <a:pPr marL="171450" indent="-171450"/>
            <a:r>
              <a:rPr lang="en-US" dirty="0"/>
              <a:t>Concern about the future</a:t>
            </a:r>
          </a:p>
          <a:p>
            <a:pPr marL="171450" indent="-171450"/>
            <a:r>
              <a:rPr lang="en-US" dirty="0"/>
              <a:t>Control over their lives</a:t>
            </a:r>
          </a:p>
          <a:p>
            <a:pPr marL="171450" indent="-171450"/>
            <a:r>
              <a:rPr lang="en-US" dirty="0"/>
              <a:t>Curiosity about occupations and work</a:t>
            </a:r>
          </a:p>
          <a:p>
            <a:pPr marL="171450" indent="-171450"/>
            <a:r>
              <a:rPr lang="en-US" dirty="0"/>
              <a:t>Confidence to construct a future</a:t>
            </a:r>
          </a:p>
          <a:p>
            <a:pPr marL="0" indent="0">
              <a:buFont typeface="Lato Light"/>
              <a:buNone/>
            </a:pPr>
            <a:endParaRPr lang="en-US" dirty="0"/>
          </a:p>
        </p:txBody>
      </p:sp>
      <p:sp>
        <p:nvSpPr>
          <p:cNvPr id="11" name="Shape 122">
            <a:extLst>
              <a:ext uri="{FF2B5EF4-FFF2-40B4-BE49-F238E27FC236}">
                <a16:creationId xmlns:a16="http://schemas.microsoft.com/office/drawing/2014/main" id="{06FDCBC4-62D8-40A4-8BF0-0A70E512C4A3}"/>
              </a:ext>
            </a:extLst>
          </p:cNvPr>
          <p:cNvSpPr txBox="1">
            <a:spLocks/>
          </p:cNvSpPr>
          <p:nvPr/>
        </p:nvSpPr>
        <p:spPr>
          <a:xfrm>
            <a:off x="2438784" y="1848347"/>
            <a:ext cx="1831500"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Gottfredson (1981; 2002)</a:t>
            </a:r>
          </a:p>
          <a:p>
            <a:pPr marL="0" indent="0">
              <a:buFont typeface="Lato Light"/>
              <a:buNone/>
            </a:pPr>
            <a:r>
              <a:rPr lang="en-US" dirty="0"/>
              <a:t>Children grasp the concept of a set of </a:t>
            </a:r>
            <a:r>
              <a:rPr lang="en-US" dirty="0" err="1"/>
              <a:t>behaviours</a:t>
            </a:r>
            <a:r>
              <a:rPr lang="en-US" dirty="0"/>
              <a:t> belonging to gender and social class and begin seeing jobs and future pathways as intrinsically linked to these ideas. </a:t>
            </a:r>
          </a:p>
        </p:txBody>
      </p:sp>
      <p:sp>
        <p:nvSpPr>
          <p:cNvPr id="7" name="Shape 113">
            <a:extLst>
              <a:ext uri="{FF2B5EF4-FFF2-40B4-BE49-F238E27FC236}">
                <a16:creationId xmlns:a16="http://schemas.microsoft.com/office/drawing/2014/main" id="{EBC3B80F-78F4-482E-BAAB-38462A44A779}"/>
              </a:ext>
            </a:extLst>
          </p:cNvPr>
          <p:cNvSpPr txBox="1">
            <a:spLocks/>
          </p:cNvSpPr>
          <p:nvPr/>
        </p:nvSpPr>
        <p:spPr>
          <a:xfrm>
            <a:off x="489775" y="1703699"/>
            <a:ext cx="5511300" cy="7084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sz="3200" dirty="0"/>
              <a:t>Developmental research</a:t>
            </a:r>
            <a:br>
              <a:rPr lang="en-GB" dirty="0"/>
            </a:br>
            <a:endParaRPr lang="en-GB" dirty="0"/>
          </a:p>
        </p:txBody>
      </p:sp>
      <p:pic>
        <p:nvPicPr>
          <p:cNvPr id="9" name="Picture 8">
            <a:extLst>
              <a:ext uri="{FF2B5EF4-FFF2-40B4-BE49-F238E27FC236}">
                <a16:creationId xmlns:a16="http://schemas.microsoft.com/office/drawing/2014/main" id="{62D05073-2CCE-4CDB-A780-99C0030DBFD4}"/>
              </a:ext>
            </a:extLst>
          </p:cNvPr>
          <p:cNvPicPr>
            <a:picLocks noChangeAspect="1"/>
          </p:cNvPicPr>
          <p:nvPr/>
        </p:nvPicPr>
        <p:blipFill>
          <a:blip r:embed="rId3"/>
          <a:stretch>
            <a:fillRect/>
          </a:stretch>
        </p:blipFill>
        <p:spPr>
          <a:xfrm>
            <a:off x="331076" y="209468"/>
            <a:ext cx="1048407" cy="460854"/>
          </a:xfrm>
          <a:prstGeom prst="rect">
            <a:avLst/>
          </a:prstGeom>
        </p:spPr>
      </p:pic>
      <p:sp>
        <p:nvSpPr>
          <p:cNvPr id="13" name="Shape 122">
            <a:extLst>
              <a:ext uri="{FF2B5EF4-FFF2-40B4-BE49-F238E27FC236}">
                <a16:creationId xmlns:a16="http://schemas.microsoft.com/office/drawing/2014/main" id="{ACF068CF-636E-4CD2-9C78-A50769B8FB32}"/>
              </a:ext>
            </a:extLst>
          </p:cNvPr>
          <p:cNvSpPr txBox="1">
            <a:spLocks/>
          </p:cNvSpPr>
          <p:nvPr/>
        </p:nvSpPr>
        <p:spPr>
          <a:xfrm>
            <a:off x="4169575" y="1848347"/>
            <a:ext cx="1831500"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Hartung, </a:t>
            </a:r>
            <a:r>
              <a:rPr lang="en-US" b="1" dirty="0" err="1"/>
              <a:t>Porfeli</a:t>
            </a:r>
            <a:r>
              <a:rPr lang="en-US" b="1" dirty="0"/>
              <a:t> and </a:t>
            </a:r>
            <a:r>
              <a:rPr lang="en-US" b="1" dirty="0" err="1"/>
              <a:t>Vondracek</a:t>
            </a:r>
            <a:r>
              <a:rPr lang="en-US" b="1" dirty="0"/>
              <a:t> (2004)</a:t>
            </a:r>
          </a:p>
          <a:p>
            <a:pPr marL="0" indent="0">
              <a:buFont typeface="Lato Light"/>
              <a:buNone/>
            </a:pPr>
            <a:r>
              <a:rPr lang="en-US" dirty="0"/>
              <a:t>Career development ‘has </a:t>
            </a:r>
            <a:r>
              <a:rPr lang="en-US" dirty="0" err="1"/>
              <a:t>overemphasised</a:t>
            </a:r>
            <a:r>
              <a:rPr lang="en-US" dirty="0"/>
              <a:t> adolescence and early-to-middle adulthood’ </a:t>
            </a:r>
          </a:p>
        </p:txBody>
      </p:sp>
    </p:spTree>
    <p:extLst>
      <p:ext uri="{BB962C8B-B14F-4D97-AF65-F5344CB8AC3E}">
        <p14:creationId xmlns:p14="http://schemas.microsoft.com/office/powerpoint/2010/main" val="404033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
        <p:nvSpPr>
          <p:cNvPr id="10" name="Shape 121">
            <a:extLst>
              <a:ext uri="{FF2B5EF4-FFF2-40B4-BE49-F238E27FC236}">
                <a16:creationId xmlns:a16="http://schemas.microsoft.com/office/drawing/2014/main" id="{AE15CB7E-8D6C-48D9-AC5F-90D67A9E4441}"/>
              </a:ext>
            </a:extLst>
          </p:cNvPr>
          <p:cNvSpPr txBox="1">
            <a:spLocks/>
          </p:cNvSpPr>
          <p:nvPr/>
        </p:nvSpPr>
        <p:spPr>
          <a:xfrm>
            <a:off x="489775" y="2079897"/>
            <a:ext cx="2789453"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Gender stereotyping</a:t>
            </a:r>
          </a:p>
          <a:p>
            <a:pPr marL="0" indent="0">
              <a:buFont typeface="Lato Light"/>
              <a:buNone/>
            </a:pPr>
            <a:r>
              <a:rPr lang="en-US" dirty="0"/>
              <a:t>Media portrayals influence children’s expectations about ‘appropriate gender roles and </a:t>
            </a:r>
            <a:r>
              <a:rPr lang="en-US" dirty="0" err="1"/>
              <a:t>behaviour</a:t>
            </a:r>
            <a:r>
              <a:rPr lang="en-US" dirty="0"/>
              <a:t>’ </a:t>
            </a:r>
          </a:p>
          <a:p>
            <a:pPr marL="0" indent="0">
              <a:buFont typeface="Lato Light"/>
              <a:buNone/>
            </a:pPr>
            <a:endParaRPr lang="en-US" sz="1050" dirty="0"/>
          </a:p>
          <a:p>
            <a:pPr marL="0" indent="0">
              <a:buFont typeface="Lato Light"/>
              <a:buNone/>
            </a:pPr>
            <a:r>
              <a:rPr lang="en-US" sz="1000" dirty="0"/>
              <a:t>Advertising Standards Authority (2017)</a:t>
            </a:r>
            <a:r>
              <a:rPr lang="en-US" sz="1000" b="1" dirty="0"/>
              <a:t> </a:t>
            </a:r>
            <a:endParaRPr lang="en-US" sz="1100" b="1" dirty="0"/>
          </a:p>
        </p:txBody>
      </p:sp>
      <p:sp>
        <p:nvSpPr>
          <p:cNvPr id="12" name="Shape 123">
            <a:extLst>
              <a:ext uri="{FF2B5EF4-FFF2-40B4-BE49-F238E27FC236}">
                <a16:creationId xmlns:a16="http://schemas.microsoft.com/office/drawing/2014/main" id="{DB3EA0FB-FFFC-4A5D-BF2C-F21A8FB20B69}"/>
              </a:ext>
            </a:extLst>
          </p:cNvPr>
          <p:cNvSpPr txBox="1">
            <a:spLocks/>
          </p:cNvSpPr>
          <p:nvPr/>
        </p:nvSpPr>
        <p:spPr>
          <a:xfrm>
            <a:off x="3578772" y="2187305"/>
            <a:ext cx="2499364"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Socio-economic background</a:t>
            </a:r>
          </a:p>
          <a:p>
            <a:pPr marL="0" indent="0">
              <a:buFont typeface="Lato Light"/>
              <a:buNone/>
            </a:pPr>
            <a:r>
              <a:rPr lang="en-US" dirty="0"/>
              <a:t>Deprivation and disadvantage influence aspirations </a:t>
            </a:r>
          </a:p>
          <a:p>
            <a:pPr marL="0" indent="0">
              <a:buFont typeface="Lato Light"/>
              <a:buNone/>
            </a:pPr>
            <a:r>
              <a:rPr lang="en-US" sz="1000" dirty="0"/>
              <a:t>(KidZania. 2017)</a:t>
            </a:r>
          </a:p>
          <a:p>
            <a:pPr marL="0" indent="0">
              <a:buFont typeface="Lato Light"/>
              <a:buNone/>
            </a:pPr>
            <a:endParaRPr lang="en-US" dirty="0"/>
          </a:p>
          <a:p>
            <a:pPr marL="0" indent="0">
              <a:buNone/>
            </a:pPr>
            <a:r>
              <a:rPr lang="en-US" dirty="0"/>
              <a:t>With limited role models, children often see certain careers (often STEM related) as for a limited cross section of society</a:t>
            </a:r>
          </a:p>
          <a:p>
            <a:pPr marL="0" indent="0">
              <a:buFont typeface="Lato Light"/>
              <a:buNone/>
            </a:pPr>
            <a:r>
              <a:rPr lang="en-US" sz="1050" dirty="0"/>
              <a:t> (Archer et al. 2012)</a:t>
            </a:r>
          </a:p>
          <a:p>
            <a:pPr marL="0" indent="0">
              <a:buFont typeface="Lato Light"/>
              <a:buNone/>
            </a:pPr>
            <a:endParaRPr lang="en-US" dirty="0"/>
          </a:p>
        </p:txBody>
      </p:sp>
      <p:sp>
        <p:nvSpPr>
          <p:cNvPr id="7" name="Shape 113">
            <a:extLst>
              <a:ext uri="{FF2B5EF4-FFF2-40B4-BE49-F238E27FC236}">
                <a16:creationId xmlns:a16="http://schemas.microsoft.com/office/drawing/2014/main" id="{C96F4381-FA57-45A0-9C16-283473ED29D3}"/>
              </a:ext>
            </a:extLst>
          </p:cNvPr>
          <p:cNvSpPr txBox="1">
            <a:spLocks/>
          </p:cNvSpPr>
          <p:nvPr/>
        </p:nvSpPr>
        <p:spPr>
          <a:xfrm>
            <a:off x="489775" y="2187305"/>
            <a:ext cx="5511300" cy="7084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sz="3200" dirty="0"/>
              <a:t>What, and who, influences aspirations?</a:t>
            </a:r>
            <a:br>
              <a:rPr lang="en-GB" dirty="0"/>
            </a:br>
            <a:endParaRPr lang="en-GB" dirty="0"/>
          </a:p>
        </p:txBody>
      </p:sp>
      <p:pic>
        <p:nvPicPr>
          <p:cNvPr id="9" name="Picture 8">
            <a:extLst>
              <a:ext uri="{FF2B5EF4-FFF2-40B4-BE49-F238E27FC236}">
                <a16:creationId xmlns:a16="http://schemas.microsoft.com/office/drawing/2014/main" id="{35109AC0-FCC7-4068-A15A-628CA9A01096}"/>
              </a:ext>
            </a:extLst>
          </p:cNvPr>
          <p:cNvPicPr>
            <a:picLocks noChangeAspect="1"/>
          </p:cNvPicPr>
          <p:nvPr/>
        </p:nvPicPr>
        <p:blipFill>
          <a:blip r:embed="rId3"/>
          <a:stretch>
            <a:fillRect/>
          </a:stretch>
        </p:blipFill>
        <p:spPr>
          <a:xfrm>
            <a:off x="331076" y="209468"/>
            <a:ext cx="1048407" cy="460854"/>
          </a:xfrm>
          <a:prstGeom prst="rect">
            <a:avLst/>
          </a:prstGeom>
        </p:spPr>
      </p:pic>
    </p:spTree>
    <p:extLst>
      <p:ext uri="{BB962C8B-B14F-4D97-AF65-F5344CB8AC3E}">
        <p14:creationId xmlns:p14="http://schemas.microsoft.com/office/powerpoint/2010/main" val="100398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10" name="Shape 121">
            <a:extLst>
              <a:ext uri="{FF2B5EF4-FFF2-40B4-BE49-F238E27FC236}">
                <a16:creationId xmlns:a16="http://schemas.microsoft.com/office/drawing/2014/main" id="{AE15CB7E-8D6C-48D9-AC5F-90D67A9E4441}"/>
              </a:ext>
            </a:extLst>
          </p:cNvPr>
          <p:cNvSpPr txBox="1">
            <a:spLocks/>
          </p:cNvSpPr>
          <p:nvPr/>
        </p:nvSpPr>
        <p:spPr>
          <a:xfrm>
            <a:off x="489775" y="1848347"/>
            <a:ext cx="1831500"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Effort and </a:t>
            </a:r>
            <a:r>
              <a:rPr lang="en-US" b="1" dirty="0" err="1"/>
              <a:t>behaviour</a:t>
            </a:r>
            <a:r>
              <a:rPr lang="en-US" b="1" dirty="0"/>
              <a:t> in lessons</a:t>
            </a:r>
          </a:p>
          <a:p>
            <a:pPr marL="0" indent="0">
              <a:buFont typeface="Lato Light"/>
              <a:buNone/>
            </a:pPr>
            <a:r>
              <a:rPr lang="en-US" dirty="0"/>
              <a:t>Children’s aspirations can impact their behavior and the effort they exert in certain lessons. </a:t>
            </a:r>
          </a:p>
          <a:p>
            <a:pPr marL="0" indent="0">
              <a:buFont typeface="Lato Light"/>
              <a:buNone/>
            </a:pPr>
            <a:endParaRPr lang="en-US" sz="900" dirty="0"/>
          </a:p>
          <a:p>
            <a:pPr marL="0" indent="0">
              <a:buFont typeface="Lato Light"/>
              <a:buNone/>
            </a:pPr>
            <a:r>
              <a:rPr lang="en-US" sz="900" dirty="0" err="1"/>
              <a:t>Flouri</a:t>
            </a:r>
            <a:r>
              <a:rPr lang="en-US" sz="900" dirty="0"/>
              <a:t> and </a:t>
            </a:r>
            <a:r>
              <a:rPr lang="en-US" sz="900" dirty="0" err="1"/>
              <a:t>Pangouria</a:t>
            </a:r>
            <a:r>
              <a:rPr lang="en-US" sz="900" dirty="0"/>
              <a:t> (2012) Bandura  at al. (2001) </a:t>
            </a:r>
          </a:p>
        </p:txBody>
      </p:sp>
      <p:sp>
        <p:nvSpPr>
          <p:cNvPr id="11" name="Shape 122">
            <a:extLst>
              <a:ext uri="{FF2B5EF4-FFF2-40B4-BE49-F238E27FC236}">
                <a16:creationId xmlns:a16="http://schemas.microsoft.com/office/drawing/2014/main" id="{06FDCBC4-62D8-40A4-8BF0-0A70E512C4A3}"/>
              </a:ext>
            </a:extLst>
          </p:cNvPr>
          <p:cNvSpPr txBox="1">
            <a:spLocks/>
          </p:cNvSpPr>
          <p:nvPr/>
        </p:nvSpPr>
        <p:spPr>
          <a:xfrm>
            <a:off x="2533377" y="1864118"/>
            <a:ext cx="1831500"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Subjects chosen </a:t>
            </a:r>
          </a:p>
          <a:p>
            <a:pPr marL="0" indent="0">
              <a:buFont typeface="Lato Light"/>
              <a:buNone/>
            </a:pPr>
            <a:r>
              <a:rPr lang="en-US" dirty="0"/>
              <a:t>The subjects they eventually choose to study.</a:t>
            </a:r>
          </a:p>
          <a:p>
            <a:pPr marL="0" indent="0">
              <a:buFont typeface="Lato Light"/>
              <a:buNone/>
            </a:pPr>
            <a:endParaRPr lang="en-US" dirty="0"/>
          </a:p>
          <a:p>
            <a:pPr marL="0" indent="0">
              <a:buFont typeface="Lato Light"/>
              <a:buNone/>
            </a:pPr>
            <a:endParaRPr lang="en-US" sz="1050" dirty="0"/>
          </a:p>
          <a:p>
            <a:pPr marL="0" indent="0">
              <a:buFont typeface="Lato Light"/>
              <a:buNone/>
            </a:pPr>
            <a:endParaRPr lang="en-US" sz="1050" dirty="0"/>
          </a:p>
          <a:p>
            <a:pPr marL="0" indent="0">
              <a:spcBef>
                <a:spcPts val="0"/>
              </a:spcBef>
              <a:buFont typeface="Lato Light"/>
              <a:buNone/>
            </a:pPr>
            <a:r>
              <a:rPr lang="en-US" sz="900" dirty="0"/>
              <a:t>Archer at al. (2013)</a:t>
            </a:r>
          </a:p>
          <a:p>
            <a:pPr marL="0" indent="0">
              <a:spcBef>
                <a:spcPts val="0"/>
              </a:spcBef>
              <a:buFont typeface="Lato Light"/>
              <a:buNone/>
            </a:pPr>
            <a:r>
              <a:rPr lang="en-US" sz="900" dirty="0"/>
              <a:t>Kelly (1989)</a:t>
            </a:r>
          </a:p>
        </p:txBody>
      </p:sp>
      <p:sp>
        <p:nvSpPr>
          <p:cNvPr id="12" name="Shape 123">
            <a:extLst>
              <a:ext uri="{FF2B5EF4-FFF2-40B4-BE49-F238E27FC236}">
                <a16:creationId xmlns:a16="http://schemas.microsoft.com/office/drawing/2014/main" id="{DB3EA0FB-FFFC-4A5D-BF2C-F21A8FB20B69}"/>
              </a:ext>
            </a:extLst>
          </p:cNvPr>
          <p:cNvSpPr txBox="1">
            <a:spLocks/>
          </p:cNvSpPr>
          <p:nvPr/>
        </p:nvSpPr>
        <p:spPr>
          <a:xfrm>
            <a:off x="4246636" y="1848347"/>
            <a:ext cx="1831500"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n-US" b="1" dirty="0"/>
              <a:t>Future career pathways</a:t>
            </a:r>
          </a:p>
          <a:p>
            <a:pPr marL="0" indent="0">
              <a:buFont typeface="Lato Light"/>
              <a:buNone/>
            </a:pPr>
            <a:r>
              <a:rPr lang="en-US" dirty="0"/>
              <a:t>With limited role models, children often see certain careers (often STEM related) as for a limited cross section of society</a:t>
            </a:r>
          </a:p>
          <a:p>
            <a:pPr marL="0" indent="0">
              <a:buFont typeface="Lato Light"/>
              <a:buNone/>
            </a:pPr>
            <a:endParaRPr lang="en-US" dirty="0"/>
          </a:p>
          <a:p>
            <a:pPr marL="0" indent="0">
              <a:buFont typeface="Lato Light"/>
              <a:buNone/>
            </a:pPr>
            <a:r>
              <a:rPr lang="en-US" sz="900" dirty="0"/>
              <a:t>Akerlof and Kranton (2000)</a:t>
            </a:r>
          </a:p>
          <a:p>
            <a:pPr marL="0" indent="0">
              <a:buFont typeface="Lato Light"/>
              <a:buNone/>
            </a:pPr>
            <a:endParaRPr lang="en-US" dirty="0"/>
          </a:p>
        </p:txBody>
      </p:sp>
      <p:sp>
        <p:nvSpPr>
          <p:cNvPr id="14" name="Shape 113">
            <a:extLst>
              <a:ext uri="{FF2B5EF4-FFF2-40B4-BE49-F238E27FC236}">
                <a16:creationId xmlns:a16="http://schemas.microsoft.com/office/drawing/2014/main" id="{A8FFB551-1FDE-4F92-8552-2467377E767F}"/>
              </a:ext>
            </a:extLst>
          </p:cNvPr>
          <p:cNvSpPr txBox="1">
            <a:spLocks/>
          </p:cNvSpPr>
          <p:nvPr/>
        </p:nvSpPr>
        <p:spPr>
          <a:xfrm>
            <a:off x="489775" y="1958706"/>
            <a:ext cx="5511300" cy="7084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sz="3200" dirty="0"/>
              <a:t>Perceptions of careers can impact:</a:t>
            </a:r>
            <a:br>
              <a:rPr lang="en-GB" dirty="0"/>
            </a:br>
            <a:endParaRPr lang="en-GB" dirty="0"/>
          </a:p>
        </p:txBody>
      </p:sp>
      <p:pic>
        <p:nvPicPr>
          <p:cNvPr id="7" name="Picture 6">
            <a:extLst>
              <a:ext uri="{FF2B5EF4-FFF2-40B4-BE49-F238E27FC236}">
                <a16:creationId xmlns:a16="http://schemas.microsoft.com/office/drawing/2014/main" id="{834044B0-8BD5-4AF1-95F4-627844FA0023}"/>
              </a:ext>
            </a:extLst>
          </p:cNvPr>
          <p:cNvPicPr>
            <a:picLocks noChangeAspect="1"/>
          </p:cNvPicPr>
          <p:nvPr/>
        </p:nvPicPr>
        <p:blipFill>
          <a:blip r:embed="rId3"/>
          <a:stretch>
            <a:fillRect/>
          </a:stretch>
        </p:blipFill>
        <p:spPr>
          <a:xfrm>
            <a:off x="331076" y="209468"/>
            <a:ext cx="1048407" cy="460854"/>
          </a:xfrm>
          <a:prstGeom prst="rect">
            <a:avLst/>
          </a:prstGeom>
        </p:spPr>
      </p:pic>
    </p:spTree>
    <p:extLst>
      <p:ext uri="{BB962C8B-B14F-4D97-AF65-F5344CB8AC3E}">
        <p14:creationId xmlns:p14="http://schemas.microsoft.com/office/powerpoint/2010/main" val="302142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4" name="Picture 13">
            <a:extLst>
              <a:ext uri="{FF2B5EF4-FFF2-40B4-BE49-F238E27FC236}">
                <a16:creationId xmlns:a16="http://schemas.microsoft.com/office/drawing/2014/main" id="{EA59451E-7474-415A-907D-9F5BE585076C}"/>
              </a:ext>
            </a:extLst>
          </p:cNvPr>
          <p:cNvPicPr>
            <a:picLocks noChangeAspect="1"/>
          </p:cNvPicPr>
          <p:nvPr/>
        </p:nvPicPr>
        <p:blipFill>
          <a:blip r:embed="rId3"/>
          <a:stretch>
            <a:fillRect/>
          </a:stretch>
        </p:blipFill>
        <p:spPr>
          <a:xfrm>
            <a:off x="3815255" y="1868180"/>
            <a:ext cx="2253011" cy="1730313"/>
          </a:xfrm>
          <a:prstGeom prst="rect">
            <a:avLst/>
          </a:prstGeom>
        </p:spPr>
      </p:pic>
      <p:sp>
        <p:nvSpPr>
          <p:cNvPr id="124" name="Shape 1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8" name="Shape 81">
            <a:extLst>
              <a:ext uri="{FF2B5EF4-FFF2-40B4-BE49-F238E27FC236}">
                <a16:creationId xmlns:a16="http://schemas.microsoft.com/office/drawing/2014/main" id="{B88B9C35-ABED-41F4-A81A-8FA97CE03360}"/>
              </a:ext>
            </a:extLst>
          </p:cNvPr>
          <p:cNvSpPr txBox="1">
            <a:spLocks/>
          </p:cNvSpPr>
          <p:nvPr/>
        </p:nvSpPr>
        <p:spPr>
          <a:xfrm>
            <a:off x="685800" y="2534739"/>
            <a:ext cx="39147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a:solidFill>
                  <a:schemeClr val="accent6">
                    <a:lumMod val="75000"/>
                  </a:schemeClr>
                </a:solidFill>
              </a:rPr>
              <a:t>2.</a:t>
            </a:r>
          </a:p>
          <a:p>
            <a:r>
              <a:rPr lang="en-US" dirty="0"/>
              <a:t>The survey</a:t>
            </a:r>
          </a:p>
        </p:txBody>
      </p:sp>
      <p:sp>
        <p:nvSpPr>
          <p:cNvPr id="19" name="Shape 82">
            <a:extLst>
              <a:ext uri="{FF2B5EF4-FFF2-40B4-BE49-F238E27FC236}">
                <a16:creationId xmlns:a16="http://schemas.microsoft.com/office/drawing/2014/main" id="{719470D5-7ABD-4B86-AF30-A89913E96D0B}"/>
              </a:ext>
            </a:extLst>
          </p:cNvPr>
          <p:cNvSpPr txBox="1">
            <a:spLocks/>
          </p:cNvSpPr>
          <p:nvPr/>
        </p:nvSpPr>
        <p:spPr>
          <a:xfrm>
            <a:off x="748862" y="3694539"/>
            <a:ext cx="39147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spcBef>
                <a:spcPts val="0"/>
              </a:spcBef>
              <a:buFont typeface="Lato Light"/>
              <a:buNone/>
            </a:pPr>
            <a:r>
              <a:rPr lang="en-US" sz="1400" dirty="0"/>
              <a:t>Methodology and data</a:t>
            </a:r>
          </a:p>
        </p:txBody>
      </p:sp>
      <p:pic>
        <p:nvPicPr>
          <p:cNvPr id="6" name="Picture 5">
            <a:extLst>
              <a:ext uri="{FF2B5EF4-FFF2-40B4-BE49-F238E27FC236}">
                <a16:creationId xmlns:a16="http://schemas.microsoft.com/office/drawing/2014/main" id="{88B59429-AF45-4363-8995-E8D78F6BF753}"/>
              </a:ext>
            </a:extLst>
          </p:cNvPr>
          <p:cNvPicPr>
            <a:picLocks noChangeAspect="1"/>
          </p:cNvPicPr>
          <p:nvPr/>
        </p:nvPicPr>
        <p:blipFill>
          <a:blip r:embed="rId4"/>
          <a:stretch>
            <a:fillRect/>
          </a:stretch>
        </p:blipFill>
        <p:spPr>
          <a:xfrm>
            <a:off x="331076" y="209468"/>
            <a:ext cx="1048407" cy="4608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Shape 1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18" name="Shape 81">
            <a:extLst>
              <a:ext uri="{FF2B5EF4-FFF2-40B4-BE49-F238E27FC236}">
                <a16:creationId xmlns:a16="http://schemas.microsoft.com/office/drawing/2014/main" id="{B88B9C35-ABED-41F4-A81A-8FA97CE03360}"/>
              </a:ext>
            </a:extLst>
          </p:cNvPr>
          <p:cNvSpPr txBox="1">
            <a:spLocks/>
          </p:cNvSpPr>
          <p:nvPr/>
        </p:nvSpPr>
        <p:spPr>
          <a:xfrm>
            <a:off x="859220" y="1014711"/>
            <a:ext cx="39147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sz="4000" dirty="0"/>
              <a:t>UK Data</a:t>
            </a:r>
          </a:p>
        </p:txBody>
      </p:sp>
      <p:sp>
        <p:nvSpPr>
          <p:cNvPr id="19" name="Shape 82">
            <a:extLst>
              <a:ext uri="{FF2B5EF4-FFF2-40B4-BE49-F238E27FC236}">
                <a16:creationId xmlns:a16="http://schemas.microsoft.com/office/drawing/2014/main" id="{719470D5-7ABD-4B86-AF30-A89913E96D0B}"/>
              </a:ext>
            </a:extLst>
          </p:cNvPr>
          <p:cNvSpPr txBox="1">
            <a:spLocks/>
          </p:cNvSpPr>
          <p:nvPr/>
        </p:nvSpPr>
        <p:spPr>
          <a:xfrm>
            <a:off x="701565" y="2304344"/>
            <a:ext cx="39147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171450" indent="-171450">
              <a:spcBef>
                <a:spcPts val="0"/>
              </a:spcBef>
            </a:pPr>
            <a:r>
              <a:rPr lang="en-US" dirty="0">
                <a:solidFill>
                  <a:schemeClr val="tx1">
                    <a:lumMod val="75000"/>
                    <a:lumOff val="25000"/>
                  </a:schemeClr>
                </a:solidFill>
              </a:rPr>
              <a:t>Children </a:t>
            </a:r>
            <a:r>
              <a:rPr lang="en-US" b="1" dirty="0">
                <a:solidFill>
                  <a:schemeClr val="tx1">
                    <a:lumMod val="75000"/>
                    <a:lumOff val="25000"/>
                  </a:schemeClr>
                </a:solidFill>
              </a:rPr>
              <a:t>aged 7-11 </a:t>
            </a:r>
            <a:r>
              <a:rPr lang="en-US" dirty="0">
                <a:solidFill>
                  <a:schemeClr val="tx1">
                    <a:lumMod val="75000"/>
                    <a:lumOff val="25000"/>
                  </a:schemeClr>
                </a:solidFill>
              </a:rPr>
              <a:t>were asked to draw what they wanted to when they were older</a:t>
            </a:r>
          </a:p>
          <a:p>
            <a:pPr marL="0" indent="0">
              <a:spcBef>
                <a:spcPts val="0"/>
              </a:spcBef>
              <a:buNone/>
            </a:pPr>
            <a:endParaRPr lang="en-US" dirty="0">
              <a:solidFill>
                <a:schemeClr val="tx1">
                  <a:lumMod val="75000"/>
                  <a:lumOff val="25000"/>
                </a:schemeClr>
              </a:solidFill>
            </a:endParaRPr>
          </a:p>
          <a:p>
            <a:pPr marL="171450" indent="-171450">
              <a:spcBef>
                <a:spcPts val="0"/>
              </a:spcBef>
            </a:pPr>
            <a:r>
              <a:rPr lang="en-US" b="1" dirty="0">
                <a:solidFill>
                  <a:schemeClr val="tx1">
                    <a:lumMod val="75000"/>
                    <a:lumOff val="25000"/>
                  </a:schemeClr>
                </a:solidFill>
              </a:rPr>
              <a:t>13,070 </a:t>
            </a:r>
            <a:r>
              <a:rPr lang="en-US" dirty="0">
                <a:solidFill>
                  <a:schemeClr val="tx1">
                    <a:lumMod val="75000"/>
                    <a:lumOff val="25000"/>
                  </a:schemeClr>
                </a:solidFill>
              </a:rPr>
              <a:t>primary school children from the UK and channel island took part</a:t>
            </a:r>
          </a:p>
          <a:p>
            <a:pPr marL="171450" indent="-171450">
              <a:spcBef>
                <a:spcPts val="0"/>
              </a:spcBef>
            </a:pPr>
            <a:endParaRPr lang="en-US" dirty="0">
              <a:solidFill>
                <a:schemeClr val="tx1">
                  <a:lumMod val="75000"/>
                  <a:lumOff val="25000"/>
                </a:schemeClr>
              </a:solidFill>
            </a:endParaRPr>
          </a:p>
          <a:p>
            <a:pPr marL="171450" indent="-171450">
              <a:spcBef>
                <a:spcPts val="0"/>
              </a:spcBef>
            </a:pPr>
            <a:r>
              <a:rPr lang="en-US" dirty="0">
                <a:solidFill>
                  <a:schemeClr val="tx1">
                    <a:lumMod val="75000"/>
                    <a:lumOff val="25000"/>
                  </a:schemeClr>
                </a:solidFill>
              </a:rPr>
              <a:t>Background information</a:t>
            </a:r>
          </a:p>
          <a:p>
            <a:pPr marL="171450" indent="-171450">
              <a:spcBef>
                <a:spcPts val="0"/>
              </a:spcBef>
            </a:pPr>
            <a:endParaRPr lang="en-US" dirty="0">
              <a:solidFill>
                <a:schemeClr val="tx1">
                  <a:lumMod val="75000"/>
                  <a:lumOff val="25000"/>
                </a:schemeClr>
              </a:solidFill>
            </a:endParaRPr>
          </a:p>
          <a:p>
            <a:pPr marL="171450" indent="-171450">
              <a:spcBef>
                <a:spcPts val="0"/>
              </a:spcBef>
            </a:pPr>
            <a:r>
              <a:rPr lang="en-US" dirty="0">
                <a:solidFill>
                  <a:schemeClr val="tx1">
                    <a:lumMod val="75000"/>
                    <a:lumOff val="25000"/>
                  </a:schemeClr>
                </a:solidFill>
              </a:rPr>
              <a:t>Do you know anyone who does the job? How did you hear about the job.</a:t>
            </a:r>
          </a:p>
          <a:p>
            <a:pPr marL="171450" indent="-171450">
              <a:spcBef>
                <a:spcPts val="0"/>
              </a:spcBef>
            </a:pPr>
            <a:endParaRPr lang="en-US" dirty="0">
              <a:solidFill>
                <a:schemeClr val="tx1">
                  <a:lumMod val="75000"/>
                  <a:lumOff val="25000"/>
                </a:schemeClr>
              </a:solidFill>
            </a:endParaRPr>
          </a:p>
        </p:txBody>
      </p:sp>
      <p:pic>
        <p:nvPicPr>
          <p:cNvPr id="8" name="Picture 7">
            <a:extLst>
              <a:ext uri="{FF2B5EF4-FFF2-40B4-BE49-F238E27FC236}">
                <a16:creationId xmlns:a16="http://schemas.microsoft.com/office/drawing/2014/main" id="{137B62E2-167A-49F7-89DB-381CE5924FD5}"/>
              </a:ext>
            </a:extLst>
          </p:cNvPr>
          <p:cNvPicPr>
            <a:picLocks noChangeAspect="1"/>
          </p:cNvPicPr>
          <p:nvPr/>
        </p:nvPicPr>
        <p:blipFill>
          <a:blip r:embed="rId3"/>
          <a:stretch>
            <a:fillRect/>
          </a:stretch>
        </p:blipFill>
        <p:spPr>
          <a:xfrm>
            <a:off x="331076" y="209468"/>
            <a:ext cx="1048407" cy="460854"/>
          </a:xfrm>
          <a:prstGeom prst="rect">
            <a:avLst/>
          </a:prstGeom>
        </p:spPr>
      </p:pic>
    </p:spTree>
    <p:extLst>
      <p:ext uri="{BB962C8B-B14F-4D97-AF65-F5344CB8AC3E}">
        <p14:creationId xmlns:p14="http://schemas.microsoft.com/office/powerpoint/2010/main" val="289141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Shape 1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18" name="Shape 81">
            <a:extLst>
              <a:ext uri="{FF2B5EF4-FFF2-40B4-BE49-F238E27FC236}">
                <a16:creationId xmlns:a16="http://schemas.microsoft.com/office/drawing/2014/main" id="{B88B9C35-ABED-41F4-A81A-8FA97CE03360}"/>
              </a:ext>
            </a:extLst>
          </p:cNvPr>
          <p:cNvSpPr txBox="1">
            <a:spLocks/>
          </p:cNvSpPr>
          <p:nvPr/>
        </p:nvSpPr>
        <p:spPr>
          <a:xfrm>
            <a:off x="674431" y="564127"/>
            <a:ext cx="4799315"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sz="4000" dirty="0"/>
              <a:t>International Data</a:t>
            </a:r>
          </a:p>
        </p:txBody>
      </p:sp>
      <p:sp>
        <p:nvSpPr>
          <p:cNvPr id="19" name="Shape 82">
            <a:extLst>
              <a:ext uri="{FF2B5EF4-FFF2-40B4-BE49-F238E27FC236}">
                <a16:creationId xmlns:a16="http://schemas.microsoft.com/office/drawing/2014/main" id="{719470D5-7ABD-4B86-AF30-A89913E96D0B}"/>
              </a:ext>
            </a:extLst>
          </p:cNvPr>
          <p:cNvSpPr txBox="1">
            <a:spLocks/>
          </p:cNvSpPr>
          <p:nvPr/>
        </p:nvSpPr>
        <p:spPr>
          <a:xfrm>
            <a:off x="776907" y="2458502"/>
            <a:ext cx="3914700" cy="784800"/>
          </a:xfrm>
          <a:prstGeom prst="rect">
            <a:avLst/>
          </a:prstGeom>
          <a:noFill/>
          <a:ln>
            <a:noFill/>
          </a:ln>
        </p:spPr>
        <p:txBody>
          <a:bodyPr spcFirstLastPara="1" wrap="square" lIns="91425" tIns="91425" rIns="91425" bIns="91425" numCol="3"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342900" indent="-342900">
              <a:buClr>
                <a:srgbClr val="006871"/>
              </a:buClr>
              <a:buFont typeface="Arial" panose="020B0604020202020204" pitchFamily="34" charset="0"/>
              <a:buChar char="•"/>
            </a:pPr>
            <a:r>
              <a:rPr lang="en-GB" dirty="0"/>
              <a:t>Albania </a:t>
            </a:r>
          </a:p>
          <a:p>
            <a:pPr marL="342900" indent="-342900">
              <a:buClr>
                <a:srgbClr val="006871"/>
              </a:buClr>
              <a:buFont typeface="Arial" panose="020B0604020202020204" pitchFamily="34" charset="0"/>
              <a:buChar char="•"/>
            </a:pPr>
            <a:r>
              <a:rPr lang="en-GB" dirty="0"/>
              <a:t>Australia </a:t>
            </a:r>
          </a:p>
          <a:p>
            <a:pPr marL="342900" indent="-342900">
              <a:buClr>
                <a:srgbClr val="006871"/>
              </a:buClr>
              <a:buFont typeface="Arial" panose="020B0604020202020204" pitchFamily="34" charset="0"/>
              <a:buChar char="•"/>
            </a:pPr>
            <a:r>
              <a:rPr lang="en-GB" dirty="0"/>
              <a:t>Austria </a:t>
            </a:r>
          </a:p>
          <a:p>
            <a:pPr marL="342900" indent="-342900">
              <a:buClr>
                <a:srgbClr val="006871"/>
              </a:buClr>
              <a:buFont typeface="Arial" panose="020B0604020202020204" pitchFamily="34" charset="0"/>
              <a:buChar char="•"/>
            </a:pPr>
            <a:r>
              <a:rPr lang="en-GB" dirty="0"/>
              <a:t>Bangladesh </a:t>
            </a:r>
          </a:p>
          <a:p>
            <a:pPr marL="342900" indent="-342900">
              <a:buClr>
                <a:srgbClr val="006871"/>
              </a:buClr>
              <a:buFont typeface="Arial" panose="020B0604020202020204" pitchFamily="34" charset="0"/>
              <a:buChar char="•"/>
            </a:pPr>
            <a:r>
              <a:rPr lang="en-GB" dirty="0"/>
              <a:t>Belarus </a:t>
            </a:r>
          </a:p>
          <a:p>
            <a:pPr marL="342900" indent="-342900">
              <a:buClr>
                <a:srgbClr val="006871"/>
              </a:buClr>
              <a:buFont typeface="Arial" panose="020B0604020202020204" pitchFamily="34" charset="0"/>
              <a:buChar char="•"/>
            </a:pPr>
            <a:r>
              <a:rPr lang="en-GB" dirty="0"/>
              <a:t>China </a:t>
            </a:r>
          </a:p>
          <a:p>
            <a:pPr marL="342900" indent="-342900">
              <a:buClr>
                <a:srgbClr val="006871"/>
              </a:buClr>
              <a:buFont typeface="Arial" panose="020B0604020202020204" pitchFamily="34" charset="0"/>
              <a:buChar char="•"/>
            </a:pPr>
            <a:r>
              <a:rPr lang="en-GB" dirty="0"/>
              <a:t>Colombia </a:t>
            </a:r>
          </a:p>
          <a:p>
            <a:pPr marL="342900" indent="-342900">
              <a:buClr>
                <a:srgbClr val="006871"/>
              </a:buClr>
              <a:buFont typeface="Arial" panose="020B0604020202020204" pitchFamily="34" charset="0"/>
              <a:buChar char="•"/>
            </a:pPr>
            <a:r>
              <a:rPr lang="en-GB" dirty="0"/>
              <a:t>Iceland </a:t>
            </a:r>
          </a:p>
          <a:p>
            <a:pPr marL="342900" indent="-342900">
              <a:buClr>
                <a:srgbClr val="006871"/>
              </a:buClr>
              <a:buFont typeface="Arial" panose="020B0604020202020204" pitchFamily="34" charset="0"/>
              <a:buChar char="•"/>
            </a:pPr>
            <a:r>
              <a:rPr lang="en-GB" dirty="0"/>
              <a:t>Indonesia </a:t>
            </a:r>
          </a:p>
          <a:p>
            <a:pPr marL="342900" indent="-342900">
              <a:buClr>
                <a:srgbClr val="006871"/>
              </a:buClr>
              <a:buFont typeface="Arial" panose="020B0604020202020204" pitchFamily="34" charset="0"/>
              <a:buChar char="•"/>
            </a:pPr>
            <a:r>
              <a:rPr lang="en-GB" dirty="0"/>
              <a:t>Mexico </a:t>
            </a:r>
          </a:p>
          <a:p>
            <a:pPr marL="342900" indent="-342900">
              <a:buClr>
                <a:srgbClr val="006871"/>
              </a:buClr>
              <a:buFont typeface="Arial" panose="020B0604020202020204" pitchFamily="34" charset="0"/>
              <a:buChar char="•"/>
            </a:pPr>
            <a:r>
              <a:rPr lang="en-GB" dirty="0"/>
              <a:t>Pakistan </a:t>
            </a:r>
          </a:p>
          <a:p>
            <a:pPr marL="342900" indent="-342900">
              <a:buClr>
                <a:srgbClr val="006871"/>
              </a:buClr>
              <a:buFont typeface="Arial" panose="020B0604020202020204" pitchFamily="34" charset="0"/>
              <a:buChar char="•"/>
            </a:pPr>
            <a:r>
              <a:rPr lang="en-GB" dirty="0"/>
              <a:t>Philippines </a:t>
            </a:r>
          </a:p>
          <a:p>
            <a:pPr marL="342900" indent="-342900">
              <a:buClr>
                <a:srgbClr val="006871"/>
              </a:buClr>
              <a:buFont typeface="Arial" panose="020B0604020202020204" pitchFamily="34" charset="0"/>
              <a:buChar char="•"/>
            </a:pPr>
            <a:r>
              <a:rPr lang="en-GB" dirty="0"/>
              <a:t>Portugal </a:t>
            </a:r>
          </a:p>
          <a:p>
            <a:pPr marL="342900" indent="-342900">
              <a:buClr>
                <a:srgbClr val="006871"/>
              </a:buClr>
              <a:buFont typeface="Arial" panose="020B0604020202020204" pitchFamily="34" charset="0"/>
              <a:buChar char="•"/>
            </a:pPr>
            <a:r>
              <a:rPr lang="en-GB" dirty="0"/>
              <a:t>Romania </a:t>
            </a:r>
          </a:p>
          <a:p>
            <a:pPr marL="342900" indent="-342900">
              <a:buClr>
                <a:srgbClr val="006871"/>
              </a:buClr>
              <a:buFont typeface="Arial" panose="020B0604020202020204" pitchFamily="34" charset="0"/>
              <a:buChar char="•"/>
            </a:pPr>
            <a:r>
              <a:rPr lang="en-GB" dirty="0"/>
              <a:t>Russia </a:t>
            </a:r>
          </a:p>
          <a:p>
            <a:pPr marL="342900" indent="-342900">
              <a:buClr>
                <a:srgbClr val="006871"/>
              </a:buClr>
              <a:buFont typeface="Arial" panose="020B0604020202020204" pitchFamily="34" charset="0"/>
              <a:buChar char="•"/>
            </a:pPr>
            <a:r>
              <a:rPr lang="en-GB" dirty="0"/>
              <a:t>Serbia </a:t>
            </a:r>
          </a:p>
          <a:p>
            <a:pPr marL="342900" indent="-342900">
              <a:buClr>
                <a:srgbClr val="006871"/>
              </a:buClr>
              <a:buFont typeface="Arial" panose="020B0604020202020204" pitchFamily="34" charset="0"/>
              <a:buChar char="•"/>
            </a:pPr>
            <a:r>
              <a:rPr lang="en-GB" dirty="0"/>
              <a:t>Switzerland </a:t>
            </a:r>
          </a:p>
          <a:p>
            <a:pPr marL="342900" indent="-342900">
              <a:buClr>
                <a:srgbClr val="006871"/>
              </a:buClr>
              <a:buFont typeface="Arial" panose="020B0604020202020204" pitchFamily="34" charset="0"/>
              <a:buChar char="•"/>
            </a:pPr>
            <a:r>
              <a:rPr lang="en-GB" dirty="0"/>
              <a:t>Uganda </a:t>
            </a:r>
          </a:p>
          <a:p>
            <a:pPr marL="342900" indent="-342900">
              <a:buClr>
                <a:srgbClr val="006871"/>
              </a:buClr>
              <a:buFont typeface="Arial" panose="020B0604020202020204" pitchFamily="34" charset="0"/>
              <a:buChar char="•"/>
            </a:pPr>
            <a:r>
              <a:rPr lang="en-GB" dirty="0"/>
              <a:t>Zambia </a:t>
            </a: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B0C8C511-621A-4426-9768-A65E17C8AA94}"/>
              </a:ext>
            </a:extLst>
          </p:cNvPr>
          <p:cNvSpPr/>
          <p:nvPr/>
        </p:nvSpPr>
        <p:spPr>
          <a:xfrm>
            <a:off x="551793" y="1935282"/>
            <a:ext cx="4572000" cy="523220"/>
          </a:xfrm>
          <a:prstGeom prst="rect">
            <a:avLst/>
          </a:prstGeom>
        </p:spPr>
        <p:txBody>
          <a:bodyPr>
            <a:spAutoFit/>
          </a:bodyPr>
          <a:lstStyle/>
          <a:p>
            <a:pPr marL="152400" indent="0">
              <a:buClr>
                <a:srgbClr val="006871"/>
              </a:buClr>
              <a:buNone/>
            </a:pPr>
            <a:r>
              <a:rPr lang="en-GB" b="1" dirty="0">
                <a:solidFill>
                  <a:schemeClr val="tx1">
                    <a:lumMod val="75000"/>
                    <a:lumOff val="25000"/>
                  </a:schemeClr>
                </a:solidFill>
              </a:rPr>
              <a:t>7,000</a:t>
            </a:r>
            <a:r>
              <a:rPr lang="en-GB" dirty="0">
                <a:solidFill>
                  <a:schemeClr val="tx1">
                    <a:lumMod val="75000"/>
                    <a:lumOff val="25000"/>
                  </a:schemeClr>
                </a:solidFill>
              </a:rPr>
              <a:t> responses from </a:t>
            </a:r>
            <a:r>
              <a:rPr lang="en-GB" b="1" dirty="0">
                <a:solidFill>
                  <a:schemeClr val="tx1">
                    <a:lumMod val="75000"/>
                    <a:lumOff val="25000"/>
                  </a:schemeClr>
                </a:solidFill>
              </a:rPr>
              <a:t>19 countries</a:t>
            </a:r>
            <a:r>
              <a:rPr lang="en-GB" dirty="0">
                <a:solidFill>
                  <a:schemeClr val="tx1">
                    <a:lumMod val="75000"/>
                    <a:lumOff val="25000"/>
                  </a:schemeClr>
                </a:solidFill>
              </a:rPr>
              <a:t> outside of the UK:</a:t>
            </a:r>
          </a:p>
        </p:txBody>
      </p:sp>
      <p:pic>
        <p:nvPicPr>
          <p:cNvPr id="9" name="Picture 8">
            <a:extLst>
              <a:ext uri="{FF2B5EF4-FFF2-40B4-BE49-F238E27FC236}">
                <a16:creationId xmlns:a16="http://schemas.microsoft.com/office/drawing/2014/main" id="{8F736F2A-5594-4AEA-AF05-EDB2351DDEC4}"/>
              </a:ext>
            </a:extLst>
          </p:cNvPr>
          <p:cNvPicPr>
            <a:picLocks noChangeAspect="1"/>
          </p:cNvPicPr>
          <p:nvPr/>
        </p:nvPicPr>
        <p:blipFill>
          <a:blip r:embed="rId3"/>
          <a:stretch>
            <a:fillRect/>
          </a:stretch>
        </p:blipFill>
        <p:spPr>
          <a:xfrm>
            <a:off x="331076" y="209468"/>
            <a:ext cx="1048407" cy="460854"/>
          </a:xfrm>
          <a:prstGeom prst="rect">
            <a:avLst/>
          </a:prstGeom>
        </p:spPr>
      </p:pic>
    </p:spTree>
    <p:extLst>
      <p:ext uri="{BB962C8B-B14F-4D97-AF65-F5344CB8AC3E}">
        <p14:creationId xmlns:p14="http://schemas.microsoft.com/office/powerpoint/2010/main" val="26751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Shape 1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18" name="Shape 81">
            <a:extLst>
              <a:ext uri="{FF2B5EF4-FFF2-40B4-BE49-F238E27FC236}">
                <a16:creationId xmlns:a16="http://schemas.microsoft.com/office/drawing/2014/main" id="{B88B9C35-ABED-41F4-A81A-8FA97CE03360}"/>
              </a:ext>
            </a:extLst>
          </p:cNvPr>
          <p:cNvSpPr txBox="1">
            <a:spLocks/>
          </p:cNvSpPr>
          <p:nvPr/>
        </p:nvSpPr>
        <p:spPr>
          <a:xfrm>
            <a:off x="674431" y="564127"/>
            <a:ext cx="4799315"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sz="4000" dirty="0"/>
              <a:t>Why drawing?</a:t>
            </a:r>
          </a:p>
        </p:txBody>
      </p:sp>
      <p:sp>
        <p:nvSpPr>
          <p:cNvPr id="19" name="Shape 82">
            <a:extLst>
              <a:ext uri="{FF2B5EF4-FFF2-40B4-BE49-F238E27FC236}">
                <a16:creationId xmlns:a16="http://schemas.microsoft.com/office/drawing/2014/main" id="{719470D5-7ABD-4B86-AF30-A89913E96D0B}"/>
              </a:ext>
            </a:extLst>
          </p:cNvPr>
          <p:cNvSpPr txBox="1">
            <a:spLocks/>
          </p:cNvSpPr>
          <p:nvPr/>
        </p:nvSpPr>
        <p:spPr>
          <a:xfrm>
            <a:off x="855279" y="2078586"/>
            <a:ext cx="3914700" cy="784800"/>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342900" indent="-342900">
              <a:buClr>
                <a:srgbClr val="006871"/>
              </a:buClr>
              <a:buFont typeface="Arial" panose="020B0604020202020204" pitchFamily="34" charset="0"/>
              <a:buChar char="•"/>
            </a:pPr>
            <a:r>
              <a:rPr lang="en-GB" dirty="0"/>
              <a:t>Remember more about an event or period of time. Allowing them to ‘tell a better story’  (Butler et al. 1995)</a:t>
            </a:r>
          </a:p>
          <a:p>
            <a:pPr marL="342900" indent="-342900">
              <a:buClr>
                <a:srgbClr val="006871"/>
              </a:buClr>
              <a:buFont typeface="Arial" panose="020B0604020202020204" pitchFamily="34" charset="0"/>
              <a:buChar char="•"/>
            </a:pPr>
            <a:r>
              <a:rPr lang="en-GB" dirty="0"/>
              <a:t>Useful for children who are usually shy. Allows them to feel confident expressing their opinions without feeling steered by agenda of researchers (Einarsdottir et al. 2009)</a:t>
            </a:r>
          </a:p>
          <a:p>
            <a:pPr marL="342900" indent="-342900">
              <a:buClr>
                <a:srgbClr val="006871"/>
              </a:buClr>
              <a:buFont typeface="Arial" panose="020B0604020202020204" pitchFamily="34" charset="0"/>
              <a:buChar char="•"/>
            </a:pPr>
            <a:r>
              <a:rPr lang="en-GB" dirty="0"/>
              <a:t>Inclusivity for younger children, does not require strong written or verbal skills</a:t>
            </a:r>
          </a:p>
        </p:txBody>
      </p:sp>
      <p:pic>
        <p:nvPicPr>
          <p:cNvPr id="9" name="Picture 8">
            <a:extLst>
              <a:ext uri="{FF2B5EF4-FFF2-40B4-BE49-F238E27FC236}">
                <a16:creationId xmlns:a16="http://schemas.microsoft.com/office/drawing/2014/main" id="{8F736F2A-5594-4AEA-AF05-EDB2351DDEC4}"/>
              </a:ext>
            </a:extLst>
          </p:cNvPr>
          <p:cNvPicPr>
            <a:picLocks noChangeAspect="1"/>
          </p:cNvPicPr>
          <p:nvPr/>
        </p:nvPicPr>
        <p:blipFill>
          <a:blip r:embed="rId3"/>
          <a:stretch>
            <a:fillRect/>
          </a:stretch>
        </p:blipFill>
        <p:spPr>
          <a:xfrm>
            <a:off x="331076" y="209468"/>
            <a:ext cx="1048407" cy="460854"/>
          </a:xfrm>
          <a:prstGeom prst="rect">
            <a:avLst/>
          </a:prstGeom>
        </p:spPr>
      </p:pic>
    </p:spTree>
    <p:extLst>
      <p:ext uri="{BB962C8B-B14F-4D97-AF65-F5344CB8AC3E}">
        <p14:creationId xmlns:p14="http://schemas.microsoft.com/office/powerpoint/2010/main" val="1413120762"/>
      </p:ext>
    </p:extLst>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2532</TotalTime>
  <Words>2010</Words>
  <Application>Microsoft Office PowerPoint</Application>
  <PresentationFormat>On-screen Show (16:9)</PresentationFormat>
  <Paragraphs>272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 Light</vt:lpstr>
      <vt:lpstr>Lato Light</vt:lpstr>
      <vt:lpstr>Arial</vt:lpstr>
      <vt:lpstr>DengXian</vt:lpstr>
      <vt:lpstr>Times New Roman</vt:lpstr>
      <vt:lpstr>Lato Hairline</vt:lpstr>
      <vt:lpstr>Eglamour template</vt:lpstr>
      <vt:lpstr>Drawing the future Exploring the career aspirations of primary aged children  Jordan Rehill Research Analyst – Education and Employers</vt:lpstr>
      <vt:lpstr>1. Are children’s aspirations important?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Findings </vt:lpstr>
      <vt:lpstr> Most popular jobs Top 15 jobs among total sample (excl 9.8% non respondents)</vt:lpstr>
      <vt:lpstr> How did children hear about their chosen job? </vt:lpstr>
      <vt:lpstr> How did children hear about their chosen job? </vt:lpstr>
      <vt:lpstr> Most popular jobs according to gender </vt:lpstr>
      <vt:lpstr> Most popular jobs according to gender </vt:lpstr>
      <vt:lpstr> Stereotyping in STEM </vt:lpstr>
      <vt:lpstr> Stereotyping in STEM </vt:lpstr>
      <vt:lpstr> Impact of social disadvantage </vt:lpstr>
      <vt:lpstr> Career aspirations as children get older </vt:lpstr>
      <vt:lpstr>4. Discussion</vt:lpstr>
      <vt:lpstr>It’s who you know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the future Exploring the career aspirations of primary aged children  Jordan Rehill Research Analyst – Education and Employers</dc:title>
  <cp:lastModifiedBy>Jordan Rehill</cp:lastModifiedBy>
  <cp:revision>28</cp:revision>
  <cp:lastPrinted>2018-07-03T15:18:25Z</cp:lastPrinted>
  <dcterms:modified xsi:type="dcterms:W3CDTF">2018-07-04T08:15:24Z</dcterms:modified>
</cp:coreProperties>
</file>