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5" r:id="rId3"/>
    <p:sldId id="296" r:id="rId4"/>
    <p:sldId id="283" r:id="rId5"/>
    <p:sldId id="297" r:id="rId6"/>
    <p:sldId id="289" r:id="rId7"/>
    <p:sldId id="291" r:id="rId8"/>
    <p:sldId id="268" r:id="rId9"/>
    <p:sldId id="292" r:id="rId10"/>
    <p:sldId id="293" r:id="rId11"/>
    <p:sldId id="284" r:id="rId12"/>
    <p:sldId id="298" r:id="rId13"/>
    <p:sldId id="269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Galvin Arribas" initials="JMGA" lastIdx="1" clrIdx="0">
    <p:extLst>
      <p:ext uri="{19B8F6BF-5375-455C-9EA6-DF929625EA0E}">
        <p15:presenceInfo xmlns:p15="http://schemas.microsoft.com/office/powerpoint/2012/main" userId="S-1-5-21-1719972083-1073659269-3228366198-3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0092BB"/>
    <a:srgbClr val="336699"/>
    <a:srgbClr val="97BE0D"/>
    <a:srgbClr val="6600FF"/>
    <a:srgbClr val="45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11" autoAdjust="0"/>
    <p:restoredTop sz="9466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8890C-2746-4DA4-A991-9D1C364FC6D1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9FBD1-40DF-497D-8B63-2C9059291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78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3513-4C31-419C-B981-2EE6D013F477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350DD-85B2-414B-9880-F868349A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8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5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17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48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4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1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D35400-CAE9-4872-ADE7-F9E58A8FE55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8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8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7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8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E220D-4E76-464E-93FA-8ADE6AFD59C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0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46A6-5EA5-4441-818A-1E550FF9611B}" type="datetimeFigureOut">
              <a:rPr lang="en-US" smtClean="0"/>
              <a:pPr/>
              <a:t>6/5/2018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CB7A-B838-4313-A32F-FFC2464A1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mailto:jmg@etf.europa.eu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PowerPoint_Slide1.sldx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" y="0"/>
            <a:ext cx="9117696" cy="6858000"/>
          </a:xfrm>
          <a:prstGeom prst="rect">
            <a:avLst/>
          </a:prstGeom>
        </p:spPr>
      </p:pic>
      <p:sp>
        <p:nvSpPr>
          <p:cNvPr id="9" name="Rectangle 20"/>
          <p:cNvSpPr/>
          <p:nvPr/>
        </p:nvSpPr>
        <p:spPr>
          <a:xfrm>
            <a:off x="35496" y="1700808"/>
            <a:ext cx="9001000" cy="44627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en-GB" sz="28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800" b="1" i="1" noProof="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ecentralization</a:t>
            </a:r>
            <a:r>
              <a:rPr lang="en-GB" sz="2800" b="1" i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</a:p>
          <a:p>
            <a:pPr algn="ctr">
              <a:lnSpc>
                <a:spcPts val="3600"/>
              </a:lnSpc>
              <a:defRPr/>
            </a:pPr>
            <a:r>
              <a:rPr lang="en-GB" sz="28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</a:t>
            </a:r>
            <a:r>
              <a:rPr lang="en-GB" sz="2800" b="1" i="1" noProof="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ttractive</a:t>
            </a:r>
            <a:r>
              <a:rPr lang="en-GB" sz="2800" b="1" i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Innovative </a:t>
            </a:r>
            <a:r>
              <a:rPr lang="en-GB" sz="2800" b="1" i="1" baseline="0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System</a:t>
            </a:r>
            <a:r>
              <a:rPr lang="en-GB" sz="2800" b="1" i="1" noProof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Ukraine:</a:t>
            </a:r>
          </a:p>
          <a:p>
            <a:pPr algn="ctr">
              <a:lnSpc>
                <a:spcPts val="3600"/>
              </a:lnSpc>
              <a:defRPr/>
            </a:pPr>
            <a:r>
              <a:rPr lang="en-GB" sz="2800" b="1" i="1" noProof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Good Multilevel </a:t>
            </a:r>
            <a:r>
              <a:rPr lang="en-GB" sz="28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GB" sz="2800" b="1" i="1" noProof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overnance </a:t>
            </a:r>
            <a:r>
              <a:rPr lang="en-GB" sz="28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the Spotlight</a:t>
            </a:r>
            <a:endParaRPr lang="en-GB" sz="2800" b="1" i="1" noProof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GB" sz="14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GB" sz="1400" b="1" noProof="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GB" sz="1400" b="1" noProof="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GB" sz="1600" b="1" noProof="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it-IT" sz="1600" b="1" noProof="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en-GB" sz="1600" b="1" noProof="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GB" sz="1600" b="1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J. Manuel Galvin Arribas </a:t>
            </a:r>
          </a:p>
          <a:p>
            <a:pPr algn="r"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-ETF Specialist in VET Governance </a:t>
            </a:r>
          </a:p>
          <a:p>
            <a:pPr algn="r"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 Lifelong Learning-</a:t>
            </a:r>
          </a:p>
          <a:p>
            <a:pPr algn="r">
              <a:defRPr/>
            </a:pPr>
            <a:endParaRPr lang="en-GB" sz="1400" b="1" noProof="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GB" sz="1200" b="1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GB" sz="1200" b="1" u="sng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GB" sz="1200" b="1" u="sng" baseline="30000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1200" b="1" u="sng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International Conference on Employer Engagement </a:t>
            </a:r>
          </a:p>
          <a:p>
            <a:pPr algn="r">
              <a:defRPr/>
            </a:pPr>
            <a:r>
              <a:rPr lang="en-GB" sz="1200" b="1" u="sng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Education and Training</a:t>
            </a:r>
          </a:p>
          <a:p>
            <a:pPr algn="r">
              <a:defRPr/>
            </a:pPr>
            <a:r>
              <a:rPr lang="en-GB" sz="1200" b="1" u="sng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London (UK) 5</a:t>
            </a:r>
            <a:r>
              <a:rPr lang="en-GB" sz="1200" b="1" u="sng" baseline="30000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1200" b="1" u="sng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July 2018</a:t>
            </a:r>
            <a:r>
              <a:rPr lang="en-GB" sz="1200" b="1" noProof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GB" sz="1200" b="1" noProof="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04"/>
            <a:ext cx="1731838" cy="10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65536"/>
            <a:ext cx="1512168" cy="785409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152394" y="952635"/>
            <a:ext cx="3860291" cy="5635734"/>
          </a:xfrm>
          <a:prstGeom prst="foldedCorner">
            <a:avLst/>
          </a:prstGeom>
          <a:solidFill>
            <a:srgbClr val="C00000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ISSUES</a:t>
            </a: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School Autonomy is an ambition but current state of art of VET system hampers to balance financial, managerial and/or curricula development tasks for VET schools. 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leadership of VET Directors and the role of VET schools boards is  matter of conflict in many cases to exercise operational power.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VET schools have several procedural and legal problems for hiring teachers.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transfer of budget to cities for financing VET schools created an alarming situation of lack of funds.</a:t>
            </a:r>
            <a:endParaRPr lang="en-GB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9832" y="5320316"/>
            <a:ext cx="13452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600" b="1" u="sng" dirty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4342866" y="850946"/>
            <a:ext cx="4608512" cy="5737424"/>
          </a:xfrm>
          <a:prstGeom prst="foldedCorner">
            <a:avLst/>
          </a:prstGeom>
          <a:solidFill>
            <a:srgbClr val="97BE0D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OPTIONS</a:t>
            </a: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‘ regional component’  of VET school networks delegating more managerial competences to regional powers (Education Departments/Regional Councils).</a:t>
            </a: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Modernise mechanism for selection of school directors &amp; empowering role of regional commissions.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Re-visit role of VET school directors whilst enhancing accountability mechanisms in their interaction with different councils /committees .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</a:t>
            </a:r>
            <a:r>
              <a:rPr lang="en-GB" sz="12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staffing schedule </a:t>
            </a: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flexible mechanism to facilitate action of Directors managing  human resources of  VET schools.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general continuing training plan  for VET teachers community to fill gaps on shortage of Masters and on quality of VET provision. </a:t>
            </a:r>
            <a:endParaRPr lang="en-GB" sz="1200" b="1" u="sng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Clarify and limit social function of VET schools to alleviate director responsibilities on minority/disadvantages student groups.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more autonomy to VET schools on budget allocation for purchasing, encourage income generating activities and grant them for VET innovation in curricula.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options on students enrolments for financing VET schools (e.g. VET schools competing for students, or for assigned groups or enrolments number set by 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the founder, etc.).  </a:t>
            </a: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8064" y="492334"/>
            <a:ext cx="1189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u="sng" dirty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3059832" y="86864"/>
            <a:ext cx="5504607" cy="58477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 GMLG: VET school operations dilemmas in decentralized context in Ukraine</a:t>
            </a:r>
          </a:p>
        </p:txBody>
      </p:sp>
    </p:spTree>
    <p:extLst>
      <p:ext uri="{BB962C8B-B14F-4D97-AF65-F5344CB8AC3E}">
        <p14:creationId xmlns:p14="http://schemas.microsoft.com/office/powerpoint/2010/main" val="725468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65536"/>
            <a:ext cx="1512168" cy="785409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107504" y="1051664"/>
            <a:ext cx="3960439" cy="5545688"/>
          </a:xfrm>
          <a:prstGeom prst="foldedCorner">
            <a:avLst/>
          </a:prstGeom>
          <a:solidFill>
            <a:srgbClr val="C00000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ISSUES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PPPs in Ukraine take form of sponsorships, practical training centres and internships: little is known about its results/impact.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long tradition of councils culture in the country activate a big array of different councils participating in the system.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financial crisis on the VET sector call for urgent increased participation of private actors in VET.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MLG is about to enhance public &amp; private participation but in Ukraine VET is overall state/public-driven. 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many cases, employers in Ukraine are not satisfied with VET skill provision.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share of informal 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economy  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4717316" y="972832"/>
            <a:ext cx="4247171" cy="5458832"/>
          </a:xfrm>
          <a:prstGeom prst="foldedCorner">
            <a:avLst/>
          </a:prstGeom>
          <a:solidFill>
            <a:srgbClr val="97BE0D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OPTIONS</a:t>
            </a: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 a sample of practices of PPPs in Ukrainian VET. This should including review effectiveness of current councils system. Use lessons learned to shape a renewed national and regional approach.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platform for Social Dialogue in VET within LLL perspective with task to deliver a National Framework for PPPs in VET which might be replicated at Regional and Sectoral levels.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Delegate  to Regional Councils with involvement of social partners  and sector skills councils responsibility for structuring PPPs strategic frameworks in the regions.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Replicate experiences of ‘ Practical </a:t>
            </a:r>
            <a:r>
              <a:rPr lang="en-GB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raining </a:t>
            </a:r>
            <a:r>
              <a:rPr lang="en-GB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entres' &amp; open policy dialogue for exploring setting up Centres of VET Excellence. </a:t>
            </a:r>
          </a:p>
          <a:p>
            <a:endParaRPr lang="en-GB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guidelines for governance and financing of apprenticeship system including use of taxation to incentivize employers  and further regulate in law. This should open room for dualization of Ukrainian VET. 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4 Rectángulo"/>
          <p:cNvSpPr/>
          <p:nvPr/>
        </p:nvSpPr>
        <p:spPr>
          <a:xfrm>
            <a:off x="2555776" y="161872"/>
            <a:ext cx="5072559" cy="58477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 GMLG: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&amp; Private Partnership for Ukrainian VET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1658" y="850945"/>
            <a:ext cx="1179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u="sng" dirty="0" smtClean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6902" y="4509120"/>
            <a:ext cx="13452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600" b="1" u="sng" dirty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486"/>
            <a:ext cx="1512168" cy="886003"/>
          </a:xfrm>
          <a:prstGeom prst="rect">
            <a:avLst/>
          </a:prstGeom>
        </p:spPr>
      </p:pic>
      <p:sp>
        <p:nvSpPr>
          <p:cNvPr id="9" name="14 Rectángulo"/>
          <p:cNvSpPr/>
          <p:nvPr/>
        </p:nvSpPr>
        <p:spPr>
          <a:xfrm>
            <a:off x="2267744" y="213290"/>
            <a:ext cx="6552728" cy="58477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Lessons learned on VET GMLG &amp; Decentralization in Ukraine: what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predictable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way forward ? (2018-2020)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1021742"/>
            <a:ext cx="8856984" cy="56630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1F4E79"/>
              </a:buClr>
            </a:pPr>
            <a:endParaRPr lang="en-GB" sz="1600" b="1" u="sng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needed </a:t>
            </a:r>
            <a:r>
              <a:rPr lang="en-GB" sz="1600" b="1" i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Ukrainian</a:t>
            </a:r>
            <a:r>
              <a:rPr lang="en-GB" sz="1600" b="1" i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national concept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framework involving Ukrainian Regions.</a:t>
            </a: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endParaRPr lang="en-GB" sz="16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Education Law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(Dec. 2017): </a:t>
            </a:r>
            <a:r>
              <a:rPr lang="en-GB" sz="1600" b="1" i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VET law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key pillar to modernize role of decentralized VET for supporting socioeconomic &amp; regional development of Ukraine.</a:t>
            </a: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of decentralized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–Regional- Governance &amp; Financing. </a:t>
            </a:r>
          </a:p>
          <a:p>
            <a:pPr lvl="0" algn="just">
              <a:buClr>
                <a:srgbClr val="C00000"/>
              </a:buClr>
              <a:buSzPct val="120000"/>
            </a:pP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Deepening on </a:t>
            </a:r>
            <a:r>
              <a:rPr lang="en-GB" sz="1600" b="1" i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DELEGATION</a:t>
            </a:r>
            <a:r>
              <a:rPr lang="en-GB" sz="1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form,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balancing VET policy decentralization at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level &amp; VET systemic change by increasing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School </a:t>
            </a:r>
            <a:r>
              <a:rPr lang="en-GB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utonomy:</a:t>
            </a:r>
            <a:endParaRPr lang="en-GB" sz="1600" dirty="0" smtClean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Clr>
                <a:srgbClr val="C00000"/>
              </a:buClr>
              <a:buSzPct val="114000"/>
              <a:buFont typeface="Wingdings" panose="05000000000000000000" pitchFamily="2" charset="2"/>
              <a:buChar char="µ"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Empowering institutional role (&amp; capacities) of </a:t>
            </a:r>
            <a:r>
              <a:rPr lang="en-GB" sz="14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VET Councils.</a:t>
            </a:r>
          </a:p>
          <a:p>
            <a:pPr marL="742950" lvl="1" indent="-285750" algn="just">
              <a:buClr>
                <a:srgbClr val="C00000"/>
              </a:buClr>
              <a:buSzPct val="114000"/>
              <a:buFont typeface="Wingdings" panose="05000000000000000000" pitchFamily="2" charset="2"/>
              <a:buChar char="µ"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 up </a:t>
            </a:r>
            <a:r>
              <a:rPr lang="en-GB" sz="14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Centres of Industrial Excellence/Innovation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en-GB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optimization option.</a:t>
            </a:r>
            <a:endParaRPr lang="en-GB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Clr>
                <a:srgbClr val="C00000"/>
              </a:buClr>
              <a:buSzPct val="120000"/>
            </a:pPr>
            <a:endParaRPr lang="en-GB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Public–Private Partnership:</a:t>
            </a:r>
            <a:r>
              <a:rPr lang="en-GB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&amp; non-financial incentives much needed for employers engagement to integrate </a:t>
            </a:r>
            <a:r>
              <a:rPr lang="en-GB" sz="160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learning outcomes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(regionals) Labour Market. </a:t>
            </a:r>
          </a:p>
          <a:p>
            <a:pPr lvl="0" algn="just">
              <a:buClr>
                <a:srgbClr val="C00000"/>
              </a:buClr>
              <a:buSzPct val="120000"/>
            </a:pP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key policy making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pieces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Quality Assurance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(Q.A) &amp;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NQF</a:t>
            </a:r>
            <a:r>
              <a:rPr lang="en-GB" sz="16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1600" i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Agency of Qualifications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Multichannel Financing; Career Guidance; Competence-Based –Education/Occupational Standards; VET Teachers policy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(etc.). </a:t>
            </a:r>
          </a:p>
          <a:p>
            <a:pPr marL="285750" lvl="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ETF &amp; UA MoES joint work resulted on relevant strategic outcomes:</a:t>
            </a:r>
            <a:r>
              <a:rPr lang="en-GB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forthcoming EU (&amp; MSs Estonia, Germany, Poland, Finland) budget &amp; expertise support. </a:t>
            </a:r>
            <a:endParaRPr lang="en-GB" sz="1600" b="1" u="sng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5536"/>
            <a:ext cx="1656183" cy="915192"/>
          </a:xfrm>
          <a:prstGeom prst="rect">
            <a:avLst/>
          </a:prstGeom>
        </p:spPr>
      </p:pic>
      <p:graphicFrame>
        <p:nvGraphicFramePr>
          <p:cNvPr id="7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81842"/>
              </p:ext>
            </p:extLst>
          </p:nvPr>
        </p:nvGraphicFramePr>
        <p:xfrm>
          <a:off x="-1588" y="1196974"/>
          <a:ext cx="9145588" cy="524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" name="Slide" r:id="rId5" imgW="4760893" imgH="3570792" progId="PowerPoint.Slide.12">
                  <p:embed/>
                </p:oleObj>
              </mc:Choice>
              <mc:Fallback>
                <p:oleObj name="Slide" r:id="rId5" imgW="4760893" imgH="357079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196974"/>
                        <a:ext cx="9145588" cy="52492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043608" y="5811049"/>
            <a:ext cx="4492208" cy="635128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  <a:buClr>
                <a:srgbClr val="0092BB"/>
              </a:buClr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 VERY MUCH !!!</a:t>
            </a:r>
          </a:p>
          <a:p>
            <a:pPr algn="ctr">
              <a:spcAft>
                <a:spcPts val="0"/>
              </a:spcAft>
              <a:buClr>
                <a:srgbClr val="0092BB"/>
              </a:buClr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jmg@etf.europa.eu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  <a:buClr>
                <a:srgbClr val="0092BB"/>
              </a:buClr>
            </a:pPr>
            <a:endParaRPr lang="it-IT" sz="18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  <a:buClr>
                <a:srgbClr val="0092BB"/>
              </a:buClr>
            </a:pPr>
            <a:endParaRPr lang="en-GB" sz="18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059832" y="274119"/>
            <a:ext cx="3527598" cy="49414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  <a:buClr>
                <a:srgbClr val="0092BB"/>
              </a:buClr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QUESTIONS…PLEASE? </a:t>
            </a:r>
          </a:p>
          <a:p>
            <a:pPr algn="ctr">
              <a:spcAft>
                <a:spcPts val="0"/>
              </a:spcAft>
              <a:buClr>
                <a:srgbClr val="0092BB"/>
              </a:buClr>
            </a:pPr>
            <a:endParaRPr lang="it-IT" sz="2000" b="1" i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  <a:buClr>
                <a:srgbClr val="0092BB"/>
              </a:buClr>
            </a:pPr>
            <a:endParaRPr lang="en-GB" sz="18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6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Untitl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563"/>
            <a:ext cx="91440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26"/>
          <p:cNvGrpSpPr>
            <a:grpSpLocks/>
          </p:cNvGrpSpPr>
          <p:nvPr/>
        </p:nvGrpSpPr>
        <p:grpSpPr bwMode="auto">
          <a:xfrm>
            <a:off x="71438" y="3857624"/>
            <a:ext cx="2917871" cy="2816225"/>
            <a:chOff x="285750" y="4005263"/>
            <a:chExt cx="2917825" cy="2663825"/>
          </a:xfrm>
          <a:solidFill>
            <a:srgbClr val="336699"/>
          </a:solidFill>
        </p:grpSpPr>
        <p:sp>
          <p:nvSpPr>
            <p:cNvPr id="22537" name="AutoShape 14"/>
            <p:cNvSpPr>
              <a:spLocks noChangeArrowheads="1"/>
            </p:cNvSpPr>
            <p:nvPr/>
          </p:nvSpPr>
          <p:spPr bwMode="auto">
            <a:xfrm>
              <a:off x="285750" y="4005263"/>
              <a:ext cx="2917825" cy="2663825"/>
            </a:xfrm>
            <a:prstGeom prst="wedgeRoundRectCallout">
              <a:avLst>
                <a:gd name="adj1" fmla="val 102069"/>
                <a:gd name="adj2" fmla="val 53097"/>
                <a:gd name="adj3" fmla="val 16667"/>
              </a:avLst>
            </a:prstGeom>
            <a:solidFill>
              <a:srgbClr val="FFC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22538" name="Rectangle 24"/>
            <p:cNvSpPr>
              <a:spLocks noChangeArrowheads="1"/>
            </p:cNvSpPr>
            <p:nvPr/>
          </p:nvSpPr>
          <p:spPr bwMode="auto">
            <a:xfrm>
              <a:off x="424378" y="4310972"/>
              <a:ext cx="2640567" cy="205240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500" b="1" dirty="0">
                  <a:latin typeface="Calibri" pitchFamily="34" charset="0"/>
                </a:rPr>
                <a:t>European Neighbourhood and Partnership </a:t>
              </a:r>
              <a:r>
                <a:rPr lang="it-IT" sz="1500" b="1" dirty="0" err="1">
                  <a:latin typeface="Calibri" pitchFamily="34" charset="0"/>
                </a:rPr>
                <a:t>Instrument</a:t>
              </a:r>
              <a:r>
                <a:rPr lang="it-IT" sz="1500" b="1" dirty="0">
                  <a:latin typeface="Calibri" pitchFamily="34" charset="0"/>
                </a:rPr>
                <a:t> </a:t>
              </a:r>
              <a:r>
                <a:rPr lang="it-IT" sz="1500" b="1" dirty="0" err="1" smtClean="0">
                  <a:latin typeface="Calibri" pitchFamily="34" charset="0"/>
                </a:rPr>
                <a:t>countries</a:t>
              </a:r>
              <a:r>
                <a:rPr lang="it-IT" sz="1500" b="1" dirty="0" smtClean="0">
                  <a:latin typeface="Calibri" pitchFamily="34" charset="0"/>
                </a:rPr>
                <a:t> (SEMED)</a:t>
              </a:r>
              <a:endParaRPr lang="it-IT" sz="1500" b="1" dirty="0">
                <a:latin typeface="Calibri" pitchFamily="34" charset="0"/>
              </a:endParaRPr>
            </a:p>
            <a:p>
              <a:pPr>
                <a:defRPr/>
              </a:pPr>
              <a:endParaRPr lang="it-IT" sz="1500" b="1" dirty="0">
                <a:latin typeface="Calibri" pitchFamily="34" charset="0"/>
              </a:endParaRPr>
            </a:p>
            <a:p>
              <a:pPr>
                <a:defRPr/>
              </a:pPr>
              <a:r>
                <a:rPr lang="it-IT" sz="1500" b="1" dirty="0">
                  <a:latin typeface="Calibri" pitchFamily="34" charset="0"/>
                </a:rPr>
                <a:t>ENP South:</a:t>
              </a:r>
            </a:p>
            <a:p>
              <a:pPr>
                <a:defRPr/>
              </a:pPr>
              <a:r>
                <a:rPr lang="it-IT" sz="1500" b="1" dirty="0">
                  <a:solidFill>
                    <a:schemeClr val="bg1"/>
                  </a:solidFill>
                  <a:latin typeface="Calibri" pitchFamily="34" charset="0"/>
                </a:rPr>
                <a:t>Algeria, Egypt, Jordan, Lebanon, Morocco, Occupied Palestinian Territory, </a:t>
              </a:r>
              <a:r>
                <a:rPr lang="it-IT" sz="1500" b="1" dirty="0" smtClean="0">
                  <a:solidFill>
                    <a:schemeClr val="bg1"/>
                  </a:solidFill>
                  <a:latin typeface="Calibri" pitchFamily="34" charset="0"/>
                </a:rPr>
                <a:t>Tunisia</a:t>
              </a:r>
              <a:r>
                <a:rPr lang="it-IT" sz="1500" b="1" dirty="0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it-IT" sz="1500" b="1" dirty="0" smtClean="0">
                  <a:solidFill>
                    <a:schemeClr val="bg1"/>
                  </a:solidFill>
                  <a:latin typeface="Calibri" pitchFamily="34" charset="0"/>
                </a:rPr>
                <a:t>Israel, Libia-(Syria </a:t>
              </a:r>
              <a:r>
                <a:rPr lang="it-IT" sz="1500" b="1" dirty="0" err="1" smtClean="0">
                  <a:solidFill>
                    <a:schemeClr val="bg1"/>
                  </a:solidFill>
                  <a:latin typeface="Calibri" pitchFamily="34" charset="0"/>
                </a:rPr>
                <a:t>suspended</a:t>
              </a:r>
              <a:r>
                <a:rPr lang="it-IT" sz="1500" b="1" dirty="0" smtClean="0">
                  <a:solidFill>
                    <a:schemeClr val="bg1"/>
                  </a:solidFill>
                  <a:latin typeface="Calibri" pitchFamily="34" charset="0"/>
                </a:rPr>
                <a:t>).</a:t>
              </a:r>
              <a:endParaRPr lang="it-IT" sz="15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533" name="AutoShape 14"/>
          <p:cNvSpPr>
            <a:spLocks noChangeArrowheads="1"/>
          </p:cNvSpPr>
          <p:nvPr/>
        </p:nvSpPr>
        <p:spPr bwMode="auto">
          <a:xfrm>
            <a:off x="1911350" y="2009775"/>
            <a:ext cx="2089150" cy="1714500"/>
          </a:xfrm>
          <a:prstGeom prst="wedgeRoundRectCallout">
            <a:avLst>
              <a:gd name="adj1" fmla="val 123412"/>
              <a:gd name="adj2" fmla="val 144620"/>
              <a:gd name="adj3" fmla="val 16667"/>
            </a:avLst>
          </a:prstGeom>
          <a:solidFill>
            <a:srgbClr val="00FF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1911351" y="2178050"/>
            <a:ext cx="2089150" cy="1246495"/>
          </a:xfrm>
          <a:prstGeom prst="rect">
            <a:avLst/>
          </a:prstGeom>
          <a:solidFill>
            <a:srgbClr val="7AB644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500" b="1" dirty="0" smtClean="0">
                <a:latin typeface="Calibri" pitchFamily="34" charset="0"/>
              </a:rPr>
              <a:t>Potential candidate countries:  </a:t>
            </a:r>
          </a:p>
          <a:p>
            <a:r>
              <a:rPr lang="en-GB" sz="1500" b="1" dirty="0" smtClean="0">
                <a:solidFill>
                  <a:schemeClr val="bg1"/>
                </a:solidFill>
                <a:latin typeface="Calibri" pitchFamily="34" charset="0"/>
              </a:rPr>
              <a:t>Albania, Bosnia  and Herzegovina, </a:t>
            </a:r>
          </a:p>
          <a:p>
            <a:r>
              <a:rPr lang="en-GB" sz="1500" b="1" dirty="0" smtClean="0">
                <a:solidFill>
                  <a:schemeClr val="bg1"/>
                </a:solidFill>
                <a:latin typeface="Calibri" pitchFamily="34" charset="0"/>
              </a:rPr>
              <a:t>Kosovo ,Montenegro .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055105" y="1556792"/>
            <a:ext cx="2125238" cy="1439862"/>
            <a:chOff x="4572000" y="1341430"/>
            <a:chExt cx="2054225" cy="1439862"/>
          </a:xfrm>
          <a:solidFill>
            <a:srgbClr val="9900FF"/>
          </a:solidFill>
        </p:grpSpPr>
        <p:sp>
          <p:nvSpPr>
            <p:cNvPr id="6156" name="AutoShape 14"/>
            <p:cNvSpPr>
              <a:spLocks noChangeArrowheads="1"/>
            </p:cNvSpPr>
            <p:nvPr/>
          </p:nvSpPr>
          <p:spPr bwMode="auto">
            <a:xfrm>
              <a:off x="4572000" y="1341430"/>
              <a:ext cx="2054225" cy="1439862"/>
            </a:xfrm>
            <a:prstGeom prst="wedgeRoundRectCallout">
              <a:avLst>
                <a:gd name="adj1" fmla="val 27446"/>
                <a:gd name="adj2" fmla="val 226851"/>
                <a:gd name="adj3" fmla="val 16667"/>
              </a:avLst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6157" name="Rectangle 24"/>
            <p:cNvSpPr>
              <a:spLocks noChangeArrowheads="1"/>
            </p:cNvSpPr>
            <p:nvPr/>
          </p:nvSpPr>
          <p:spPr bwMode="auto">
            <a:xfrm>
              <a:off x="4829349" y="1484543"/>
              <a:ext cx="1539528" cy="1246495"/>
            </a:xfrm>
            <a:prstGeom prst="rect">
              <a:avLst/>
            </a:prstGeom>
            <a:grp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500" b="1" dirty="0">
                  <a:latin typeface="Calibri" pitchFamily="34" charset="0"/>
                </a:rPr>
                <a:t>Candidate countries:</a:t>
              </a:r>
            </a:p>
            <a:p>
              <a:pPr algn="ctr">
                <a:defRPr/>
              </a:pPr>
              <a:r>
                <a:rPr lang="it-IT" sz="1500" b="1" dirty="0" smtClean="0">
                  <a:solidFill>
                    <a:schemeClr val="bg1"/>
                  </a:solidFill>
                  <a:latin typeface="Calibri" pitchFamily="34" charset="0"/>
                </a:rPr>
                <a:t>Rep. </a:t>
              </a:r>
              <a:r>
                <a:rPr lang="it-IT" sz="1500" b="1" dirty="0">
                  <a:solidFill>
                    <a:schemeClr val="bg1"/>
                  </a:solidFill>
                  <a:latin typeface="Calibri" pitchFamily="34" charset="0"/>
                </a:rPr>
                <a:t>of Macedonia, </a:t>
              </a:r>
              <a:r>
                <a:rPr lang="it-IT" sz="1500" b="1" dirty="0" err="1">
                  <a:solidFill>
                    <a:schemeClr val="bg1"/>
                  </a:solidFill>
                  <a:latin typeface="Calibri" pitchFamily="34" charset="0"/>
                </a:rPr>
                <a:t>Turkey</a:t>
              </a:r>
              <a:r>
                <a:rPr lang="it-IT" sz="15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it-IT" sz="1500" b="1" dirty="0" smtClean="0">
                  <a:solidFill>
                    <a:schemeClr val="bg1"/>
                  </a:solidFill>
                  <a:latin typeface="Calibri" pitchFamily="34" charset="0"/>
                </a:rPr>
                <a:t>, Serbia</a:t>
              </a:r>
              <a:endParaRPr lang="it-IT" sz="15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804024" y="980728"/>
            <a:ext cx="2054225" cy="1638734"/>
            <a:chOff x="6804025" y="417513"/>
            <a:chExt cx="2054225" cy="1780584"/>
          </a:xfrm>
          <a:solidFill>
            <a:srgbClr val="669900"/>
          </a:solidFill>
        </p:grpSpPr>
        <p:sp>
          <p:nvSpPr>
            <p:cNvPr id="6154" name="AutoShape 14"/>
            <p:cNvSpPr>
              <a:spLocks noChangeArrowheads="1"/>
            </p:cNvSpPr>
            <p:nvPr/>
          </p:nvSpPr>
          <p:spPr bwMode="auto">
            <a:xfrm>
              <a:off x="6804025" y="417513"/>
              <a:ext cx="2054225" cy="1643062"/>
            </a:xfrm>
            <a:prstGeom prst="wedgeRoundRectCallout">
              <a:avLst>
                <a:gd name="adj1" fmla="val 56139"/>
                <a:gd name="adj2" fmla="val 230111"/>
                <a:gd name="adj3" fmla="val 16667"/>
              </a:avLst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b="1"/>
            </a:p>
          </p:txBody>
        </p:sp>
        <p:sp>
          <p:nvSpPr>
            <p:cNvPr id="6155" name="Rectangle 24"/>
            <p:cNvSpPr>
              <a:spLocks noChangeArrowheads="1"/>
            </p:cNvSpPr>
            <p:nvPr/>
          </p:nvSpPr>
          <p:spPr bwMode="auto">
            <a:xfrm>
              <a:off x="6804026" y="592891"/>
              <a:ext cx="2054224" cy="1605206"/>
            </a:xfrm>
            <a:prstGeom prst="rect">
              <a:avLst/>
            </a:prstGeom>
            <a:grp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500" b="1" dirty="0" smtClean="0">
                  <a:latin typeface="Calibri" pitchFamily="34" charset="0"/>
                </a:rPr>
                <a:t>Other countries from Central Asia:  </a:t>
              </a:r>
            </a:p>
            <a:p>
              <a:pPr algn="r">
                <a:defRPr/>
              </a:pPr>
              <a:r>
                <a:rPr lang="en-GB" sz="1500" b="1" dirty="0" smtClean="0">
                  <a:solidFill>
                    <a:schemeClr val="bg1"/>
                  </a:solidFill>
                  <a:latin typeface="Calibri" pitchFamily="34" charset="0"/>
                </a:rPr>
                <a:t>Kazakhstan, Kyrgyzstan, Tajikistan, Turkmenistan, Uzbekistan</a:t>
              </a:r>
              <a:endParaRPr lang="en-GB" sz="15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2339752" y="193416"/>
            <a:ext cx="669291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ETF:  Supporting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reforms in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VET within LLL perspective &amp;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Labour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Markets in (4) EU Neighborhood regions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164263" y="2946400"/>
            <a:ext cx="2089150" cy="1166813"/>
          </a:xfrm>
          <a:prstGeom prst="wedgeRoundRectCallout">
            <a:avLst>
              <a:gd name="adj1" fmla="val 15289"/>
              <a:gd name="adj2" fmla="val 13715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06" name="Rectangle 24"/>
          <p:cNvSpPr>
            <a:spLocks noChangeArrowheads="1"/>
          </p:cNvSpPr>
          <p:nvPr/>
        </p:nvSpPr>
        <p:spPr bwMode="auto">
          <a:xfrm>
            <a:off x="6265863" y="2867025"/>
            <a:ext cx="1919287" cy="147732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500" b="1" dirty="0">
                <a:latin typeface="Calibri" pitchFamily="34" charset="0"/>
              </a:rPr>
              <a:t>EU </a:t>
            </a:r>
            <a:r>
              <a:rPr lang="it-IT" sz="1500" b="1" dirty="0" smtClean="0">
                <a:latin typeface="Calibri" pitchFamily="34" charset="0"/>
              </a:rPr>
              <a:t>Partnership </a:t>
            </a:r>
            <a:r>
              <a:rPr lang="it-IT" sz="1500" b="1" dirty="0">
                <a:latin typeface="Calibri" pitchFamily="34" charset="0"/>
              </a:rPr>
              <a:t>East:</a:t>
            </a:r>
          </a:p>
          <a:p>
            <a:r>
              <a:rPr lang="it-IT" sz="1500" b="1" dirty="0">
                <a:solidFill>
                  <a:schemeClr val="bg1"/>
                </a:solidFill>
                <a:latin typeface="Calibri" pitchFamily="34" charset="0"/>
              </a:rPr>
              <a:t>Armenia, Azerbaijan, Belarus, Georgia, Republic of Moldova, Ukraine and Russia  Federation.</a:t>
            </a:r>
            <a:endParaRPr lang="en-US" b="1" dirty="0"/>
          </a:p>
        </p:txBody>
      </p: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644402" y="6453932"/>
            <a:ext cx="504056" cy="40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dirty="0"/>
              <a:t>2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" y="214348"/>
            <a:ext cx="1731838" cy="10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38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720" y="157838"/>
            <a:ext cx="1440160" cy="877946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23528" y="5894224"/>
            <a:ext cx="8093788" cy="775136"/>
          </a:xfrm>
          <a:prstGeom prst="rect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Clr>
                <a:srgbClr val="0092BB"/>
              </a:buClr>
              <a:defRPr/>
            </a:pPr>
            <a:r>
              <a:rPr lang="en-GB" sz="11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Summing up (2011-2016) </a:t>
            </a:r>
            <a:r>
              <a:rPr lang="en-GB" sz="11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GB" sz="11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GB" sz="1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opulation shrinking &amp; young population (only 14.6%). Ageing society (among top of 30 oldest countries in the world) : more than 1/5 dependents to the working age population. Universal access to General Education whilst access to Vocational Education and Training (VET) is declining. </a:t>
            </a:r>
          </a:p>
          <a:p>
            <a:pPr algn="ctr">
              <a:buClr>
                <a:srgbClr val="0092BB"/>
              </a:buClr>
              <a:defRPr/>
            </a:pPr>
            <a:r>
              <a:rPr lang="en-GB" sz="1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Competitiveness remains stagnated.     </a:t>
            </a:r>
            <a:endParaRPr lang="en-GB" sz="1100" b="1" i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2339752" y="462505"/>
            <a:ext cx="6077564" cy="553101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Clr>
                <a:srgbClr val="0092BB"/>
              </a:buClr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Ukraine (2011-2016): </a:t>
            </a:r>
          </a:p>
          <a:p>
            <a:pPr algn="ctr">
              <a:buClr>
                <a:srgbClr val="0092BB"/>
              </a:buClr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Key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ocio Demographic, Economic &amp; Education indicators</a:t>
            </a:r>
            <a:endParaRPr lang="en-GB" sz="1600" b="1" i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809378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19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1431"/>
            <a:ext cx="1656185" cy="88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6"/>
          <p:cNvSpPr txBox="1">
            <a:spLocks noChangeArrowheads="1"/>
          </p:cNvSpPr>
          <p:nvPr/>
        </p:nvSpPr>
        <p:spPr bwMode="auto">
          <a:xfrm>
            <a:off x="2915816" y="186322"/>
            <a:ext cx="5963582" cy="553101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Clr>
                <a:srgbClr val="0092BB"/>
              </a:buClr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Ukraine (2011-2016): GDP, Educational Attainment, Employment &amp; Unemployment </a:t>
            </a:r>
            <a:r>
              <a:rPr lang="en-GB" sz="1600" b="1" i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at a glance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004037"/>
            <a:ext cx="4320480" cy="216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863" y="1004037"/>
            <a:ext cx="4328535" cy="2160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79" y="3275459"/>
            <a:ext cx="4298744" cy="2499535"/>
          </a:xfrm>
          <a:prstGeom prst="rect">
            <a:avLst/>
          </a:prstGeom>
        </p:spPr>
      </p:pic>
      <p:sp>
        <p:nvSpPr>
          <p:cNvPr id="45" name="Rectangle 6"/>
          <p:cNvSpPr txBox="1">
            <a:spLocks noChangeArrowheads="1"/>
          </p:cNvSpPr>
          <p:nvPr/>
        </p:nvSpPr>
        <p:spPr bwMode="auto">
          <a:xfrm>
            <a:off x="146437" y="5913071"/>
            <a:ext cx="8804369" cy="828297"/>
          </a:xfrm>
          <a:prstGeom prst="rect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Clr>
                <a:srgbClr val="0092BB"/>
              </a:buClr>
              <a:defRPr/>
            </a:pPr>
            <a:r>
              <a:rPr lang="en-GB" sz="11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Summing up (2011-2016) </a:t>
            </a:r>
            <a:r>
              <a:rPr lang="en-GB" sz="11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GB" sz="1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Spite economy grew in 2016 (2,3%)</a:t>
            </a:r>
            <a:r>
              <a:rPr lang="en-GB" sz="11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GB" sz="1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GDP </a:t>
            </a:r>
            <a:r>
              <a:rPr lang="en-GB" sz="11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(per capita) </a:t>
            </a:r>
            <a:r>
              <a:rPr lang="en-GB" sz="1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decreased with continuous decline of GDP growth rate (with regional imbalances) in this period. The 98 % adult population holds medium-high qualifications. Services dominant sector + high share of informal economy. Youth unemployment (32% -biggest for males 24%-). </a:t>
            </a:r>
          </a:p>
          <a:p>
            <a:pPr algn="ctr">
              <a:buClr>
                <a:srgbClr val="0092BB"/>
              </a:buClr>
              <a:defRPr/>
            </a:pPr>
            <a:r>
              <a:rPr lang="en-GB" sz="1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All levels of qualification are hit by economic deterioration (mediums bit more).</a:t>
            </a:r>
            <a:endParaRPr lang="en-GB" sz="1100" b="1" i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272" y="3262883"/>
            <a:ext cx="4328534" cy="249953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3528" y="3719586"/>
            <a:ext cx="2232248" cy="432048"/>
          </a:xfrm>
          <a:prstGeom prst="ellipse">
            <a:avLst/>
          </a:prstGeom>
          <a:noFill/>
          <a:ln w="15875"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80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" y="1124744"/>
            <a:ext cx="9060904" cy="5733256"/>
          </a:xfrm>
          <a:prstGeom prst="rect">
            <a:avLst/>
          </a:prstGeom>
        </p:spPr>
      </p:pic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8343"/>
            <a:ext cx="1512168" cy="9218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0" y="1278292"/>
            <a:ext cx="8650646" cy="249299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lgDashDot"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1F4E79"/>
              </a:buClr>
            </a:pPr>
            <a:r>
              <a:rPr lang="en-GB" sz="16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</a:p>
          <a:p>
            <a:pPr lvl="0" algn="ctr">
              <a:spcAft>
                <a:spcPts val="0"/>
              </a:spcAft>
              <a:buClr>
                <a:srgbClr val="1F4E79"/>
              </a:buClr>
            </a:pPr>
            <a:endParaRPr lang="en-GB" sz="1400" b="1" u="sng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in Eastern Ukraine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(from 2014): many citizens forced to flee their houses are becoming </a:t>
            </a:r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vulnerable citizens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UA-RF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might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escalating.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 </a:t>
            </a:r>
            <a:r>
              <a:rPr lang="en-GB" sz="1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and life expectancy at birth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(+/- 70 years) remaining low.  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Anti-Corruption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reforms, </a:t>
            </a:r>
            <a:r>
              <a:rPr lang="en-GB" sz="1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media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GB" sz="1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Society status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issues at stake. 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Nowadays, national governance is strongly influenced by </a:t>
            </a:r>
            <a:r>
              <a:rPr lang="en-GB" sz="1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Parliamentary elections.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en-GB" sz="1400" b="1" u="sng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339752" y="235572"/>
            <a:ext cx="6562414" cy="553101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Clr>
                <a:srgbClr val="0092BB"/>
              </a:buClr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On-going additional (geo) political, administrative &amp; social </a:t>
            </a:r>
            <a:r>
              <a:rPr lang="en-GB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challenges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&amp; </a:t>
            </a:r>
            <a:r>
              <a:rPr lang="en-GB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milestones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shaping Ukrainian context </a:t>
            </a:r>
            <a:endParaRPr lang="en-GB" sz="1600" b="1" i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123983"/>
            <a:ext cx="8650646" cy="249299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lgDashDot"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1F4E79"/>
              </a:buClr>
            </a:pPr>
            <a:r>
              <a:rPr lang="en-GB" sz="1600" b="1" u="sn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MILESTONES</a:t>
            </a:r>
          </a:p>
          <a:p>
            <a:pPr lvl="0" algn="ctr">
              <a:spcAft>
                <a:spcPts val="0"/>
              </a:spcAft>
              <a:buClr>
                <a:srgbClr val="1F4E79"/>
              </a:buClr>
            </a:pPr>
            <a:endParaRPr lang="en-GB" sz="1400" b="1" u="sng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400" b="1" u="sn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EU-Ukraine Association Agreement (2014)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came into force (</a:t>
            </a:r>
            <a:r>
              <a:rPr lang="en-GB" sz="1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Sept. 2017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400" b="1" u="sn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Visa-Free Regime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EU is a reality ( </a:t>
            </a:r>
            <a:r>
              <a:rPr lang="en-GB" sz="1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2017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u="sn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Decentralization reform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on its way: 700 amalgamated gromadas (comprising 3.300 villages and towns). Political will.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þ"/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result of </a:t>
            </a:r>
            <a:r>
              <a:rPr lang="en-GB" sz="1400" b="1" u="sn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 decentralization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communities are enjoying closer better services from local self-governments: </a:t>
            </a:r>
            <a:r>
              <a:rPr lang="en-GB" sz="1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local democratic governance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673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65536"/>
            <a:ext cx="1584176" cy="987200"/>
          </a:xfrm>
          <a:prstGeom prst="rect">
            <a:avLst/>
          </a:prstGeom>
        </p:spPr>
      </p:pic>
      <p:sp>
        <p:nvSpPr>
          <p:cNvPr id="6" name="14 Rectángulo"/>
          <p:cNvSpPr/>
          <p:nvPr/>
        </p:nvSpPr>
        <p:spPr>
          <a:xfrm>
            <a:off x="2627784" y="272884"/>
            <a:ext cx="5236009" cy="58477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ecentralization of Ukrainian VET system: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momentum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activating structural reforms.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24744"/>
            <a:ext cx="8784976" cy="5736883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2537"/>
            <a:ext cx="5642798" cy="2756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Obraz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078556"/>
            <a:ext cx="5740064" cy="2756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228183" y="2029561"/>
            <a:ext cx="259228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2000- 2015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professional-technical </a:t>
            </a:r>
            <a:r>
              <a:rPr lang="en-US" sz="12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decreased by </a:t>
            </a:r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18%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</a:t>
            </a:r>
            <a:r>
              <a:rPr lang="en-US" sz="12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institutions of I/II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decreased by </a:t>
            </a:r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44%. </a:t>
            </a:r>
            <a:endParaRPr lang="en-GB" sz="12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4653136"/>
            <a:ext cx="259228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2000- 2015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</a:t>
            </a:r>
            <a:r>
              <a:rPr lang="en-US" sz="12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in  institutions </a:t>
            </a:r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I/II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 levels declined by </a:t>
            </a:r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56%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2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</a:t>
            </a:r>
            <a:r>
              <a:rPr lang="en-US" sz="1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professional and technical </a:t>
            </a:r>
            <a:r>
              <a:rPr lang="en-US" sz="12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12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3215535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" y="1124744"/>
            <a:ext cx="9060904" cy="5616624"/>
          </a:xfrm>
          <a:prstGeom prst="rect">
            <a:avLst/>
          </a:prstGeom>
        </p:spPr>
      </p:pic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8343"/>
            <a:ext cx="1533392" cy="934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2019" y="2132856"/>
            <a:ext cx="7957362" cy="3570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buClr>
                <a:srgbClr val="1F4E79"/>
              </a:buClr>
            </a:pPr>
            <a:r>
              <a:rPr lang="en-GB" sz="16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GB" sz="1600" b="1" u="sng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ETF &amp; MoES of Ukraine </a:t>
            </a:r>
            <a:r>
              <a:rPr lang="en-GB" sz="1600" b="1" i="1" u="sng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Green </a:t>
            </a:r>
            <a:r>
              <a:rPr lang="en-GB" sz="1600" b="1" i="1" u="sng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Paper </a:t>
            </a:r>
            <a:r>
              <a:rPr lang="en-GB" sz="1600" b="1" u="sng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(January 2017): </a:t>
            </a:r>
          </a:p>
          <a:p>
            <a:pPr algn="ctr">
              <a:buClr>
                <a:srgbClr val="1F4E79"/>
              </a:buClr>
            </a:pPr>
            <a:r>
              <a:rPr lang="en-GB" sz="1600" b="1" u="sng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informing (forthcoming) VET law </a:t>
            </a:r>
            <a:r>
              <a:rPr lang="en-GB" sz="1600" b="1" u="sng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- </a:t>
            </a:r>
          </a:p>
          <a:p>
            <a:pPr lvl="0" algn="ctr">
              <a:spcAft>
                <a:spcPts val="0"/>
              </a:spcAft>
              <a:buClr>
                <a:srgbClr val="1F4E79"/>
              </a:buClr>
            </a:pPr>
            <a:endParaRPr lang="en-US" sz="1600" b="1" u="sng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ctr">
              <a:buClr>
                <a:srgbClr val="C00000"/>
              </a:buClr>
              <a:buSzPct val="120000"/>
              <a:buFont typeface="Wingdings" panose="05000000000000000000" pitchFamily="2" charset="2"/>
              <a:buChar char="«"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MULTILEVEL GOVERNANCE (GMLG)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effective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D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ecentralization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Ukraine,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including: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Rationalization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VET 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school-regional- networks</a:t>
            </a:r>
            <a:endParaRPr lang="en-GB" b="1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þ"/>
            </a:pPr>
            <a:endParaRPr lang="en-GB" b="1" i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School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anagement, Financing and Autonomy.</a:t>
            </a:r>
            <a:endParaRPr lang="en-GB" b="1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þ"/>
            </a:pPr>
            <a:endParaRPr lang="en-GB" b="1" i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Public-Private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in 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Ukrainian VET.</a:t>
            </a:r>
            <a:endParaRPr lang="en-US" b="1" i="1" u="sng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  <a:buClr>
                <a:srgbClr val="1F4E79"/>
              </a:buClr>
            </a:pPr>
            <a:endParaRPr lang="en-US" sz="1600" b="1" u="sng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555776" y="152660"/>
            <a:ext cx="5602027" cy="806147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Clr>
                <a:srgbClr val="0092BB"/>
              </a:buClr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VET Decentralization in Ukraine : </a:t>
            </a:r>
          </a:p>
          <a:p>
            <a:pPr algn="ctr">
              <a:buClr>
                <a:srgbClr val="0092BB"/>
              </a:buClr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Drivers for reforming VET </a:t>
            </a:r>
            <a:r>
              <a:rPr lang="en-GB" sz="1600" b="1" i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unlocking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Governance &amp; Financing (Policy issues </a:t>
            </a:r>
            <a:r>
              <a:rPr lang="en-GB" sz="1600" b="1" i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vs.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Policy options)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7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ded Corner 12"/>
          <p:cNvSpPr/>
          <p:nvPr/>
        </p:nvSpPr>
        <p:spPr>
          <a:xfrm>
            <a:off x="4644008" y="1052736"/>
            <a:ext cx="4392488" cy="5805264"/>
          </a:xfrm>
          <a:prstGeom prst="foldedCorner">
            <a:avLst/>
          </a:prstGeom>
          <a:solidFill>
            <a:srgbClr val="97BE0D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OPTIONS</a:t>
            </a: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 (&amp; Intra) Ministerial -&amp; Social Partners- Cooperation Platform (3-5 years).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 -new-VET strategic vision at national &amp; regional/local levels.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Framework for VET decentralization (governance &amp; financing); Review of Institutional Arrangements (RIA).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Communication &amp; Information Plan.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system of merits for Academic </a:t>
            </a:r>
            <a:r>
              <a:rPr lang="en-GB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tipends towards performance-based criteria.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Relieve cities of oblast significance of financial management (except Kiev city) and give it back to strengthened Regional powers, by involving cities on sectoral coordination and planning.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Regional order by labour market prognosis-based mechanisms (in VET law).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 Budget code &amp; reintroduce VET subvention.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 formula funding mechanisms and legislate tax policies for funding VET.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NQF fully aligned to VET decentralization process.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 Regional VET Councils vested with analytical, advisory &amp; managerial capacities.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–up Executive/supervisory agency (e.g. APEX body) to monitor and oversight VET –decentralized-system.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Institutionalize skills matching function 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(e.g. Regional Observatories).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107504" y="1052736"/>
            <a:ext cx="3888432" cy="5688632"/>
          </a:xfrm>
          <a:prstGeom prst="foldedCorner">
            <a:avLst/>
          </a:prstGeom>
          <a:solidFill>
            <a:srgbClr val="C00000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ISSUES</a:t>
            </a: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effective distribution of roles/functions/responsibilities across different levels is not clear: VET decentralization model is not shaped.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&amp; Partnership for improve VET status.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strong social role of VET  hampers VET to serve for Socioeconomic and Regional Development.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Governance of VET financing: what model for VET decentralization.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 &amp; the Lifelong Learning logic.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 development for effective Regional VET Governance.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–underdeveloped- anticipatory function of VET GMLG.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5536"/>
            <a:ext cx="1756333" cy="768148"/>
          </a:xfrm>
          <a:prstGeom prst="rect">
            <a:avLst/>
          </a:prstGeom>
        </p:spPr>
      </p:pic>
      <p:sp>
        <p:nvSpPr>
          <p:cNvPr id="6" name="14 Rectángulo"/>
          <p:cNvSpPr/>
          <p:nvPr/>
        </p:nvSpPr>
        <p:spPr>
          <a:xfrm>
            <a:off x="2177440" y="157222"/>
            <a:ext cx="6840760" cy="58477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Institutional, Informational and Financial aspects of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 Good Multilevel Governance (GMLG) in Ukraine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8224" y="1196752"/>
            <a:ext cx="13452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600" b="1" u="sng" dirty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86224" y="4889420"/>
            <a:ext cx="13452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600" b="1" u="sng" dirty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23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F MAST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5536"/>
            <a:ext cx="1756333" cy="768148"/>
          </a:xfrm>
          <a:prstGeom prst="rect">
            <a:avLst/>
          </a:prstGeom>
        </p:spPr>
      </p:pic>
      <p:sp>
        <p:nvSpPr>
          <p:cNvPr id="13" name="Folded Corner 12"/>
          <p:cNvSpPr/>
          <p:nvPr/>
        </p:nvSpPr>
        <p:spPr>
          <a:xfrm>
            <a:off x="4716016" y="968176"/>
            <a:ext cx="4320480" cy="5791488"/>
          </a:xfrm>
          <a:prstGeom prst="foldedCorner">
            <a:avLst/>
          </a:prstGeom>
          <a:solidFill>
            <a:srgbClr val="97BE0D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OPTIONS</a:t>
            </a: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unit of analysis for VET decentralization should be the REGIONAL VET NETWORK.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 pre-condition: finalize plans for upper-secondary education reform. 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Assigning VET buildings to other educational institutions (e.g. secondary education ,o pre-school education system reforms).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Assigning VET buildings to other state public functions (discuss in </a:t>
            </a:r>
            <a:r>
              <a:rPr lang="en-GB" sz="12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Verkhovna Rada </a:t>
            </a: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 VET school facilities to private companies (use revenues for VET funding and private actors’ engagement).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Amalgamating by affiliating VET schools of different areas by grouping </a:t>
            </a:r>
            <a:r>
              <a:rPr lang="en-GB" sz="12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clusters</a:t>
            </a: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en-GB" sz="12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 plan</a:t>
            </a: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National &amp; Regional Guidelines and involve VET Regional Councils in decision- making.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a project on quality and efficiency of VET providers: measuring performance.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management by principle approach: VET performance culture (e.g. VET outcome indicators).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 VET Centres of Excellence concept to connect public/private &amp; regional socioeconomic interests.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dialogue among H.E &amp; VET 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communities profiting NQFs working groups.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3275856" y="157222"/>
            <a:ext cx="4896544" cy="584775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VET GMLG: Optimization and rationalization of Ukrainian VET school-regional- networks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135644" y="1058480"/>
            <a:ext cx="3860291" cy="5610880"/>
          </a:xfrm>
          <a:prstGeom prst="foldedCorner">
            <a:avLst/>
          </a:prstGeom>
          <a:solidFill>
            <a:srgbClr val="C00000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ISSUES</a:t>
            </a: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VET School Network in Ukraine (PTUs + </a:t>
            </a:r>
            <a:r>
              <a:rPr lang="en-GB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&amp; II </a:t>
            </a: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 levels) is not fully effective and rather unsustainable. </a:t>
            </a:r>
          </a:p>
          <a:p>
            <a:endParaRPr lang="en-GB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decision on transfer of VET school property ownership is hampering and postponing any attempt of  reforming VET network 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Criteria-setting for closing, merging or creating –new- VET schools is lagging behind.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decline VET students population in schools will continue in the near future.</a:t>
            </a:r>
          </a:p>
          <a:p>
            <a:endParaRPr lang="en-GB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rights, roles, rules and operations of  </a:t>
            </a:r>
            <a:r>
              <a:rPr lang="en-GB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founders </a:t>
            </a:r>
            <a:r>
              <a:rPr lang="en-GB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VET institutions need further work in (draft) VET law (art.13.1 &amp; 17). </a:t>
            </a:r>
            <a:endParaRPr lang="en-GB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8645" y="1058480"/>
            <a:ext cx="1189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u="sng" dirty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2645" y="4869160"/>
            <a:ext cx="13452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600" b="1" u="sng" dirty="0">
                <a:solidFill>
                  <a:srgbClr val="009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</a:t>
            </a:r>
            <a:endParaRPr lang="en-GB" sz="9600" b="1" u="sng" dirty="0">
              <a:solidFill>
                <a:srgbClr val="009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42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10357</TotalTime>
  <Words>1945</Words>
  <Application>Microsoft Office PowerPoint</Application>
  <PresentationFormat>On-screen Show (4:3)</PresentationFormat>
  <Paragraphs>360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Training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DATE</dc:title>
  <dc:creator>Joanna Anstey</dc:creator>
  <cp:lastModifiedBy>Jose Manuel Galvin Arribas</cp:lastModifiedBy>
  <cp:revision>673</cp:revision>
  <cp:lastPrinted>2018-05-08T09:38:33Z</cp:lastPrinted>
  <dcterms:created xsi:type="dcterms:W3CDTF">2010-02-12T10:48:46Z</dcterms:created>
  <dcterms:modified xsi:type="dcterms:W3CDTF">2018-06-05T14:10:44Z</dcterms:modified>
</cp:coreProperties>
</file>