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9.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4" r:id="rId4"/>
    <p:sldMasterId id="2147483982" r:id="rId5"/>
    <p:sldMasterId id="2147483998" r:id="rId6"/>
    <p:sldMasterId id="2147484014" r:id="rId7"/>
    <p:sldMasterId id="2147484030" r:id="rId8"/>
    <p:sldMasterId id="2147484046" r:id="rId9"/>
    <p:sldMasterId id="2147484062" r:id="rId10"/>
    <p:sldMasterId id="2147484078" r:id="rId11"/>
    <p:sldMasterId id="2147484094" r:id="rId12"/>
    <p:sldMasterId id="2147484110" r:id="rId13"/>
  </p:sldMasterIdLst>
  <p:notesMasterIdLst>
    <p:notesMasterId r:id="rId29"/>
  </p:notesMasterIdLst>
  <p:handoutMasterIdLst>
    <p:handoutMasterId r:id="rId30"/>
  </p:handoutMasterIdLst>
  <p:sldIdLst>
    <p:sldId id="448" r:id="rId14"/>
    <p:sldId id="459" r:id="rId15"/>
    <p:sldId id="461" r:id="rId16"/>
    <p:sldId id="449" r:id="rId17"/>
    <p:sldId id="288" r:id="rId18"/>
    <p:sldId id="451" r:id="rId19"/>
    <p:sldId id="462" r:id="rId20"/>
    <p:sldId id="450" r:id="rId21"/>
    <p:sldId id="452" r:id="rId22"/>
    <p:sldId id="464" r:id="rId23"/>
    <p:sldId id="463" r:id="rId24"/>
    <p:sldId id="453" r:id="rId25"/>
    <p:sldId id="454" r:id="rId26"/>
    <p:sldId id="455" r:id="rId27"/>
    <p:sldId id="456" r:id="rId28"/>
  </p:sldIdLst>
  <p:sldSz cx="9144000" cy="6858000" type="screen4x3"/>
  <p:notesSz cx="6805613" cy="9944100"/>
  <p:defaultTextStyle>
    <a:defPPr>
      <a:defRPr lang="en-GB"/>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B35"/>
    <a:srgbClr val="AFC828"/>
    <a:srgbClr val="EFA720"/>
    <a:srgbClr val="008C99"/>
    <a:srgbClr val="CD0032"/>
    <a:srgbClr val="DE6222"/>
    <a:srgbClr val="4B384C"/>
    <a:srgbClr val="2217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36"/>
    <p:restoredTop sz="81694" autoAdjust="0"/>
  </p:normalViewPr>
  <p:slideViewPr>
    <p:cSldViewPr snapToGrid="0" snapToObjects="1">
      <p:cViewPr varScale="1">
        <p:scale>
          <a:sx n="88" d="100"/>
          <a:sy n="88" d="100"/>
        </p:scale>
        <p:origin x="1792" y="17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522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8.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handoutMaster" Target="handoutMasters/handoutMaster1.xml"/><Relationship Id="rId8" Type="http://schemas.openxmlformats.org/officeDocument/2006/relationships/slideMaster" Target="slideMasters/slideMaster5.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0B0CBD-B995-E841-B31C-413329372A17}" type="doc">
      <dgm:prSet loTypeId="urn:microsoft.com/office/officeart/2005/8/layout/radial3" loCatId="" qsTypeId="urn:microsoft.com/office/officeart/2005/8/quickstyle/simple4" qsCatId="simple" csTypeId="urn:microsoft.com/office/officeart/2005/8/colors/colorful3" csCatId="colorful" phldr="1"/>
      <dgm:spPr/>
      <dgm:t>
        <a:bodyPr/>
        <a:lstStyle/>
        <a:p>
          <a:endParaRPr lang="en-US"/>
        </a:p>
      </dgm:t>
    </dgm:pt>
    <dgm:pt modelId="{037C78F2-1C27-EC42-B60C-099F819921FE}">
      <dgm:prSet phldrT="[Text]" custT="1"/>
      <dgm:spPr/>
      <dgm:t>
        <a:bodyPr/>
        <a:lstStyle/>
        <a:p>
          <a:pPr algn="ctr"/>
          <a:r>
            <a:rPr lang="en-US" sz="1600"/>
            <a:t>Shared mission, values, local identity and connective networking</a:t>
          </a:r>
        </a:p>
      </dgm:t>
    </dgm:pt>
    <dgm:pt modelId="{E103C485-BF08-2143-82AA-B4B84F73DE54}" type="parTrans" cxnId="{071026D2-AF39-1E43-A03A-61761174AB3A}">
      <dgm:prSet/>
      <dgm:spPr/>
      <dgm:t>
        <a:bodyPr/>
        <a:lstStyle/>
        <a:p>
          <a:pPr algn="ctr"/>
          <a:endParaRPr lang="en-US"/>
        </a:p>
      </dgm:t>
    </dgm:pt>
    <dgm:pt modelId="{24A507F0-4A3B-934C-BCCC-52EBFFC5E722}" type="sibTrans" cxnId="{071026D2-AF39-1E43-A03A-61761174AB3A}">
      <dgm:prSet/>
      <dgm:spPr/>
      <dgm:t>
        <a:bodyPr/>
        <a:lstStyle/>
        <a:p>
          <a:pPr algn="ctr"/>
          <a:endParaRPr lang="en-US"/>
        </a:p>
      </dgm:t>
    </dgm:pt>
    <dgm:pt modelId="{A395836F-383B-CF44-BED5-75EC8EA8092D}">
      <dgm:prSet phldrT="[Text]" custT="1"/>
      <dgm:spPr/>
      <dgm:t>
        <a:bodyPr/>
        <a:lstStyle/>
        <a:p>
          <a:pPr algn="ctr"/>
          <a:r>
            <a:rPr lang="en-GB" sz="1000" b="1" dirty="0">
              <a:latin typeface="Calibri" charset="0"/>
              <a:ea typeface="Calibri" charset="0"/>
              <a:cs typeface="Calibri" charset="0"/>
            </a:rPr>
            <a:t>Further education colleges as VET and progression hubs</a:t>
          </a:r>
          <a:endParaRPr lang="en-US" sz="1000"/>
        </a:p>
      </dgm:t>
    </dgm:pt>
    <dgm:pt modelId="{58213340-651A-B44C-98E9-35048C170B2E}" type="parTrans" cxnId="{5368F42C-F1AC-E242-B254-936B62F5B26F}">
      <dgm:prSet/>
      <dgm:spPr/>
      <dgm:t>
        <a:bodyPr/>
        <a:lstStyle/>
        <a:p>
          <a:pPr algn="ctr"/>
          <a:endParaRPr lang="en-US"/>
        </a:p>
      </dgm:t>
    </dgm:pt>
    <dgm:pt modelId="{012A01CB-955C-6142-8026-6551A3AFB118}" type="sibTrans" cxnId="{5368F42C-F1AC-E242-B254-936B62F5B26F}">
      <dgm:prSet/>
      <dgm:spPr/>
      <dgm:t>
        <a:bodyPr/>
        <a:lstStyle/>
        <a:p>
          <a:pPr algn="ctr"/>
          <a:endParaRPr lang="en-US"/>
        </a:p>
      </dgm:t>
    </dgm:pt>
    <dgm:pt modelId="{CDE9C5F7-C70A-5E40-811A-4A3BE26DE566}">
      <dgm:prSet phldrT="[Text]" custT="1"/>
      <dgm:spPr/>
      <dgm:t>
        <a:bodyPr/>
        <a:lstStyle/>
        <a:p>
          <a:pPr algn="ctr"/>
          <a:r>
            <a:rPr lang="en-GB" sz="1000" b="1" dirty="0">
              <a:latin typeface="Calibri" charset="0"/>
              <a:ea typeface="Calibri" charset="0"/>
              <a:cs typeface="Calibri" charset="0"/>
            </a:rPr>
            <a:t>Higher education institutions as technological &amp; knowledge-led incubators</a:t>
          </a:r>
          <a:endParaRPr lang="en-US" sz="1000"/>
        </a:p>
      </dgm:t>
    </dgm:pt>
    <dgm:pt modelId="{A98ED66D-0873-1741-A272-9812B2FD15AD}" type="parTrans" cxnId="{503A354A-59B2-E64A-88B8-866755D1F250}">
      <dgm:prSet/>
      <dgm:spPr/>
      <dgm:t>
        <a:bodyPr/>
        <a:lstStyle/>
        <a:p>
          <a:pPr algn="ctr"/>
          <a:endParaRPr lang="en-US"/>
        </a:p>
      </dgm:t>
    </dgm:pt>
    <dgm:pt modelId="{7E3BAFEB-E736-0245-9965-5AA21F76444A}" type="sibTrans" cxnId="{503A354A-59B2-E64A-88B8-866755D1F250}">
      <dgm:prSet/>
      <dgm:spPr/>
      <dgm:t>
        <a:bodyPr/>
        <a:lstStyle/>
        <a:p>
          <a:pPr algn="ctr"/>
          <a:endParaRPr lang="en-US"/>
        </a:p>
      </dgm:t>
    </dgm:pt>
    <dgm:pt modelId="{11B067BA-21BC-CE4D-B712-C5774DF618BF}">
      <dgm:prSet phldrT="[Text]" custT="1"/>
      <dgm:spPr/>
      <dgm:t>
        <a:bodyPr/>
        <a:lstStyle/>
        <a:p>
          <a:pPr algn="ctr"/>
          <a:r>
            <a:rPr lang="en-GB" sz="1000" b="1" dirty="0">
              <a:latin typeface="Calibri" charset="0"/>
              <a:ea typeface="Calibri" charset="0"/>
              <a:cs typeface="Calibri" charset="0"/>
            </a:rPr>
            <a:t>Local government  economic regeneration and service provision</a:t>
          </a:r>
          <a:endParaRPr lang="en-US" sz="1000"/>
        </a:p>
      </dgm:t>
    </dgm:pt>
    <dgm:pt modelId="{8B44DA14-CACF-D14C-82F7-1A668B846868}" type="parTrans" cxnId="{F106F25D-8CD4-F444-A6B8-4DCC0D343932}">
      <dgm:prSet/>
      <dgm:spPr/>
      <dgm:t>
        <a:bodyPr/>
        <a:lstStyle/>
        <a:p>
          <a:pPr algn="ctr"/>
          <a:endParaRPr lang="en-US"/>
        </a:p>
      </dgm:t>
    </dgm:pt>
    <dgm:pt modelId="{5596A4C8-A507-F34C-AE18-37105241D5F8}" type="sibTrans" cxnId="{F106F25D-8CD4-F444-A6B8-4DCC0D343932}">
      <dgm:prSet/>
      <dgm:spPr/>
      <dgm:t>
        <a:bodyPr/>
        <a:lstStyle/>
        <a:p>
          <a:pPr algn="ctr"/>
          <a:endParaRPr lang="en-US"/>
        </a:p>
      </dgm:t>
    </dgm:pt>
    <dgm:pt modelId="{FFEF434C-8840-A940-B0E5-26D8FA6A36FD}">
      <dgm:prSet phldrT="[Text]" custT="1"/>
      <dgm:spPr/>
      <dgm:t>
        <a:bodyPr/>
        <a:lstStyle/>
        <a:p>
          <a:pPr algn="ctr"/>
          <a:r>
            <a:rPr lang="en-GB" sz="1000" b="1" dirty="0">
              <a:latin typeface="Calibri" charset="0"/>
              <a:ea typeface="Calibri" charset="0"/>
              <a:cs typeface="Calibri" charset="0"/>
            </a:rPr>
            <a:t>Industrial &amp;</a:t>
          </a:r>
          <a:r>
            <a:rPr lang="en-GB" sz="1000" b="1" baseline="0" dirty="0">
              <a:latin typeface="Calibri" charset="0"/>
              <a:ea typeface="Calibri" charset="0"/>
              <a:cs typeface="Calibri" charset="0"/>
            </a:rPr>
            <a:t> </a:t>
          </a:r>
          <a:r>
            <a:rPr lang="en-GB" sz="1000" b="1" dirty="0">
              <a:latin typeface="Calibri" charset="0"/>
              <a:ea typeface="Calibri" charset="0"/>
              <a:cs typeface="Calibri" charset="0"/>
            </a:rPr>
            <a:t>business clusters involving a range of different types</a:t>
          </a:r>
          <a:r>
            <a:rPr lang="en-GB" sz="1000" b="1" baseline="0" dirty="0">
              <a:latin typeface="Calibri" charset="0"/>
              <a:ea typeface="Calibri" charset="0"/>
              <a:cs typeface="Calibri" charset="0"/>
            </a:rPr>
            <a:t> of enterprises</a:t>
          </a:r>
          <a:endParaRPr lang="en-US" sz="1000"/>
        </a:p>
      </dgm:t>
    </dgm:pt>
    <dgm:pt modelId="{4FAD5A83-7877-9145-A2B6-88BF572CB404}" type="sibTrans" cxnId="{41D670BF-ED58-7D43-B0D9-C39144151C3F}">
      <dgm:prSet/>
      <dgm:spPr/>
      <dgm:t>
        <a:bodyPr/>
        <a:lstStyle/>
        <a:p>
          <a:pPr algn="ctr"/>
          <a:endParaRPr lang="en-US"/>
        </a:p>
      </dgm:t>
    </dgm:pt>
    <dgm:pt modelId="{8747253B-B388-BD4F-93A9-B1278CBFFAFB}" type="parTrans" cxnId="{41D670BF-ED58-7D43-B0D9-C39144151C3F}">
      <dgm:prSet/>
      <dgm:spPr/>
      <dgm:t>
        <a:bodyPr/>
        <a:lstStyle/>
        <a:p>
          <a:pPr algn="ctr"/>
          <a:endParaRPr lang="en-US"/>
        </a:p>
      </dgm:t>
    </dgm:pt>
    <dgm:pt modelId="{AB3B2EF7-EA49-4640-B548-15191E01CC9E}">
      <dgm:prSet/>
      <dgm:spPr/>
      <dgm:t>
        <a:bodyPr/>
        <a:lstStyle/>
        <a:p>
          <a:endParaRPr lang="en-US"/>
        </a:p>
      </dgm:t>
    </dgm:pt>
    <dgm:pt modelId="{EED742FC-9661-6346-82A1-5E23994CABCC}" type="parTrans" cxnId="{BE732C6D-B519-874B-8DED-E7F9A6FE5A9C}">
      <dgm:prSet/>
      <dgm:spPr/>
      <dgm:t>
        <a:bodyPr/>
        <a:lstStyle/>
        <a:p>
          <a:endParaRPr lang="en-US"/>
        </a:p>
      </dgm:t>
    </dgm:pt>
    <dgm:pt modelId="{056F1B76-F1F6-9B41-9E44-F28F81BF0027}" type="sibTrans" cxnId="{BE732C6D-B519-874B-8DED-E7F9A6FE5A9C}">
      <dgm:prSet/>
      <dgm:spPr/>
      <dgm:t>
        <a:bodyPr/>
        <a:lstStyle/>
        <a:p>
          <a:endParaRPr lang="en-US"/>
        </a:p>
      </dgm:t>
    </dgm:pt>
    <dgm:pt modelId="{613392E3-F4AF-0648-980E-181C16235CA0}" type="pres">
      <dgm:prSet presAssocID="{BE0B0CBD-B995-E841-B31C-413329372A17}" presName="composite" presStyleCnt="0">
        <dgm:presLayoutVars>
          <dgm:chMax val="1"/>
          <dgm:dir/>
          <dgm:resizeHandles val="exact"/>
        </dgm:presLayoutVars>
      </dgm:prSet>
      <dgm:spPr/>
    </dgm:pt>
    <dgm:pt modelId="{C1EF1D4E-73F3-D94F-BDB2-DD90366BE9E6}" type="pres">
      <dgm:prSet presAssocID="{BE0B0CBD-B995-E841-B31C-413329372A17}" presName="radial" presStyleCnt="0">
        <dgm:presLayoutVars>
          <dgm:animLvl val="ctr"/>
        </dgm:presLayoutVars>
      </dgm:prSet>
      <dgm:spPr/>
    </dgm:pt>
    <dgm:pt modelId="{94FD3223-CA2D-E446-B9D0-863A2A7E7CEF}" type="pres">
      <dgm:prSet presAssocID="{037C78F2-1C27-EC42-B60C-099F819921FE}" presName="centerShape" presStyleLbl="vennNode1" presStyleIdx="0" presStyleCnt="5"/>
      <dgm:spPr/>
    </dgm:pt>
    <dgm:pt modelId="{890C2FD6-C71F-BE4D-88C4-D531A711BCAF}" type="pres">
      <dgm:prSet presAssocID="{FFEF434C-8840-A940-B0E5-26D8FA6A36FD}" presName="node" presStyleLbl="vennNode1" presStyleIdx="1" presStyleCnt="5" custScaleX="126590" custScaleY="124072" custRadScaleRad="103100" custRadScaleInc="-1217">
        <dgm:presLayoutVars>
          <dgm:bulletEnabled val="1"/>
        </dgm:presLayoutVars>
      </dgm:prSet>
      <dgm:spPr/>
    </dgm:pt>
    <dgm:pt modelId="{BA7BE9D6-0345-E348-938B-1906349A8532}" type="pres">
      <dgm:prSet presAssocID="{A395836F-383B-CF44-BED5-75EC8EA8092D}" presName="node" presStyleLbl="vennNode1" presStyleIdx="2" presStyleCnt="5" custScaleX="113518" custScaleY="117137" custRadScaleRad="113550" custRadScaleInc="3303">
        <dgm:presLayoutVars>
          <dgm:bulletEnabled val="1"/>
        </dgm:presLayoutVars>
      </dgm:prSet>
      <dgm:spPr/>
    </dgm:pt>
    <dgm:pt modelId="{27B69101-1BE2-1246-B329-A15A74757EB2}" type="pres">
      <dgm:prSet presAssocID="{11B067BA-21BC-CE4D-B712-C5774DF618BF}" presName="node" presStyleLbl="vennNode1" presStyleIdx="3" presStyleCnt="5" custScaleX="101133" custScaleY="104663" custRadScaleRad="91180" custRadScaleInc="-2091">
        <dgm:presLayoutVars>
          <dgm:bulletEnabled val="1"/>
        </dgm:presLayoutVars>
      </dgm:prSet>
      <dgm:spPr/>
    </dgm:pt>
    <dgm:pt modelId="{04B99D12-AA56-A741-A7C4-CEF26318DBFA}" type="pres">
      <dgm:prSet presAssocID="{CDE9C5F7-C70A-5E40-811A-4A3BE26DE566}" presName="node" presStyleLbl="vennNode1" presStyleIdx="4" presStyleCnt="5" custScaleX="110307" custScaleY="105262" custRadScaleRad="107781" custRadScaleInc="-1349">
        <dgm:presLayoutVars>
          <dgm:bulletEnabled val="1"/>
        </dgm:presLayoutVars>
      </dgm:prSet>
      <dgm:spPr/>
    </dgm:pt>
  </dgm:ptLst>
  <dgm:cxnLst>
    <dgm:cxn modelId="{5368F42C-F1AC-E242-B254-936B62F5B26F}" srcId="{037C78F2-1C27-EC42-B60C-099F819921FE}" destId="{A395836F-383B-CF44-BED5-75EC8EA8092D}" srcOrd="1" destOrd="0" parTransId="{58213340-651A-B44C-98E9-35048C170B2E}" sibTransId="{012A01CB-955C-6142-8026-6551A3AFB118}"/>
    <dgm:cxn modelId="{503A354A-59B2-E64A-88B8-866755D1F250}" srcId="{037C78F2-1C27-EC42-B60C-099F819921FE}" destId="{CDE9C5F7-C70A-5E40-811A-4A3BE26DE566}" srcOrd="3" destOrd="0" parTransId="{A98ED66D-0873-1741-A272-9812B2FD15AD}" sibTransId="{7E3BAFEB-E736-0245-9965-5AA21F76444A}"/>
    <dgm:cxn modelId="{F106F25D-8CD4-F444-A6B8-4DCC0D343932}" srcId="{037C78F2-1C27-EC42-B60C-099F819921FE}" destId="{11B067BA-21BC-CE4D-B712-C5774DF618BF}" srcOrd="2" destOrd="0" parTransId="{8B44DA14-CACF-D14C-82F7-1A668B846868}" sibTransId="{5596A4C8-A507-F34C-AE18-37105241D5F8}"/>
    <dgm:cxn modelId="{BE732C6D-B519-874B-8DED-E7F9A6FE5A9C}" srcId="{BE0B0CBD-B995-E841-B31C-413329372A17}" destId="{AB3B2EF7-EA49-4640-B548-15191E01CC9E}" srcOrd="1" destOrd="0" parTransId="{EED742FC-9661-6346-82A1-5E23994CABCC}" sibTransId="{056F1B76-F1F6-9B41-9E44-F28F81BF0027}"/>
    <dgm:cxn modelId="{A8D9E680-EE5E-CA48-A3FF-9B2F2827C19A}" type="presOf" srcId="{037C78F2-1C27-EC42-B60C-099F819921FE}" destId="{94FD3223-CA2D-E446-B9D0-863A2A7E7CEF}" srcOrd="0" destOrd="0" presId="urn:microsoft.com/office/officeart/2005/8/layout/radial3"/>
    <dgm:cxn modelId="{9FB60AB1-C868-B247-9827-F9999DF37C1E}" type="presOf" srcId="{FFEF434C-8840-A940-B0E5-26D8FA6A36FD}" destId="{890C2FD6-C71F-BE4D-88C4-D531A711BCAF}" srcOrd="0" destOrd="0" presId="urn:microsoft.com/office/officeart/2005/8/layout/radial3"/>
    <dgm:cxn modelId="{41D670BF-ED58-7D43-B0D9-C39144151C3F}" srcId="{037C78F2-1C27-EC42-B60C-099F819921FE}" destId="{FFEF434C-8840-A940-B0E5-26D8FA6A36FD}" srcOrd="0" destOrd="0" parTransId="{8747253B-B388-BD4F-93A9-B1278CBFFAFB}" sibTransId="{4FAD5A83-7877-9145-A2B6-88BF572CB404}"/>
    <dgm:cxn modelId="{732C6FC1-657A-AF41-AF2F-1161C576FDF3}" type="presOf" srcId="{CDE9C5F7-C70A-5E40-811A-4A3BE26DE566}" destId="{04B99D12-AA56-A741-A7C4-CEF26318DBFA}" srcOrd="0" destOrd="0" presId="urn:microsoft.com/office/officeart/2005/8/layout/radial3"/>
    <dgm:cxn modelId="{010FA0C1-AA8A-6048-A721-CEB9385E31CF}" type="presOf" srcId="{A395836F-383B-CF44-BED5-75EC8EA8092D}" destId="{BA7BE9D6-0345-E348-938B-1906349A8532}" srcOrd="0" destOrd="0" presId="urn:microsoft.com/office/officeart/2005/8/layout/radial3"/>
    <dgm:cxn modelId="{C97B33C3-64EB-D647-A1F3-DC5BF0D4937E}" type="presOf" srcId="{11B067BA-21BC-CE4D-B712-C5774DF618BF}" destId="{27B69101-1BE2-1246-B329-A15A74757EB2}" srcOrd="0" destOrd="0" presId="urn:microsoft.com/office/officeart/2005/8/layout/radial3"/>
    <dgm:cxn modelId="{071026D2-AF39-1E43-A03A-61761174AB3A}" srcId="{BE0B0CBD-B995-E841-B31C-413329372A17}" destId="{037C78F2-1C27-EC42-B60C-099F819921FE}" srcOrd="0" destOrd="0" parTransId="{E103C485-BF08-2143-82AA-B4B84F73DE54}" sibTransId="{24A507F0-4A3B-934C-BCCC-52EBFFC5E722}"/>
    <dgm:cxn modelId="{1F5DE2F7-1396-FC47-AA19-A6ECBE40E14C}" type="presOf" srcId="{BE0B0CBD-B995-E841-B31C-413329372A17}" destId="{613392E3-F4AF-0648-980E-181C16235CA0}" srcOrd="0" destOrd="0" presId="urn:microsoft.com/office/officeart/2005/8/layout/radial3"/>
    <dgm:cxn modelId="{3DF29AB9-9F73-ED44-B391-819B1251E3C5}" type="presParOf" srcId="{613392E3-F4AF-0648-980E-181C16235CA0}" destId="{C1EF1D4E-73F3-D94F-BDB2-DD90366BE9E6}" srcOrd="0" destOrd="0" presId="urn:microsoft.com/office/officeart/2005/8/layout/radial3"/>
    <dgm:cxn modelId="{7C2AC1A1-E483-194A-8CFC-02B68F7BCD6F}" type="presParOf" srcId="{C1EF1D4E-73F3-D94F-BDB2-DD90366BE9E6}" destId="{94FD3223-CA2D-E446-B9D0-863A2A7E7CEF}" srcOrd="0" destOrd="0" presId="urn:microsoft.com/office/officeart/2005/8/layout/radial3"/>
    <dgm:cxn modelId="{93C072E4-3A18-EC46-A55E-C12C4DC540DD}" type="presParOf" srcId="{C1EF1D4E-73F3-D94F-BDB2-DD90366BE9E6}" destId="{890C2FD6-C71F-BE4D-88C4-D531A711BCAF}" srcOrd="1" destOrd="0" presId="urn:microsoft.com/office/officeart/2005/8/layout/radial3"/>
    <dgm:cxn modelId="{7BC02F0E-DF40-7C4C-B731-728794222439}" type="presParOf" srcId="{C1EF1D4E-73F3-D94F-BDB2-DD90366BE9E6}" destId="{BA7BE9D6-0345-E348-938B-1906349A8532}" srcOrd="2" destOrd="0" presId="urn:microsoft.com/office/officeart/2005/8/layout/radial3"/>
    <dgm:cxn modelId="{1D4562E6-024D-A049-942C-9D7C6ABB5458}" type="presParOf" srcId="{C1EF1D4E-73F3-D94F-BDB2-DD90366BE9E6}" destId="{27B69101-1BE2-1246-B329-A15A74757EB2}" srcOrd="3" destOrd="0" presId="urn:microsoft.com/office/officeart/2005/8/layout/radial3"/>
    <dgm:cxn modelId="{5C198BD1-CC0D-BA4E-B3B4-6E932B3E1722}" type="presParOf" srcId="{C1EF1D4E-73F3-D94F-BDB2-DD90366BE9E6}" destId="{04B99D12-AA56-A741-A7C4-CEF26318DBFA}"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FD3223-CA2D-E446-B9D0-863A2A7E7CEF}">
      <dsp:nvSpPr>
        <dsp:cNvPr id="0" name=""/>
        <dsp:cNvSpPr/>
      </dsp:nvSpPr>
      <dsp:spPr>
        <a:xfrm>
          <a:off x="1837013" y="966764"/>
          <a:ext cx="2271161" cy="2271161"/>
        </a:xfrm>
        <a:prstGeom prst="ellipse">
          <a:avLst/>
        </a:prstGeom>
        <a:gradFill rotWithShape="0">
          <a:gsLst>
            <a:gs pos="0">
              <a:schemeClr val="accent3">
                <a:alpha val="50000"/>
                <a:hueOff val="0"/>
                <a:satOff val="0"/>
                <a:lumOff val="0"/>
                <a:alphaOff val="0"/>
                <a:tint val="100000"/>
                <a:shade val="100000"/>
                <a:satMod val="130000"/>
              </a:schemeClr>
            </a:gs>
            <a:gs pos="100000">
              <a:schemeClr val="accent3">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Shared mission, values, local identity and connective networking</a:t>
          </a:r>
        </a:p>
      </dsp:txBody>
      <dsp:txXfrm>
        <a:off x="2169617" y="1299368"/>
        <a:ext cx="1605953" cy="1605953"/>
      </dsp:txXfrm>
    </dsp:sp>
    <dsp:sp modelId="{890C2FD6-C71F-BE4D-88C4-D531A711BCAF}">
      <dsp:nvSpPr>
        <dsp:cNvPr id="0" name=""/>
        <dsp:cNvSpPr/>
      </dsp:nvSpPr>
      <dsp:spPr>
        <a:xfrm>
          <a:off x="2224679" y="-81171"/>
          <a:ext cx="1437531" cy="1408937"/>
        </a:xfrm>
        <a:prstGeom prst="ellipse">
          <a:avLst/>
        </a:prstGeom>
        <a:gradFill rotWithShape="0">
          <a:gsLst>
            <a:gs pos="0">
              <a:schemeClr val="accent3">
                <a:alpha val="50000"/>
                <a:hueOff val="-654859"/>
                <a:satOff val="-14655"/>
                <a:lumOff val="-3235"/>
                <a:alphaOff val="0"/>
                <a:tint val="100000"/>
                <a:shade val="100000"/>
                <a:satMod val="130000"/>
              </a:schemeClr>
            </a:gs>
            <a:gs pos="100000">
              <a:schemeClr val="accent3">
                <a:alpha val="50000"/>
                <a:hueOff val="-654859"/>
                <a:satOff val="-14655"/>
                <a:lumOff val="-3235"/>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latin typeface="Calibri" charset="0"/>
              <a:ea typeface="Calibri" charset="0"/>
              <a:cs typeface="Calibri" charset="0"/>
            </a:rPr>
            <a:t>Industrial &amp;</a:t>
          </a:r>
          <a:r>
            <a:rPr lang="en-GB" sz="1000" b="1" kern="1200" baseline="0" dirty="0">
              <a:latin typeface="Calibri" charset="0"/>
              <a:ea typeface="Calibri" charset="0"/>
              <a:cs typeface="Calibri" charset="0"/>
            </a:rPr>
            <a:t> </a:t>
          </a:r>
          <a:r>
            <a:rPr lang="en-GB" sz="1000" b="1" kern="1200" dirty="0">
              <a:latin typeface="Calibri" charset="0"/>
              <a:ea typeface="Calibri" charset="0"/>
              <a:cs typeface="Calibri" charset="0"/>
            </a:rPr>
            <a:t>business clusters involving a range of different types</a:t>
          </a:r>
          <a:r>
            <a:rPr lang="en-GB" sz="1000" b="1" kern="1200" baseline="0" dirty="0">
              <a:latin typeface="Calibri" charset="0"/>
              <a:ea typeface="Calibri" charset="0"/>
              <a:cs typeface="Calibri" charset="0"/>
            </a:rPr>
            <a:t> of enterprises</a:t>
          </a:r>
          <a:endParaRPr lang="en-US" sz="1000" kern="1200"/>
        </a:p>
      </dsp:txBody>
      <dsp:txXfrm>
        <a:off x="2435201" y="125163"/>
        <a:ext cx="1016487" cy="996269"/>
      </dsp:txXfrm>
    </dsp:sp>
    <dsp:sp modelId="{BA7BE9D6-0345-E348-938B-1906349A8532}">
      <dsp:nvSpPr>
        <dsp:cNvPr id="0" name=""/>
        <dsp:cNvSpPr/>
      </dsp:nvSpPr>
      <dsp:spPr>
        <a:xfrm>
          <a:off x="4005249" y="1524349"/>
          <a:ext cx="1289088" cy="1330185"/>
        </a:xfrm>
        <a:prstGeom prst="ellipse">
          <a:avLst/>
        </a:prstGeom>
        <a:gradFill rotWithShape="0">
          <a:gsLst>
            <a:gs pos="0">
              <a:schemeClr val="accent3">
                <a:alpha val="50000"/>
                <a:hueOff val="-1309717"/>
                <a:satOff val="-29311"/>
                <a:lumOff val="-6471"/>
                <a:alphaOff val="0"/>
                <a:tint val="100000"/>
                <a:shade val="100000"/>
                <a:satMod val="130000"/>
              </a:schemeClr>
            </a:gs>
            <a:gs pos="100000">
              <a:schemeClr val="accent3">
                <a:alpha val="50000"/>
                <a:hueOff val="-1309717"/>
                <a:satOff val="-29311"/>
                <a:lumOff val="-6471"/>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latin typeface="Calibri" charset="0"/>
              <a:ea typeface="Calibri" charset="0"/>
              <a:cs typeface="Calibri" charset="0"/>
            </a:rPr>
            <a:t>Further education colleges as VET and progression hubs</a:t>
          </a:r>
          <a:endParaRPr lang="en-US" sz="1000" kern="1200"/>
        </a:p>
      </dsp:txBody>
      <dsp:txXfrm>
        <a:off x="4194032" y="1719150"/>
        <a:ext cx="911522" cy="940583"/>
      </dsp:txXfrm>
    </dsp:sp>
    <dsp:sp modelId="{27B69101-1BE2-1246-B329-A15A74757EB2}">
      <dsp:nvSpPr>
        <dsp:cNvPr id="0" name=""/>
        <dsp:cNvSpPr/>
      </dsp:nvSpPr>
      <dsp:spPr>
        <a:xfrm>
          <a:off x="2442657" y="2855947"/>
          <a:ext cx="1148446" cy="1188532"/>
        </a:xfrm>
        <a:prstGeom prst="ellipse">
          <a:avLst/>
        </a:prstGeom>
        <a:gradFill rotWithShape="0">
          <a:gsLst>
            <a:gs pos="0">
              <a:schemeClr val="accent3">
                <a:alpha val="50000"/>
                <a:hueOff val="-1964576"/>
                <a:satOff val="-43966"/>
                <a:lumOff val="-9706"/>
                <a:alphaOff val="0"/>
                <a:tint val="100000"/>
                <a:shade val="100000"/>
                <a:satMod val="130000"/>
              </a:schemeClr>
            </a:gs>
            <a:gs pos="100000">
              <a:schemeClr val="accent3">
                <a:alpha val="50000"/>
                <a:hueOff val="-1964576"/>
                <a:satOff val="-43966"/>
                <a:lumOff val="-9706"/>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latin typeface="Calibri" charset="0"/>
              <a:ea typeface="Calibri" charset="0"/>
              <a:cs typeface="Calibri" charset="0"/>
            </a:rPr>
            <a:t>Local government  economic regeneration and service provision</a:t>
          </a:r>
          <a:endParaRPr lang="en-US" sz="1000" kern="1200"/>
        </a:p>
      </dsp:txBody>
      <dsp:txXfrm>
        <a:off x="2610843" y="3030003"/>
        <a:ext cx="812074" cy="840420"/>
      </dsp:txXfrm>
    </dsp:sp>
    <dsp:sp modelId="{04B99D12-AA56-A741-A7C4-CEF26318DBFA}">
      <dsp:nvSpPr>
        <dsp:cNvPr id="0" name=""/>
        <dsp:cNvSpPr/>
      </dsp:nvSpPr>
      <dsp:spPr>
        <a:xfrm>
          <a:off x="752506" y="1538454"/>
          <a:ext cx="1252624" cy="1195334"/>
        </a:xfrm>
        <a:prstGeom prst="ellipse">
          <a:avLst/>
        </a:prstGeom>
        <a:gradFill rotWithShape="0">
          <a:gsLst>
            <a:gs pos="0">
              <a:schemeClr val="accent3">
                <a:alpha val="50000"/>
                <a:hueOff val="-2619434"/>
                <a:satOff val="-58621"/>
                <a:lumOff val="-12942"/>
                <a:alphaOff val="0"/>
                <a:tint val="100000"/>
                <a:shade val="100000"/>
                <a:satMod val="130000"/>
              </a:schemeClr>
            </a:gs>
            <a:gs pos="100000">
              <a:schemeClr val="accent3">
                <a:alpha val="50000"/>
                <a:hueOff val="-2619434"/>
                <a:satOff val="-58621"/>
                <a:lumOff val="-12942"/>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latin typeface="Calibri" charset="0"/>
              <a:ea typeface="Calibri" charset="0"/>
              <a:cs typeface="Calibri" charset="0"/>
            </a:rPr>
            <a:t>Higher education institutions as technological &amp; knowledge-led incubators</a:t>
          </a:r>
          <a:endParaRPr lang="en-US" sz="1000" kern="1200"/>
        </a:p>
      </dsp:txBody>
      <dsp:txXfrm>
        <a:off x="935949" y="1713507"/>
        <a:ext cx="885738" cy="845228"/>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54939" y="0"/>
            <a:ext cx="2949099" cy="49720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29F503BC-4C31-464D-BFAA-85C4BB4C6A1D}" type="datetimeFigureOut">
              <a:rPr lang="en-GB" altLang="en-US"/>
              <a:pPr/>
              <a:t>11/06/2018</a:t>
            </a:fld>
            <a:endParaRPr lang="en-GB" altLang="en-US"/>
          </a:p>
        </p:txBody>
      </p:sp>
      <p:sp>
        <p:nvSpPr>
          <p:cNvPr id="4" name="Footer Placeholder 3"/>
          <p:cNvSpPr>
            <a:spLocks noGrp="1"/>
          </p:cNvSpPr>
          <p:nvPr>
            <p:ph type="ftr" sz="quarter" idx="2"/>
          </p:nvPr>
        </p:nvSpPr>
        <p:spPr>
          <a:xfrm>
            <a:off x="0" y="9445169"/>
            <a:ext cx="2949099" cy="49720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54939" y="9445169"/>
            <a:ext cx="2949099" cy="49720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4715C523-33F7-4D8A-8216-F677DD8251F0}" type="slidenum">
              <a:rPr lang="en-GB" altLang="en-US"/>
              <a:pPr/>
              <a:t>‹#›</a:t>
            </a:fld>
            <a:endParaRPr lang="en-GB" altLang="en-US"/>
          </a:p>
        </p:txBody>
      </p:sp>
    </p:spTree>
    <p:extLst>
      <p:ext uri="{BB962C8B-B14F-4D97-AF65-F5344CB8AC3E}">
        <p14:creationId xmlns:p14="http://schemas.microsoft.com/office/powerpoint/2010/main" val="192644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73886097-F674-4095-B976-0C73FA252507}" type="datetimeFigureOut">
              <a:rPr lang="en-GB" smtClean="0"/>
              <a:t>11/06/2018</a:t>
            </a:fld>
            <a:endParaRPr lang="en-GB"/>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B56BCB42-32C9-4B67-8897-1E7C367F5927}" type="slidenum">
              <a:rPr lang="en-GB" smtClean="0"/>
              <a:t>‹#›</a:t>
            </a:fld>
            <a:endParaRPr lang="en-GB"/>
          </a:p>
        </p:txBody>
      </p:sp>
    </p:spTree>
    <p:extLst>
      <p:ext uri="{BB962C8B-B14F-4D97-AF65-F5344CB8AC3E}">
        <p14:creationId xmlns:p14="http://schemas.microsoft.com/office/powerpoint/2010/main" val="2209767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568982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414420569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45193401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385714064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70211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5473BF4-3C38-4262-8AE3-20917671467D}"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E3396F4-9E39-43F5-9B28-390C90768565}" type="slidenum">
              <a:rPr lang="en-GB" altLang="en-US"/>
              <a:pPr/>
              <a:t>‹#›</a:t>
            </a:fld>
            <a:endParaRPr lang="en-GB" altLang="en-US"/>
          </a:p>
        </p:txBody>
      </p:sp>
    </p:spTree>
    <p:extLst>
      <p:ext uri="{BB962C8B-B14F-4D97-AF65-F5344CB8AC3E}">
        <p14:creationId xmlns:p14="http://schemas.microsoft.com/office/powerpoint/2010/main" val="154694478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E36D12E-D035-4D91-8B2C-5B378DDA3B0B}"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CF371CC-D0D3-439C-8CCC-3E2C899AFD01}" type="slidenum">
              <a:rPr lang="en-GB" altLang="en-US"/>
              <a:pPr/>
              <a:t>‹#›</a:t>
            </a:fld>
            <a:endParaRPr lang="en-GB" altLang="en-US"/>
          </a:p>
        </p:txBody>
      </p:sp>
    </p:spTree>
    <p:extLst>
      <p:ext uri="{BB962C8B-B14F-4D97-AF65-F5344CB8AC3E}">
        <p14:creationId xmlns:p14="http://schemas.microsoft.com/office/powerpoint/2010/main" val="387352479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8CB959D-12BD-4C0B-9385-EE056B1F52F9}"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F1E08F0-14D2-4C45-9F6B-7E75C4483E20}" type="slidenum">
              <a:rPr lang="en-GB" altLang="en-US"/>
              <a:pPr/>
              <a:t>‹#›</a:t>
            </a:fld>
            <a:endParaRPr lang="en-GB" altLang="en-US"/>
          </a:p>
        </p:txBody>
      </p:sp>
    </p:spTree>
    <p:extLst>
      <p:ext uri="{BB962C8B-B14F-4D97-AF65-F5344CB8AC3E}">
        <p14:creationId xmlns:p14="http://schemas.microsoft.com/office/powerpoint/2010/main" val="62537354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B76354D-12CE-42DA-8329-36E5B4C49AEE}"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69FE4FD-B863-4609-94C4-C212E155A6C1}" type="slidenum">
              <a:rPr lang="en-GB" altLang="en-US"/>
              <a:pPr/>
              <a:t>‹#›</a:t>
            </a:fld>
            <a:endParaRPr lang="en-GB" altLang="en-US"/>
          </a:p>
        </p:txBody>
      </p:sp>
    </p:spTree>
    <p:extLst>
      <p:ext uri="{BB962C8B-B14F-4D97-AF65-F5344CB8AC3E}">
        <p14:creationId xmlns:p14="http://schemas.microsoft.com/office/powerpoint/2010/main" val="78439885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58937947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96135893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65315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9589665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76475040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A228E4F-AA17-43C3-BD48-5CD1D3512DC2}"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5F685524-A6B2-48B3-AC96-B148CEFC1846}" type="slidenum">
              <a:rPr lang="en-GB" altLang="en-US"/>
              <a:pPr/>
              <a:t>‹#›</a:t>
            </a:fld>
            <a:endParaRPr lang="en-GB" altLang="en-US"/>
          </a:p>
        </p:txBody>
      </p:sp>
    </p:spTree>
    <p:extLst>
      <p:ext uri="{BB962C8B-B14F-4D97-AF65-F5344CB8AC3E}">
        <p14:creationId xmlns:p14="http://schemas.microsoft.com/office/powerpoint/2010/main" val="329068091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58782468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426762959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07073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A0118A1-6BFE-46BC-BB31-C2A94C1F0CB8}"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F6DF0E9-1F7A-4363-8F97-1C3E7AAEFC0A}" type="slidenum">
              <a:rPr lang="en-GB" altLang="en-US"/>
              <a:pPr/>
              <a:t>‹#›</a:t>
            </a:fld>
            <a:endParaRPr lang="en-GB" altLang="en-US"/>
          </a:p>
        </p:txBody>
      </p:sp>
    </p:spTree>
    <p:extLst>
      <p:ext uri="{BB962C8B-B14F-4D97-AF65-F5344CB8AC3E}">
        <p14:creationId xmlns:p14="http://schemas.microsoft.com/office/powerpoint/2010/main" val="382465816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36D63D5-BAC0-4D7F-8BCA-E221F5001583}"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7F53ABD-FF50-4133-88E8-807A0D415C8C}" type="slidenum">
              <a:rPr lang="en-GB" altLang="en-US"/>
              <a:pPr/>
              <a:t>‹#›</a:t>
            </a:fld>
            <a:endParaRPr lang="en-GB" altLang="en-US"/>
          </a:p>
        </p:txBody>
      </p:sp>
    </p:spTree>
    <p:extLst>
      <p:ext uri="{BB962C8B-B14F-4D97-AF65-F5344CB8AC3E}">
        <p14:creationId xmlns:p14="http://schemas.microsoft.com/office/powerpoint/2010/main" val="178486396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22A2955-C053-4D85-8C6C-9B0C5AC7C4BD}"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FF5CDE0-4011-49F2-9981-A46A5CE285FE}" type="slidenum">
              <a:rPr lang="en-GB" altLang="en-US"/>
              <a:pPr/>
              <a:t>‹#›</a:t>
            </a:fld>
            <a:endParaRPr lang="en-GB" altLang="en-US"/>
          </a:p>
        </p:txBody>
      </p:sp>
    </p:spTree>
    <p:extLst>
      <p:ext uri="{BB962C8B-B14F-4D97-AF65-F5344CB8AC3E}">
        <p14:creationId xmlns:p14="http://schemas.microsoft.com/office/powerpoint/2010/main" val="394903505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9D59282-E1BB-4C88-BF1A-DC7695E509EE}"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E8C5DD0-123F-4B94-8A49-F6F61F4889E6}" type="slidenum">
              <a:rPr lang="en-GB" altLang="en-US"/>
              <a:pPr/>
              <a:t>‹#›</a:t>
            </a:fld>
            <a:endParaRPr lang="en-GB" altLang="en-US"/>
          </a:p>
        </p:txBody>
      </p:sp>
    </p:spTree>
    <p:extLst>
      <p:ext uri="{BB962C8B-B14F-4D97-AF65-F5344CB8AC3E}">
        <p14:creationId xmlns:p14="http://schemas.microsoft.com/office/powerpoint/2010/main" val="168465613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010202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01766522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50783345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780790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424446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24A7B6D-AFF0-4716-A5EF-FC8F519DCB96}"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71CCFB42-867C-4C21-AA35-50105F217695}" type="slidenum">
              <a:rPr lang="en-GB" altLang="en-US"/>
              <a:pPr/>
              <a:t>‹#›</a:t>
            </a:fld>
            <a:endParaRPr lang="en-GB" altLang="en-US"/>
          </a:p>
        </p:txBody>
      </p:sp>
    </p:spTree>
    <p:extLst>
      <p:ext uri="{BB962C8B-B14F-4D97-AF65-F5344CB8AC3E}">
        <p14:creationId xmlns:p14="http://schemas.microsoft.com/office/powerpoint/2010/main" val="1578491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498007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2165135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7259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94BF2BB-E94F-43A7-A18B-B13C252E0C62}"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ABEC608-08F6-4D24-A7C0-F8E11C92971F}" type="slidenum">
              <a:rPr lang="en-GB" altLang="en-US"/>
              <a:pPr/>
              <a:t>‹#›</a:t>
            </a:fld>
            <a:endParaRPr lang="en-GB" altLang="en-US"/>
          </a:p>
        </p:txBody>
      </p:sp>
    </p:spTree>
    <p:extLst>
      <p:ext uri="{BB962C8B-B14F-4D97-AF65-F5344CB8AC3E}">
        <p14:creationId xmlns:p14="http://schemas.microsoft.com/office/powerpoint/2010/main" val="37506629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A05E295-CAC6-423D-B560-4D5B462BB006}"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403F48C-4DFD-43E9-8160-F489D9753EE8}" type="slidenum">
              <a:rPr lang="en-GB" altLang="en-US"/>
              <a:pPr/>
              <a:t>‹#›</a:t>
            </a:fld>
            <a:endParaRPr lang="en-GB" altLang="en-US"/>
          </a:p>
        </p:txBody>
      </p:sp>
    </p:spTree>
    <p:extLst>
      <p:ext uri="{BB962C8B-B14F-4D97-AF65-F5344CB8AC3E}">
        <p14:creationId xmlns:p14="http://schemas.microsoft.com/office/powerpoint/2010/main" val="83725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84D2EF7-9299-4BE5-BC8B-7D155945242D}"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A7E94EF2-9FFC-49CF-B290-FBABF10D13D9}" type="slidenum">
              <a:rPr lang="en-GB" altLang="en-US"/>
              <a:pPr/>
              <a:t>‹#›</a:t>
            </a:fld>
            <a:endParaRPr lang="en-GB" altLang="en-US"/>
          </a:p>
        </p:txBody>
      </p:sp>
    </p:spTree>
    <p:extLst>
      <p:ext uri="{BB962C8B-B14F-4D97-AF65-F5344CB8AC3E}">
        <p14:creationId xmlns:p14="http://schemas.microsoft.com/office/powerpoint/2010/main" val="566894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212724E-DC94-4641-9BDE-1F5026EA832F}"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80E928F-831B-4F74-B58B-4383253ADBD6}" type="slidenum">
              <a:rPr lang="en-GB" altLang="en-US"/>
              <a:pPr/>
              <a:t>‹#›</a:t>
            </a:fld>
            <a:endParaRPr lang="en-GB" altLang="en-US"/>
          </a:p>
        </p:txBody>
      </p:sp>
    </p:spTree>
    <p:extLst>
      <p:ext uri="{BB962C8B-B14F-4D97-AF65-F5344CB8AC3E}">
        <p14:creationId xmlns:p14="http://schemas.microsoft.com/office/powerpoint/2010/main" val="7028736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FAE63FB-E614-4806-825F-42B2E5C07A99}"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03C5CF8-46B2-4443-9910-49D468F9DF55}" type="slidenum">
              <a:rPr lang="en-GB" altLang="en-US"/>
              <a:pPr/>
              <a:t>‹#›</a:t>
            </a:fld>
            <a:endParaRPr lang="en-GB" altLang="en-US"/>
          </a:p>
        </p:txBody>
      </p:sp>
    </p:spTree>
    <p:extLst>
      <p:ext uri="{BB962C8B-B14F-4D97-AF65-F5344CB8AC3E}">
        <p14:creationId xmlns:p14="http://schemas.microsoft.com/office/powerpoint/2010/main" val="866811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5403807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3198172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9565713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62613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274574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66CF511-E74A-4BA1-AD9E-DE7892B366F2}"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0CD343A4-481E-4D8F-A3CF-2BB7767234B0}" type="slidenum">
              <a:rPr lang="en-GB" altLang="en-US"/>
              <a:pPr/>
              <a:t>‹#›</a:t>
            </a:fld>
            <a:endParaRPr lang="en-GB" altLang="en-US"/>
          </a:p>
        </p:txBody>
      </p:sp>
    </p:spTree>
    <p:extLst>
      <p:ext uri="{BB962C8B-B14F-4D97-AF65-F5344CB8AC3E}">
        <p14:creationId xmlns:p14="http://schemas.microsoft.com/office/powerpoint/2010/main" val="16203484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7382260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1723598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6882182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90C2AB1-4627-424A-AC1A-CC82E2D19047}"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2B94BCD-64B2-4617-884D-936AEE9B89B5}" type="slidenum">
              <a:rPr lang="en-GB" altLang="en-US"/>
              <a:pPr/>
              <a:t>‹#›</a:t>
            </a:fld>
            <a:endParaRPr lang="en-GB" altLang="en-US"/>
          </a:p>
        </p:txBody>
      </p:sp>
    </p:spTree>
    <p:extLst>
      <p:ext uri="{BB962C8B-B14F-4D97-AF65-F5344CB8AC3E}">
        <p14:creationId xmlns:p14="http://schemas.microsoft.com/office/powerpoint/2010/main" val="6072637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B28DFD2-E3DB-425A-BE29-8B13F6C9AA70}"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2A16FFF-7EA5-4C20-85E0-D8D67A3F9975}" type="slidenum">
              <a:rPr lang="en-GB" altLang="en-US"/>
              <a:pPr/>
              <a:t>‹#›</a:t>
            </a:fld>
            <a:endParaRPr lang="en-GB" altLang="en-US"/>
          </a:p>
        </p:txBody>
      </p:sp>
    </p:spTree>
    <p:extLst>
      <p:ext uri="{BB962C8B-B14F-4D97-AF65-F5344CB8AC3E}">
        <p14:creationId xmlns:p14="http://schemas.microsoft.com/office/powerpoint/2010/main" val="23706967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576D5A5-775B-4E08-BBF9-A9B96E85A5FB}"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A5AFF6A-179E-47A2-95E1-7E8FBE869FD6}" type="slidenum">
              <a:rPr lang="en-GB" altLang="en-US"/>
              <a:pPr/>
              <a:t>‹#›</a:t>
            </a:fld>
            <a:endParaRPr lang="en-GB" altLang="en-US"/>
          </a:p>
        </p:txBody>
      </p:sp>
    </p:spTree>
    <p:extLst>
      <p:ext uri="{BB962C8B-B14F-4D97-AF65-F5344CB8AC3E}">
        <p14:creationId xmlns:p14="http://schemas.microsoft.com/office/powerpoint/2010/main" val="18465612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6871477-2A75-4B75-BC33-9E18202AD306}"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EC93575-592F-4916-BFC2-B1B23B946D93}" type="slidenum">
              <a:rPr lang="en-GB" altLang="en-US"/>
              <a:pPr/>
              <a:t>‹#›</a:t>
            </a:fld>
            <a:endParaRPr lang="en-GB" altLang="en-US"/>
          </a:p>
        </p:txBody>
      </p:sp>
    </p:spTree>
    <p:extLst>
      <p:ext uri="{BB962C8B-B14F-4D97-AF65-F5344CB8AC3E}">
        <p14:creationId xmlns:p14="http://schemas.microsoft.com/office/powerpoint/2010/main" val="5616638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7211215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6671037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8745212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502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0180521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5BEF1BC-90AF-4E95-85FE-9BF393940427}"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6DE7653E-EEF3-4CB3-A39B-74E002FA092D}" type="slidenum">
              <a:rPr lang="en-GB" altLang="en-US"/>
              <a:pPr/>
              <a:t>‹#›</a:t>
            </a:fld>
            <a:endParaRPr lang="en-GB" altLang="en-US"/>
          </a:p>
        </p:txBody>
      </p:sp>
    </p:spTree>
    <p:extLst>
      <p:ext uri="{BB962C8B-B14F-4D97-AF65-F5344CB8AC3E}">
        <p14:creationId xmlns:p14="http://schemas.microsoft.com/office/powerpoint/2010/main" val="358729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36476200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42998679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13900829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8725957-037F-438B-BB2B-89AD63849A50}"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F62173C-4375-49FD-B584-A5A09E6F58F9}" type="slidenum">
              <a:rPr lang="en-GB" altLang="en-US"/>
              <a:pPr/>
              <a:t>‹#›</a:t>
            </a:fld>
            <a:endParaRPr lang="en-GB" altLang="en-US"/>
          </a:p>
        </p:txBody>
      </p:sp>
    </p:spTree>
    <p:extLst>
      <p:ext uri="{BB962C8B-B14F-4D97-AF65-F5344CB8AC3E}">
        <p14:creationId xmlns:p14="http://schemas.microsoft.com/office/powerpoint/2010/main" val="39131877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1B54E6A-2FDF-4442-B897-A9BD966D1DB6}"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B875089-3BCF-4235-8202-650684CF7240}" type="slidenum">
              <a:rPr lang="en-GB" altLang="en-US"/>
              <a:pPr/>
              <a:t>‹#›</a:t>
            </a:fld>
            <a:endParaRPr lang="en-GB" altLang="en-US"/>
          </a:p>
        </p:txBody>
      </p:sp>
    </p:spTree>
    <p:extLst>
      <p:ext uri="{BB962C8B-B14F-4D97-AF65-F5344CB8AC3E}">
        <p14:creationId xmlns:p14="http://schemas.microsoft.com/office/powerpoint/2010/main" val="29286912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5D79A46-0CA0-4534-9E85-1D09BB88CBF6}"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B52F926-3B93-4C8F-938B-4E0F74E41576}" type="slidenum">
              <a:rPr lang="en-GB" altLang="en-US"/>
              <a:pPr/>
              <a:t>‹#›</a:t>
            </a:fld>
            <a:endParaRPr lang="en-GB" altLang="en-US"/>
          </a:p>
        </p:txBody>
      </p:sp>
    </p:spTree>
    <p:extLst>
      <p:ext uri="{BB962C8B-B14F-4D97-AF65-F5344CB8AC3E}">
        <p14:creationId xmlns:p14="http://schemas.microsoft.com/office/powerpoint/2010/main" val="1653791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A799C8-AD62-48BA-A14E-A6E5E2737636}"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819DC2F-BD5A-476B-A1D0-B0A0502A4D05}" type="slidenum">
              <a:rPr lang="en-GB" altLang="en-US"/>
              <a:pPr/>
              <a:t>‹#›</a:t>
            </a:fld>
            <a:endParaRPr lang="en-GB" altLang="en-US"/>
          </a:p>
        </p:txBody>
      </p:sp>
    </p:spTree>
    <p:extLst>
      <p:ext uri="{BB962C8B-B14F-4D97-AF65-F5344CB8AC3E}">
        <p14:creationId xmlns:p14="http://schemas.microsoft.com/office/powerpoint/2010/main" val="28744821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0830301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3435927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5777953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43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483623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49153290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3EECCEC-1D87-4715-932B-8B023A77E2DA}"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E2F446C4-B33D-47E4-92B2-F5D955463D2A}" type="slidenum">
              <a:rPr lang="en-GB" altLang="en-US"/>
              <a:pPr/>
              <a:t>‹#›</a:t>
            </a:fld>
            <a:endParaRPr lang="en-GB" altLang="en-US"/>
          </a:p>
        </p:txBody>
      </p:sp>
    </p:spTree>
    <p:extLst>
      <p:ext uri="{BB962C8B-B14F-4D97-AF65-F5344CB8AC3E}">
        <p14:creationId xmlns:p14="http://schemas.microsoft.com/office/powerpoint/2010/main" val="14623464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643735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23977766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27762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0923EEB-726D-4C3B-9DDE-E016923E809F}"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9475BB1-7D8F-48F4-9ECC-EB1621A0E145}" type="slidenum">
              <a:rPr lang="en-GB" altLang="en-US"/>
              <a:pPr/>
              <a:t>‹#›</a:t>
            </a:fld>
            <a:endParaRPr lang="en-GB" altLang="en-US"/>
          </a:p>
        </p:txBody>
      </p:sp>
    </p:spTree>
    <p:extLst>
      <p:ext uri="{BB962C8B-B14F-4D97-AF65-F5344CB8AC3E}">
        <p14:creationId xmlns:p14="http://schemas.microsoft.com/office/powerpoint/2010/main" val="313316841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A533162-0CBF-466C-BF99-7B838B1A8C9B}"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5244E75-7795-49CD-8574-B89CE7CD30B6}" type="slidenum">
              <a:rPr lang="en-GB" altLang="en-US"/>
              <a:pPr/>
              <a:t>‹#›</a:t>
            </a:fld>
            <a:endParaRPr lang="en-GB" altLang="en-US"/>
          </a:p>
        </p:txBody>
      </p:sp>
    </p:spTree>
    <p:extLst>
      <p:ext uri="{BB962C8B-B14F-4D97-AF65-F5344CB8AC3E}">
        <p14:creationId xmlns:p14="http://schemas.microsoft.com/office/powerpoint/2010/main" val="13265818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C76E128-FA37-4971-BA01-438EB5C1000E}"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98CEC99-A958-4B4E-A2F6-922943F71618}" type="slidenum">
              <a:rPr lang="en-GB" altLang="en-US"/>
              <a:pPr/>
              <a:t>‹#›</a:t>
            </a:fld>
            <a:endParaRPr lang="en-GB" altLang="en-US"/>
          </a:p>
        </p:txBody>
      </p:sp>
    </p:spTree>
    <p:extLst>
      <p:ext uri="{BB962C8B-B14F-4D97-AF65-F5344CB8AC3E}">
        <p14:creationId xmlns:p14="http://schemas.microsoft.com/office/powerpoint/2010/main" val="7204218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307BFF-0023-4BC8-8B55-DDA9AECD24A4}"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75EA491-FD27-4B39-9091-328858EA2DA3}" type="slidenum">
              <a:rPr lang="en-GB" altLang="en-US"/>
              <a:pPr/>
              <a:t>‹#›</a:t>
            </a:fld>
            <a:endParaRPr lang="en-GB" altLang="en-US"/>
          </a:p>
        </p:txBody>
      </p:sp>
    </p:spTree>
    <p:extLst>
      <p:ext uri="{BB962C8B-B14F-4D97-AF65-F5344CB8AC3E}">
        <p14:creationId xmlns:p14="http://schemas.microsoft.com/office/powerpoint/2010/main" val="33090127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495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005D3BC-2144-4B4C-8E28-AFA96F9F3AE6}"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61817D7-4F90-4DD1-B07B-52C22DEC52D2}" type="slidenum">
              <a:rPr lang="en-GB" altLang="en-US"/>
              <a:pPr/>
              <a:t>‹#›</a:t>
            </a:fld>
            <a:endParaRPr lang="en-GB" altLang="en-US"/>
          </a:p>
        </p:txBody>
      </p:sp>
    </p:spTree>
    <p:extLst>
      <p:ext uri="{BB962C8B-B14F-4D97-AF65-F5344CB8AC3E}">
        <p14:creationId xmlns:p14="http://schemas.microsoft.com/office/powerpoint/2010/main" val="20938900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0307452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84257239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3032902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93A2061-222D-458B-A0BC-5C50BD6CD7EB}"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CC29E204-B408-48D3-A9DC-DE08E9188CCE}" type="slidenum">
              <a:rPr lang="en-GB" altLang="en-US"/>
              <a:pPr/>
              <a:t>‹#›</a:t>
            </a:fld>
            <a:endParaRPr lang="en-GB" altLang="en-US"/>
          </a:p>
        </p:txBody>
      </p:sp>
    </p:spTree>
    <p:extLst>
      <p:ext uri="{BB962C8B-B14F-4D97-AF65-F5344CB8AC3E}">
        <p14:creationId xmlns:p14="http://schemas.microsoft.com/office/powerpoint/2010/main" val="272429115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02812732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37273429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26012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FA7392F-8230-48E2-8E2E-E5F7889A20B4}"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CBE7645-3E2A-4C10-8CF5-A56BD2CB6B02}" type="slidenum">
              <a:rPr lang="en-GB" altLang="en-US"/>
              <a:pPr/>
              <a:t>‹#›</a:t>
            </a:fld>
            <a:endParaRPr lang="en-GB" altLang="en-US"/>
          </a:p>
        </p:txBody>
      </p:sp>
    </p:spTree>
    <p:extLst>
      <p:ext uri="{BB962C8B-B14F-4D97-AF65-F5344CB8AC3E}">
        <p14:creationId xmlns:p14="http://schemas.microsoft.com/office/powerpoint/2010/main" val="41607262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FB65505-5425-474A-AB70-63D929BE397C}"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B0897C5-DDF5-4837-B388-EA7D62A58BD4}" type="slidenum">
              <a:rPr lang="en-GB" altLang="en-US"/>
              <a:pPr/>
              <a:t>‹#›</a:t>
            </a:fld>
            <a:endParaRPr lang="en-GB" altLang="en-US"/>
          </a:p>
        </p:txBody>
      </p:sp>
    </p:spTree>
    <p:extLst>
      <p:ext uri="{BB962C8B-B14F-4D97-AF65-F5344CB8AC3E}">
        <p14:creationId xmlns:p14="http://schemas.microsoft.com/office/powerpoint/2010/main" val="313509426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AC5FB9B-99F2-46F3-A6C2-DD89EE862939}"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3593977-4048-400C-9F56-1E4638E7A2E5}" type="slidenum">
              <a:rPr lang="en-GB" altLang="en-US"/>
              <a:pPr/>
              <a:t>‹#›</a:t>
            </a:fld>
            <a:endParaRPr lang="en-GB" altLang="en-US"/>
          </a:p>
        </p:txBody>
      </p:sp>
    </p:spTree>
    <p:extLst>
      <p:ext uri="{BB962C8B-B14F-4D97-AF65-F5344CB8AC3E}">
        <p14:creationId xmlns:p14="http://schemas.microsoft.com/office/powerpoint/2010/main" val="334271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0252179-B6D6-4E6C-B936-39CAA2E7EBA6}"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AB3C609-035A-4829-951E-BE74A2282A9F}" type="slidenum">
              <a:rPr lang="en-GB" altLang="en-US"/>
              <a:pPr/>
              <a:t>‹#›</a:t>
            </a:fld>
            <a:endParaRPr lang="en-GB" altLang="en-US"/>
          </a:p>
        </p:txBody>
      </p:sp>
    </p:spTree>
    <p:extLst>
      <p:ext uri="{BB962C8B-B14F-4D97-AF65-F5344CB8AC3E}">
        <p14:creationId xmlns:p14="http://schemas.microsoft.com/office/powerpoint/2010/main" val="6312948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6BC12BF-456B-400C-B351-2566B04BE6BC}"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E366AFA-3576-41E9-9540-C9C9EE3F144F}" type="slidenum">
              <a:rPr lang="en-GB" altLang="en-US"/>
              <a:pPr/>
              <a:t>‹#›</a:t>
            </a:fld>
            <a:endParaRPr lang="en-GB" altLang="en-US"/>
          </a:p>
        </p:txBody>
      </p:sp>
    </p:spTree>
    <p:extLst>
      <p:ext uri="{BB962C8B-B14F-4D97-AF65-F5344CB8AC3E}">
        <p14:creationId xmlns:p14="http://schemas.microsoft.com/office/powerpoint/2010/main" val="63713190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99395136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6299263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42464299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65686159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6B3363E-0883-4FEE-8E83-DD268E49025A}"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4431C3B8-F561-4588-9425-A9FC859F1EB3}" type="slidenum">
              <a:rPr lang="en-GB" altLang="en-US"/>
              <a:pPr/>
              <a:t>‹#›</a:t>
            </a:fld>
            <a:endParaRPr lang="en-GB" altLang="en-US"/>
          </a:p>
        </p:txBody>
      </p:sp>
    </p:spTree>
    <p:extLst>
      <p:ext uri="{BB962C8B-B14F-4D97-AF65-F5344CB8AC3E}">
        <p14:creationId xmlns:p14="http://schemas.microsoft.com/office/powerpoint/2010/main" val="53853046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186119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261595438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684875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E4390C6-0954-428B-A920-A87AE8593D1D}"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D6B861D-DC49-48CD-9019-EB578492EE45}" type="slidenum">
              <a:rPr lang="en-GB" altLang="en-US"/>
              <a:pPr/>
              <a:t>‹#›</a:t>
            </a:fld>
            <a:endParaRPr lang="en-GB" altLang="en-US"/>
          </a:p>
        </p:txBody>
      </p:sp>
    </p:spTree>
    <p:extLst>
      <p:ext uri="{BB962C8B-B14F-4D97-AF65-F5344CB8AC3E}">
        <p14:creationId xmlns:p14="http://schemas.microsoft.com/office/powerpoint/2010/main" val="343308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8253A29-6BB7-4F99-BE42-51CFD1D6A462}"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3D30494-600C-4679-8423-2F721318A49D}" type="slidenum">
              <a:rPr lang="en-GB" altLang="en-US"/>
              <a:pPr/>
              <a:t>‹#›</a:t>
            </a:fld>
            <a:endParaRPr lang="en-GB" altLang="en-US"/>
          </a:p>
        </p:txBody>
      </p:sp>
    </p:spTree>
    <p:extLst>
      <p:ext uri="{BB962C8B-B14F-4D97-AF65-F5344CB8AC3E}">
        <p14:creationId xmlns:p14="http://schemas.microsoft.com/office/powerpoint/2010/main" val="201161487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AC65DC5-8B29-49AE-928F-FB1CD2BAD296}"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FB5C0C3-BEEC-4642-91F3-10F3E5E1FB58}" type="slidenum">
              <a:rPr lang="en-GB" altLang="en-US"/>
              <a:pPr/>
              <a:t>‹#›</a:t>
            </a:fld>
            <a:endParaRPr lang="en-GB" altLang="en-US"/>
          </a:p>
        </p:txBody>
      </p:sp>
    </p:spTree>
    <p:extLst>
      <p:ext uri="{BB962C8B-B14F-4D97-AF65-F5344CB8AC3E}">
        <p14:creationId xmlns:p14="http://schemas.microsoft.com/office/powerpoint/2010/main" val="417007002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F7D41BD-77A7-456F-A796-795382EC0B66}"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56621CB-6EAC-4C3E-AB81-BA24DAE677A9}" type="slidenum">
              <a:rPr lang="en-GB" altLang="en-US"/>
              <a:pPr/>
              <a:t>‹#›</a:t>
            </a:fld>
            <a:endParaRPr lang="en-GB" altLang="en-US"/>
          </a:p>
        </p:txBody>
      </p:sp>
    </p:spTree>
    <p:extLst>
      <p:ext uri="{BB962C8B-B14F-4D97-AF65-F5344CB8AC3E}">
        <p14:creationId xmlns:p14="http://schemas.microsoft.com/office/powerpoint/2010/main" val="379155603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22E3AD4-F194-4AF9-A24A-ED2381FCD271}"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D338EB0-EF07-4D0D-96C7-169BD311777C}" type="slidenum">
              <a:rPr lang="en-GB" altLang="en-US"/>
              <a:pPr/>
              <a:t>‹#›</a:t>
            </a:fld>
            <a:endParaRPr lang="en-GB" altLang="en-US"/>
          </a:p>
        </p:txBody>
      </p:sp>
    </p:spTree>
    <p:extLst>
      <p:ext uri="{BB962C8B-B14F-4D97-AF65-F5344CB8AC3E}">
        <p14:creationId xmlns:p14="http://schemas.microsoft.com/office/powerpoint/2010/main" val="14664537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26349261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61360487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6073070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8024190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70EAD9F-96D9-4C97-A10D-4B26A7D5D9DD}"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FF49F92C-61E6-4639-AAD8-DB8738F466C7}" type="slidenum">
              <a:rPr lang="en-GB" altLang="en-US"/>
              <a:pPr/>
              <a:t>‹#›</a:t>
            </a:fld>
            <a:endParaRPr lang="en-GB" altLang="en-US"/>
          </a:p>
        </p:txBody>
      </p:sp>
    </p:spTree>
    <p:extLst>
      <p:ext uri="{BB962C8B-B14F-4D97-AF65-F5344CB8AC3E}">
        <p14:creationId xmlns:p14="http://schemas.microsoft.com/office/powerpoint/2010/main" val="84065648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15649766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46472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01DB525-F8B0-4972-93F7-0BAB4EBCD7A8}"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1BEF721-9E96-448D-AB6D-0A8F74BF2BFA}" type="slidenum">
              <a:rPr lang="en-GB" altLang="en-US"/>
              <a:pPr/>
              <a:t>‹#›</a:t>
            </a:fld>
            <a:endParaRPr lang="en-GB" altLang="en-US"/>
          </a:p>
        </p:txBody>
      </p:sp>
    </p:spTree>
    <p:extLst>
      <p:ext uri="{BB962C8B-B14F-4D97-AF65-F5344CB8AC3E}">
        <p14:creationId xmlns:p14="http://schemas.microsoft.com/office/powerpoint/2010/main" val="23058079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180282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5D0DDD2-9A8A-477C-9CAC-513AE73713F8}"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8AAEA0C-0AD0-46BE-9C64-64E9E5269D19}" type="slidenum">
              <a:rPr lang="en-GB" altLang="en-US"/>
              <a:pPr/>
              <a:t>‹#›</a:t>
            </a:fld>
            <a:endParaRPr lang="en-GB" altLang="en-US"/>
          </a:p>
        </p:txBody>
      </p:sp>
    </p:spTree>
    <p:extLst>
      <p:ext uri="{BB962C8B-B14F-4D97-AF65-F5344CB8AC3E}">
        <p14:creationId xmlns:p14="http://schemas.microsoft.com/office/powerpoint/2010/main" val="401305490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97D4DC5-AF95-466A-ABD1-E4C1B88F1ACE}" type="datetimeFigureOut">
              <a:rPr lang="en-GB" altLang="en-US"/>
              <a:pPr/>
              <a:t>11/06/2018</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FB23FBD-E411-48F8-9D3C-24B67CCBAA54}" type="slidenum">
              <a:rPr lang="en-GB" altLang="en-US"/>
              <a:pPr/>
              <a:t>‹#›</a:t>
            </a:fld>
            <a:endParaRPr lang="en-GB" altLang="en-US"/>
          </a:p>
        </p:txBody>
      </p:sp>
    </p:spTree>
    <p:extLst>
      <p:ext uri="{BB962C8B-B14F-4D97-AF65-F5344CB8AC3E}">
        <p14:creationId xmlns:p14="http://schemas.microsoft.com/office/powerpoint/2010/main" val="160867857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9EC5BD3-7216-4881-BD5F-0BB917BBA7CD}"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EEE3AC3-CE3B-4E3B-894F-910BFE447436}" type="slidenum">
              <a:rPr lang="en-GB" altLang="en-US"/>
              <a:pPr/>
              <a:t>‹#›</a:t>
            </a:fld>
            <a:endParaRPr lang="en-GB" altLang="en-US"/>
          </a:p>
        </p:txBody>
      </p:sp>
    </p:spTree>
    <p:extLst>
      <p:ext uri="{BB962C8B-B14F-4D97-AF65-F5344CB8AC3E}">
        <p14:creationId xmlns:p14="http://schemas.microsoft.com/office/powerpoint/2010/main" val="158034283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DFC1A55-1512-45B4-AAE1-A10035F4070C}"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EF9C223-377D-4A62-A5B1-1C6799E48950}" type="slidenum">
              <a:rPr lang="en-GB" altLang="en-US"/>
              <a:pPr/>
              <a:t>‹#›</a:t>
            </a:fld>
            <a:endParaRPr lang="en-GB" altLang="en-US"/>
          </a:p>
        </p:txBody>
      </p:sp>
    </p:spTree>
    <p:extLst>
      <p:ext uri="{BB962C8B-B14F-4D97-AF65-F5344CB8AC3E}">
        <p14:creationId xmlns:p14="http://schemas.microsoft.com/office/powerpoint/2010/main" val="90752011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43361141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50308673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39775761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92990108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0FE4941-A5DC-4A81-88A6-078E953DC5A1}" type="datetimeFigureOut">
              <a:rPr lang="en-GB" altLang="en-US"/>
              <a:pPr/>
              <a:t>11/06/2018</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26E37597-1ADD-4F27-A4B5-DE55287204E7}" type="slidenum">
              <a:rPr lang="en-GB" altLang="en-US"/>
              <a:pPr/>
              <a:t>‹#›</a:t>
            </a:fld>
            <a:endParaRPr lang="en-GB" altLang="en-US"/>
          </a:p>
        </p:txBody>
      </p:sp>
    </p:spTree>
    <p:extLst>
      <p:ext uri="{BB962C8B-B14F-4D97-AF65-F5344CB8AC3E}">
        <p14:creationId xmlns:p14="http://schemas.microsoft.com/office/powerpoint/2010/main" val="2870573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theme" Target="../theme/theme10.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slideLayout" Target="../slideLayouts/slideLayout121.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7.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theme" Target="../theme/theme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image" Target="../media/image1.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theme" Target="../theme/theme9.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75A8B7"/>
        </a:solidFill>
        <a:effectLst/>
      </p:bgPr>
    </p:bg>
    <p:spTree>
      <p:nvGrpSpPr>
        <p:cNvPr id="1" name=""/>
        <p:cNvGrpSpPr/>
        <p:nvPr/>
      </p:nvGrpSpPr>
      <p:grpSpPr>
        <a:xfrm>
          <a:off x="0" y="0"/>
          <a:ext cx="0" cy="0"/>
          <a:chOff x="0" y="0"/>
          <a:chExt cx="0" cy="0"/>
        </a:xfrm>
      </p:grpSpPr>
      <p:pic>
        <p:nvPicPr>
          <p:cNvPr id="102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73" r:id="rId1"/>
    <p:sldLayoutId id="2147484244" r:id="rId2"/>
    <p:sldLayoutId id="2147484174" r:id="rId3"/>
    <p:sldLayoutId id="2147484175" r:id="rId4"/>
    <p:sldLayoutId id="2147484176" r:id="rId5"/>
    <p:sldLayoutId id="2147484245" r:id="rId6"/>
    <p:sldLayoutId id="2147484246" r:id="rId7"/>
    <p:sldLayoutId id="2147484247" r:id="rId8"/>
    <p:sldLayoutId id="2147484248" r:id="rId9"/>
    <p:sldLayoutId id="2147484177" r:id="rId10"/>
    <p:sldLayoutId id="2147484178" r:id="rId11"/>
    <p:sldLayoutId id="2147484179"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B8CB87">
            <a:alpha val="90195"/>
          </a:srgbClr>
        </a:solidFill>
        <a:effectLst/>
      </p:bgPr>
    </p:bg>
    <p:spTree>
      <p:nvGrpSpPr>
        <p:cNvPr id="1" name=""/>
        <p:cNvGrpSpPr/>
        <p:nvPr/>
      </p:nvGrpSpPr>
      <p:grpSpPr>
        <a:xfrm>
          <a:off x="0" y="0"/>
          <a:ext cx="0" cy="0"/>
          <a:chOff x="0" y="0"/>
          <a:chExt cx="0" cy="0"/>
        </a:xfrm>
      </p:grpSpPr>
      <p:pic>
        <p:nvPicPr>
          <p:cNvPr id="1024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7" r:id="rId1"/>
    <p:sldLayoutId id="2147484289" r:id="rId2"/>
    <p:sldLayoutId id="2147484238" r:id="rId3"/>
    <p:sldLayoutId id="2147484239" r:id="rId4"/>
    <p:sldLayoutId id="2147484240" r:id="rId5"/>
    <p:sldLayoutId id="2147484290" r:id="rId6"/>
    <p:sldLayoutId id="2147484291" r:id="rId7"/>
    <p:sldLayoutId id="2147484292" r:id="rId8"/>
    <p:sldLayoutId id="2147484293" r:id="rId9"/>
    <p:sldLayoutId id="2147484241" r:id="rId10"/>
    <p:sldLayoutId id="2147484242" r:id="rId11"/>
    <p:sldLayoutId id="2147484243"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IoE_286_landscape.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80" r:id="rId1"/>
    <p:sldLayoutId id="2147484249" r:id="rId2"/>
    <p:sldLayoutId id="2147484181" r:id="rId3"/>
    <p:sldLayoutId id="2147484182" r:id="rId4"/>
    <p:sldLayoutId id="2147484183" r:id="rId5"/>
    <p:sldLayoutId id="2147484250" r:id="rId6"/>
    <p:sldLayoutId id="2147484251" r:id="rId7"/>
    <p:sldLayoutId id="2147484252" r:id="rId8"/>
    <p:sldLayoutId id="2147484253" r:id="rId9"/>
    <p:sldLayoutId id="2147484184" r:id="rId10"/>
    <p:sldLayoutId id="2147484185" r:id="rId11"/>
    <p:sldLayoutId id="2147484186" r:id="rId12"/>
    <p:sldLayoutId id="2147484187" r:id="rId13"/>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8C99">
            <a:alpha val="50195"/>
          </a:srgbClr>
        </a:solidFill>
        <a:effectLst/>
      </p:bgPr>
    </p:bg>
    <p:spTree>
      <p:nvGrpSpPr>
        <p:cNvPr id="1" name=""/>
        <p:cNvGrpSpPr/>
        <p:nvPr/>
      </p:nvGrpSpPr>
      <p:grpSpPr>
        <a:xfrm>
          <a:off x="0" y="0"/>
          <a:ext cx="0" cy="0"/>
          <a:chOff x="0" y="0"/>
          <a:chExt cx="0" cy="0"/>
        </a:xfrm>
      </p:grpSpPr>
      <p:pic>
        <p:nvPicPr>
          <p:cNvPr id="307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88" r:id="rId1"/>
    <p:sldLayoutId id="2147484254" r:id="rId2"/>
    <p:sldLayoutId id="2147484189" r:id="rId3"/>
    <p:sldLayoutId id="2147484190" r:id="rId4"/>
    <p:sldLayoutId id="2147484255" r:id="rId5"/>
    <p:sldLayoutId id="2147484256" r:id="rId6"/>
    <p:sldLayoutId id="2147484257" r:id="rId7"/>
    <p:sldLayoutId id="2147484258" r:id="rId8"/>
    <p:sldLayoutId id="2147484191" r:id="rId9"/>
    <p:sldLayoutId id="2147484192" r:id="rId10"/>
    <p:sldLayoutId id="2147484193" r:id="rId11"/>
    <p:sldLayoutId id="2147484194"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75A5C2">
            <a:alpha val="50195"/>
          </a:srgbClr>
        </a:solidFill>
        <a:effectLst/>
      </p:bgPr>
    </p:bg>
    <p:spTree>
      <p:nvGrpSpPr>
        <p:cNvPr id="1" name=""/>
        <p:cNvGrpSpPr/>
        <p:nvPr/>
      </p:nvGrpSpPr>
      <p:grpSpPr>
        <a:xfrm>
          <a:off x="0" y="0"/>
          <a:ext cx="0" cy="0"/>
          <a:chOff x="0" y="0"/>
          <a:chExt cx="0" cy="0"/>
        </a:xfrm>
      </p:grpSpPr>
      <p:pic>
        <p:nvPicPr>
          <p:cNvPr id="409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95" r:id="rId1"/>
    <p:sldLayoutId id="2147484259" r:id="rId2"/>
    <p:sldLayoutId id="2147484196" r:id="rId3"/>
    <p:sldLayoutId id="2147484197" r:id="rId4"/>
    <p:sldLayoutId id="2147484260" r:id="rId5"/>
    <p:sldLayoutId id="2147484261" r:id="rId6"/>
    <p:sldLayoutId id="2147484262" r:id="rId7"/>
    <p:sldLayoutId id="2147484263" r:id="rId8"/>
    <p:sldLayoutId id="2147484198" r:id="rId9"/>
    <p:sldLayoutId id="2147484199" r:id="rId10"/>
    <p:sldLayoutId id="2147484200" r:id="rId11"/>
    <p:sldLayoutId id="2147484201"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EFA720">
            <a:alpha val="50195"/>
          </a:srgbClr>
        </a:solidFill>
        <a:effectLst/>
      </p:bgPr>
    </p:bg>
    <p:spTree>
      <p:nvGrpSpPr>
        <p:cNvPr id="1" name=""/>
        <p:cNvGrpSpPr/>
        <p:nvPr/>
      </p:nvGrpSpPr>
      <p:grpSpPr>
        <a:xfrm>
          <a:off x="0" y="0"/>
          <a:ext cx="0" cy="0"/>
          <a:chOff x="0" y="0"/>
          <a:chExt cx="0" cy="0"/>
        </a:xfrm>
      </p:grpSpPr>
      <p:pic>
        <p:nvPicPr>
          <p:cNvPr id="512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2" r:id="rId1"/>
    <p:sldLayoutId id="2147484264" r:id="rId2"/>
    <p:sldLayoutId id="2147484203" r:id="rId3"/>
    <p:sldLayoutId id="2147484204" r:id="rId4"/>
    <p:sldLayoutId id="2147484205" r:id="rId5"/>
    <p:sldLayoutId id="2147484265" r:id="rId6"/>
    <p:sldLayoutId id="2147484266" r:id="rId7"/>
    <p:sldLayoutId id="2147484267" r:id="rId8"/>
    <p:sldLayoutId id="2147484268" r:id="rId9"/>
    <p:sldLayoutId id="2147484206" r:id="rId10"/>
    <p:sldLayoutId id="2147484207" r:id="rId11"/>
    <p:sldLayoutId id="2147484208"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DE6222">
            <a:alpha val="50195"/>
          </a:srgbClr>
        </a:solidFill>
        <a:effectLst/>
      </p:bgPr>
    </p:bg>
    <p:spTree>
      <p:nvGrpSpPr>
        <p:cNvPr id="1" name=""/>
        <p:cNvGrpSpPr/>
        <p:nvPr/>
      </p:nvGrpSpPr>
      <p:grpSpPr>
        <a:xfrm>
          <a:off x="0" y="0"/>
          <a:ext cx="0" cy="0"/>
          <a:chOff x="0" y="0"/>
          <a:chExt cx="0" cy="0"/>
        </a:xfrm>
      </p:grpSpPr>
      <p:pic>
        <p:nvPicPr>
          <p:cNvPr id="614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9" r:id="rId1"/>
    <p:sldLayoutId id="2147484269" r:id="rId2"/>
    <p:sldLayoutId id="2147484210" r:id="rId3"/>
    <p:sldLayoutId id="2147484211" r:id="rId4"/>
    <p:sldLayoutId id="2147484212" r:id="rId5"/>
    <p:sldLayoutId id="2147484270" r:id="rId6"/>
    <p:sldLayoutId id="2147484271" r:id="rId7"/>
    <p:sldLayoutId id="2147484272" r:id="rId8"/>
    <p:sldLayoutId id="2147484273" r:id="rId9"/>
    <p:sldLayoutId id="2147484213" r:id="rId10"/>
    <p:sldLayoutId id="2147484214" r:id="rId11"/>
    <p:sldLayoutId id="2147484215"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8D003F">
            <a:alpha val="39999"/>
          </a:srgbClr>
        </a:solidFill>
        <a:effectLst/>
      </p:bgPr>
    </p:bg>
    <p:spTree>
      <p:nvGrpSpPr>
        <p:cNvPr id="1" name=""/>
        <p:cNvGrpSpPr/>
        <p:nvPr/>
      </p:nvGrpSpPr>
      <p:grpSpPr>
        <a:xfrm>
          <a:off x="0" y="0"/>
          <a:ext cx="0" cy="0"/>
          <a:chOff x="0" y="0"/>
          <a:chExt cx="0" cy="0"/>
        </a:xfrm>
      </p:grpSpPr>
      <p:pic>
        <p:nvPicPr>
          <p:cNvPr id="7170"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6" r:id="rId1"/>
    <p:sldLayoutId id="2147484274" r:id="rId2"/>
    <p:sldLayoutId id="2147484217" r:id="rId3"/>
    <p:sldLayoutId id="2147484218" r:id="rId4"/>
    <p:sldLayoutId id="2147484219" r:id="rId5"/>
    <p:sldLayoutId id="2147484275" r:id="rId6"/>
    <p:sldLayoutId id="2147484276" r:id="rId7"/>
    <p:sldLayoutId id="2147484277" r:id="rId8"/>
    <p:sldLayoutId id="2147484278" r:id="rId9"/>
    <p:sldLayoutId id="2147484220" r:id="rId10"/>
    <p:sldLayoutId id="2147484221" r:id="rId11"/>
    <p:sldLayoutId id="2147484222"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B597A3">
            <a:alpha val="90195"/>
          </a:srgbClr>
        </a:solidFill>
        <a:effectLst/>
      </p:bgPr>
    </p:bg>
    <p:spTree>
      <p:nvGrpSpPr>
        <p:cNvPr id="1" name=""/>
        <p:cNvGrpSpPr/>
        <p:nvPr/>
      </p:nvGrpSpPr>
      <p:grpSpPr>
        <a:xfrm>
          <a:off x="0" y="0"/>
          <a:ext cx="0" cy="0"/>
          <a:chOff x="0" y="0"/>
          <a:chExt cx="0" cy="0"/>
        </a:xfrm>
      </p:grpSpPr>
      <p:pic>
        <p:nvPicPr>
          <p:cNvPr id="819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23" r:id="rId1"/>
    <p:sldLayoutId id="2147484279" r:id="rId2"/>
    <p:sldLayoutId id="2147484224" r:id="rId3"/>
    <p:sldLayoutId id="2147484225" r:id="rId4"/>
    <p:sldLayoutId id="2147484226" r:id="rId5"/>
    <p:sldLayoutId id="2147484280" r:id="rId6"/>
    <p:sldLayoutId id="2147484281" r:id="rId7"/>
    <p:sldLayoutId id="2147484282" r:id="rId8"/>
    <p:sldLayoutId id="2147484283" r:id="rId9"/>
    <p:sldLayoutId id="2147484227" r:id="rId10"/>
    <p:sldLayoutId id="2147484228" r:id="rId11"/>
    <p:sldLayoutId id="2147484229"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DFD7BC">
            <a:alpha val="90195"/>
          </a:srgbClr>
        </a:solidFill>
        <a:effectLst/>
      </p:bgPr>
    </p:bg>
    <p:spTree>
      <p:nvGrpSpPr>
        <p:cNvPr id="1" name=""/>
        <p:cNvGrpSpPr/>
        <p:nvPr/>
      </p:nvGrpSpPr>
      <p:grpSpPr>
        <a:xfrm>
          <a:off x="0" y="0"/>
          <a:ext cx="0" cy="0"/>
          <a:chOff x="0" y="0"/>
          <a:chExt cx="0" cy="0"/>
        </a:xfrm>
      </p:grpSpPr>
      <p:pic>
        <p:nvPicPr>
          <p:cNvPr id="921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0" r:id="rId1"/>
    <p:sldLayoutId id="2147484284" r:id="rId2"/>
    <p:sldLayoutId id="2147484231" r:id="rId3"/>
    <p:sldLayoutId id="2147484232" r:id="rId4"/>
    <p:sldLayoutId id="2147484233" r:id="rId5"/>
    <p:sldLayoutId id="2147484285" r:id="rId6"/>
    <p:sldLayoutId id="2147484286" r:id="rId7"/>
    <p:sldLayoutId id="2147484287" r:id="rId8"/>
    <p:sldLayoutId id="2147484288" r:id="rId9"/>
    <p:sldLayoutId id="2147484234" r:id="rId10"/>
    <p:sldLayoutId id="2147484235" r:id="rId11"/>
    <p:sldLayoutId id="2147484236"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341" y="1813213"/>
            <a:ext cx="8163316" cy="3050561"/>
          </a:xfrm>
        </p:spPr>
        <p:txBody>
          <a:bodyPr>
            <a:normAutofit/>
          </a:bodyPr>
          <a:lstStyle/>
          <a:p>
            <a:br>
              <a:rPr lang="en-US">
                <a:solidFill>
                  <a:srgbClr val="002060"/>
                </a:solidFill>
                <a:latin typeface="+mn-lt"/>
              </a:rPr>
            </a:br>
            <a:br>
              <a:rPr lang="en-US">
                <a:solidFill>
                  <a:srgbClr val="002060"/>
                </a:solidFill>
                <a:latin typeface="+mn-lt"/>
              </a:rPr>
            </a:br>
            <a:br>
              <a:rPr lang="en-US">
                <a:solidFill>
                  <a:schemeClr val="accent1">
                    <a:lumMod val="50000"/>
                  </a:schemeClr>
                </a:solidFill>
                <a:latin typeface="+mn-lt"/>
              </a:rPr>
            </a:br>
            <a:endParaRPr lang="en-US" dirty="0">
              <a:solidFill>
                <a:schemeClr val="accent1">
                  <a:lumMod val="50000"/>
                </a:schemeClr>
              </a:solidFill>
              <a:latin typeface="+mn-lt"/>
            </a:endParaRPr>
          </a:p>
        </p:txBody>
      </p:sp>
      <p:sp>
        <p:nvSpPr>
          <p:cNvPr id="3" name="Subtitle 2"/>
          <p:cNvSpPr>
            <a:spLocks noGrp="1"/>
          </p:cNvSpPr>
          <p:nvPr>
            <p:ph type="subTitle" idx="1"/>
          </p:nvPr>
        </p:nvSpPr>
        <p:spPr>
          <a:xfrm>
            <a:off x="490341" y="4638913"/>
            <a:ext cx="6858000" cy="1241822"/>
          </a:xfrm>
        </p:spPr>
        <p:txBody>
          <a:bodyPr>
            <a:noAutofit/>
          </a:bodyPr>
          <a:lstStyle/>
          <a:p>
            <a:pPr algn="l"/>
            <a:r>
              <a:rPr lang="en-US" sz="2400" dirty="0">
                <a:solidFill>
                  <a:schemeClr val="tx1"/>
                </a:solidFill>
                <a:latin typeface="Calibri" panose="020F0502020204030204" pitchFamily="34" charset="0"/>
                <a:cs typeface="Calibri" panose="020F0502020204030204" pitchFamily="34" charset="0"/>
              </a:rPr>
              <a:t>Professor Ken Spours</a:t>
            </a:r>
          </a:p>
          <a:p>
            <a:pPr algn="l"/>
            <a:r>
              <a:rPr lang="en-US" sz="2400" dirty="0">
                <a:solidFill>
                  <a:schemeClr val="tx1"/>
                </a:solidFill>
                <a:latin typeface="Calibri" panose="020F0502020204030204" pitchFamily="34" charset="0"/>
                <a:cs typeface="Calibri" panose="020F0502020204030204" pitchFamily="34" charset="0"/>
              </a:rPr>
              <a:t>Centre for Post-14 Education and Work</a:t>
            </a:r>
          </a:p>
          <a:p>
            <a:pPr algn="l"/>
            <a:r>
              <a:rPr lang="en-US" sz="2400" dirty="0">
                <a:solidFill>
                  <a:schemeClr val="tx1"/>
                </a:solidFill>
                <a:latin typeface="Calibri" panose="020F0502020204030204" pitchFamily="34" charset="0"/>
                <a:cs typeface="Calibri" panose="020F0502020204030204" pitchFamily="34" charset="0"/>
              </a:rPr>
              <a:t>UCL Institute of Education</a:t>
            </a:r>
          </a:p>
        </p:txBody>
      </p:sp>
      <p:sp>
        <p:nvSpPr>
          <p:cNvPr id="4" name="TextBox 3">
            <a:extLst>
              <a:ext uri="{FF2B5EF4-FFF2-40B4-BE49-F238E27FC236}">
                <a16:creationId xmlns:a16="http://schemas.microsoft.com/office/drawing/2014/main" id="{E9EFC9A7-0D02-B84C-B6F0-F4BA81CF8F88}"/>
              </a:ext>
            </a:extLst>
          </p:cNvPr>
          <p:cNvSpPr txBox="1"/>
          <p:nvPr/>
        </p:nvSpPr>
        <p:spPr>
          <a:xfrm>
            <a:off x="373465" y="1855683"/>
            <a:ext cx="8403771" cy="2215991"/>
          </a:xfrm>
          <a:prstGeom prst="rect">
            <a:avLst/>
          </a:prstGeom>
          <a:noFill/>
        </p:spPr>
        <p:txBody>
          <a:bodyPr wrap="square" rtlCol="0">
            <a:spAutoFit/>
          </a:bodyPr>
          <a:lstStyle/>
          <a:p>
            <a:r>
              <a:rPr lang="en-US" sz="4000" dirty="0">
                <a:solidFill>
                  <a:schemeClr val="accent6">
                    <a:lumMod val="50000"/>
                  </a:schemeClr>
                </a:solidFill>
                <a:latin typeface="Calibri" panose="020F0502020204030204" pitchFamily="34" charset="0"/>
                <a:cs typeface="Calibri" panose="020F0502020204030204" pitchFamily="34" charset="0"/>
              </a:rPr>
              <a:t>Area-Based Reviews (ABRs) in London:</a:t>
            </a:r>
          </a:p>
          <a:p>
            <a:r>
              <a:rPr lang="en-US" sz="4000" dirty="0">
                <a:solidFill>
                  <a:schemeClr val="accent6">
                    <a:lumMod val="50000"/>
                  </a:schemeClr>
                </a:solidFill>
                <a:latin typeface="Calibri" panose="020F0502020204030204" pitchFamily="34" charset="0"/>
                <a:cs typeface="Calibri" panose="020F0502020204030204" pitchFamily="34" charset="0"/>
              </a:rPr>
              <a:t>Is Further Education in England moving towards a more collaborative system?</a:t>
            </a:r>
          </a:p>
          <a:p>
            <a:r>
              <a:rPr lang="en-US" dirty="0"/>
              <a:t> </a:t>
            </a:r>
          </a:p>
        </p:txBody>
      </p:sp>
    </p:spTree>
    <p:extLst>
      <p:ext uri="{BB962C8B-B14F-4D97-AF65-F5344CB8AC3E}">
        <p14:creationId xmlns:p14="http://schemas.microsoft.com/office/powerpoint/2010/main" val="211775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EA373E3-F9EB-A845-8EB8-79BE3677CCF3}"/>
              </a:ext>
            </a:extLst>
          </p:cNvPr>
          <p:cNvPicPr>
            <a:picLocks noGrp="1" noChangeAspect="1"/>
          </p:cNvPicPr>
          <p:nvPr>
            <p:ph idx="1"/>
          </p:nvPr>
        </p:nvPicPr>
        <p:blipFill>
          <a:blip r:embed="rId2"/>
          <a:stretch>
            <a:fillRect/>
          </a:stretch>
        </p:blipFill>
        <p:spPr>
          <a:xfrm>
            <a:off x="-25640" y="1234615"/>
            <a:ext cx="9053525" cy="5718942"/>
          </a:xfrm>
        </p:spPr>
      </p:pic>
      <p:sp>
        <p:nvSpPr>
          <p:cNvPr id="2" name="Rectangle 1">
            <a:extLst>
              <a:ext uri="{FF2B5EF4-FFF2-40B4-BE49-F238E27FC236}">
                <a16:creationId xmlns:a16="http://schemas.microsoft.com/office/drawing/2014/main" id="{B7F0AF87-249C-C34F-B2EE-97C0A7714B7B}"/>
              </a:ext>
            </a:extLst>
          </p:cNvPr>
          <p:cNvSpPr/>
          <p:nvPr/>
        </p:nvSpPr>
        <p:spPr>
          <a:xfrm>
            <a:off x="138417" y="649839"/>
            <a:ext cx="6380273" cy="584775"/>
          </a:xfrm>
          <a:prstGeom prst="rect">
            <a:avLst/>
          </a:prstGeom>
        </p:spPr>
        <p:txBody>
          <a:bodyPr wrap="none">
            <a:spAutoFit/>
          </a:bodyPr>
          <a:lstStyle/>
          <a:p>
            <a:r>
              <a:rPr lang="en-US" sz="3200" dirty="0">
                <a:solidFill>
                  <a:schemeClr val="bg1"/>
                </a:solidFill>
              </a:rPr>
              <a:t>ABRs – what happens in London?</a:t>
            </a:r>
            <a:endParaRPr lang="en-US" sz="3600" dirty="0"/>
          </a:p>
        </p:txBody>
      </p:sp>
    </p:spTree>
    <p:extLst>
      <p:ext uri="{BB962C8B-B14F-4D97-AF65-F5344CB8AC3E}">
        <p14:creationId xmlns:p14="http://schemas.microsoft.com/office/powerpoint/2010/main" val="2971059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BE04D-3BEA-4F44-8463-2808B16C5A12}"/>
              </a:ext>
            </a:extLst>
          </p:cNvPr>
          <p:cNvSpPr txBox="1"/>
          <p:nvPr/>
        </p:nvSpPr>
        <p:spPr>
          <a:xfrm>
            <a:off x="827314" y="3367315"/>
            <a:ext cx="6473372" cy="707886"/>
          </a:xfrm>
          <a:prstGeom prst="rect">
            <a:avLst/>
          </a:prstGeom>
          <a:noFill/>
        </p:spPr>
        <p:txBody>
          <a:bodyPr wrap="square" rtlCol="0">
            <a:spAutoFit/>
          </a:bodyPr>
          <a:lstStyle/>
          <a:p>
            <a:pPr algn="ctr"/>
            <a:r>
              <a:rPr lang="en-US" sz="4000" dirty="0">
                <a:solidFill>
                  <a:schemeClr val="accent6">
                    <a:lumMod val="50000"/>
                  </a:schemeClr>
                </a:solidFill>
              </a:rPr>
              <a:t>Analysis</a:t>
            </a:r>
          </a:p>
        </p:txBody>
      </p:sp>
    </p:spTree>
    <p:extLst>
      <p:ext uri="{BB962C8B-B14F-4D97-AF65-F5344CB8AC3E}">
        <p14:creationId xmlns:p14="http://schemas.microsoft.com/office/powerpoint/2010/main" val="2735180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417" y="1215895"/>
            <a:ext cx="9005583" cy="5642105"/>
          </a:xfrm>
        </p:spPr>
        <p:txBody>
          <a:bodyPr>
            <a:normAutofit fontScale="85000" lnSpcReduction="20000"/>
          </a:bodyPr>
          <a:lstStyle/>
          <a:p>
            <a:pPr marL="0" indent="0">
              <a:buNone/>
            </a:pPr>
            <a:r>
              <a:rPr lang="en-US" sz="2600" b="1" dirty="0">
                <a:latin typeface="Calibri" panose="020F0502020204030204" pitchFamily="34" charset="0"/>
                <a:cs typeface="Calibri" panose="020F0502020204030204" pitchFamily="34" charset="0"/>
              </a:rPr>
              <a:t>Logic A </a:t>
            </a:r>
            <a:endParaRPr lang="en-US" sz="26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Dominant process that continues logic of Incorporation</a:t>
            </a:r>
          </a:p>
          <a:p>
            <a:r>
              <a:rPr lang="en-US" sz="2600" dirty="0">
                <a:latin typeface="Calibri" panose="020F0502020204030204" pitchFamily="34" charset="0"/>
                <a:cs typeface="Calibri" panose="020F0502020204030204" pitchFamily="34" charset="0"/>
              </a:rPr>
              <a:t>Narrow focus on college economic viability and mergers</a:t>
            </a:r>
          </a:p>
          <a:p>
            <a:r>
              <a:rPr lang="en-US" sz="2600" dirty="0">
                <a:latin typeface="Calibri" panose="020F0502020204030204" pitchFamily="34" charset="0"/>
                <a:cs typeface="Calibri" panose="020F0502020204030204" pitchFamily="34" charset="0"/>
              </a:rPr>
              <a:t>Partial system approach - relative exclusion of schools; general education; the </a:t>
            </a:r>
            <a:r>
              <a:rPr lang="en-US" sz="2600" dirty="0" err="1">
                <a:latin typeface="Calibri" panose="020F0502020204030204" pitchFamily="34" charset="0"/>
                <a:cs typeface="Calibri" panose="020F0502020204030204" pitchFamily="34" charset="0"/>
              </a:rPr>
              <a:t>marginalisation</a:t>
            </a:r>
            <a:r>
              <a:rPr lang="en-US" sz="2600" dirty="0">
                <a:latin typeface="Calibri" panose="020F0502020204030204" pitchFamily="34" charset="0"/>
                <a:cs typeface="Calibri" panose="020F0502020204030204" pitchFamily="34" charset="0"/>
              </a:rPr>
              <a:t> of sixth form colleges and little input from wider stakeholders.</a:t>
            </a:r>
          </a:p>
          <a:p>
            <a:r>
              <a:rPr lang="en-US" sz="2600" dirty="0">
                <a:latin typeface="Calibri" panose="020F0502020204030204" pitchFamily="34" charset="0"/>
                <a:cs typeface="Calibri" panose="020F0502020204030204" pitchFamily="34" charset="0"/>
              </a:rPr>
              <a:t>Review process conducted as a ‘sprint’ – did not consider provision issues</a:t>
            </a:r>
          </a:p>
          <a:p>
            <a:pPr lvl="1"/>
            <a:endParaRPr lang="en-US" sz="2000" dirty="0">
              <a:latin typeface="Calibri" panose="020F0502020204030204" pitchFamily="34" charset="0"/>
              <a:cs typeface="Calibri" panose="020F0502020204030204" pitchFamily="34" charset="0"/>
            </a:endParaRPr>
          </a:p>
          <a:p>
            <a:pPr marL="0" indent="0">
              <a:buNone/>
            </a:pPr>
            <a:r>
              <a:rPr lang="en-US" sz="2600" b="1" dirty="0">
                <a:latin typeface="Calibri" panose="020F0502020204030204" pitchFamily="34" charset="0"/>
                <a:cs typeface="Calibri" panose="020F0502020204030204" pitchFamily="34" charset="0"/>
              </a:rPr>
              <a:t>Logic B </a:t>
            </a:r>
          </a:p>
          <a:p>
            <a:r>
              <a:rPr lang="en-US" sz="2600" dirty="0">
                <a:latin typeface="Calibri" panose="020F0502020204030204" pitchFamily="34" charset="0"/>
                <a:cs typeface="Calibri" panose="020F0502020204030204" pitchFamily="34" charset="0"/>
              </a:rPr>
              <a:t>Subordinate process that signals stronger collaborative approach</a:t>
            </a:r>
          </a:p>
          <a:p>
            <a:r>
              <a:rPr lang="en-US" sz="2600" dirty="0">
                <a:latin typeface="Calibri" panose="020F0502020204030204" pitchFamily="34" charset="0"/>
                <a:cs typeface="Calibri" panose="020F0502020204030204" pitchFamily="34" charset="0"/>
              </a:rPr>
              <a:t>Comprehensive focus on the improvement of vocational </a:t>
            </a:r>
            <a:r>
              <a:rPr lang="en-US" sz="2600" dirty="0" err="1">
                <a:latin typeface="Calibri" panose="020F0502020204030204" pitchFamily="34" charset="0"/>
                <a:cs typeface="Calibri" panose="020F0502020204030204" pitchFamily="34" charset="0"/>
              </a:rPr>
              <a:t>specialisation</a:t>
            </a:r>
            <a:r>
              <a:rPr lang="en-US" sz="2600" dirty="0">
                <a:latin typeface="Calibri" panose="020F0502020204030204" pitchFamily="34" charset="0"/>
                <a:cs typeface="Calibri" panose="020F0502020204030204" pitchFamily="34" charset="0"/>
              </a:rPr>
              <a:t>; progression pathways for all; protecting and developing the whole curriculum, including general education; the engagement of wider social partners, particularly employers.  </a:t>
            </a:r>
          </a:p>
          <a:p>
            <a:r>
              <a:rPr lang="en-US" sz="2600" dirty="0">
                <a:latin typeface="Calibri" panose="020F0502020204030204" pitchFamily="34" charset="0"/>
                <a:cs typeface="Calibri" panose="020F0502020204030204" pitchFamily="34" charset="0"/>
              </a:rPr>
              <a:t>A Pan-London approach with holistic citywide picture and strong cross borough and sector frameworks.</a:t>
            </a:r>
          </a:p>
          <a:p>
            <a:r>
              <a:rPr lang="en-US" sz="2600" dirty="0">
                <a:latin typeface="Calibri" panose="020F0502020204030204" pitchFamily="34" charset="0"/>
                <a:cs typeface="Calibri" panose="020F0502020204030204" pitchFamily="34" charset="0"/>
              </a:rPr>
              <a:t>A longer and more inclusive ABR process.</a:t>
            </a:r>
          </a:p>
        </p:txBody>
      </p:sp>
      <p:sp>
        <p:nvSpPr>
          <p:cNvPr id="2" name="Rectangle 1">
            <a:extLst>
              <a:ext uri="{FF2B5EF4-FFF2-40B4-BE49-F238E27FC236}">
                <a16:creationId xmlns:a16="http://schemas.microsoft.com/office/drawing/2014/main" id="{B7F0AF87-249C-C34F-B2EE-97C0A7714B7B}"/>
              </a:ext>
            </a:extLst>
          </p:cNvPr>
          <p:cNvSpPr/>
          <p:nvPr/>
        </p:nvSpPr>
        <p:spPr>
          <a:xfrm>
            <a:off x="240017" y="569564"/>
            <a:ext cx="4904291" cy="646331"/>
          </a:xfrm>
          <a:prstGeom prst="rect">
            <a:avLst/>
          </a:prstGeom>
        </p:spPr>
        <p:txBody>
          <a:bodyPr wrap="none">
            <a:spAutoFit/>
          </a:bodyPr>
          <a:lstStyle/>
          <a:p>
            <a:r>
              <a:rPr lang="en-US" sz="3600" dirty="0">
                <a:solidFill>
                  <a:schemeClr val="bg1"/>
                </a:solidFill>
              </a:rPr>
              <a:t>Two logics of the ABRs</a:t>
            </a:r>
            <a:endParaRPr lang="en-US" sz="3600" dirty="0"/>
          </a:p>
        </p:txBody>
      </p:sp>
    </p:spTree>
    <p:extLst>
      <p:ext uri="{BB962C8B-B14F-4D97-AF65-F5344CB8AC3E}">
        <p14:creationId xmlns:p14="http://schemas.microsoft.com/office/powerpoint/2010/main" val="1948594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F0AF87-249C-C34F-B2EE-97C0A7714B7B}"/>
              </a:ext>
            </a:extLst>
          </p:cNvPr>
          <p:cNvSpPr/>
          <p:nvPr/>
        </p:nvSpPr>
        <p:spPr>
          <a:xfrm>
            <a:off x="138416" y="563902"/>
            <a:ext cx="6442789" cy="646331"/>
          </a:xfrm>
          <a:prstGeom prst="rect">
            <a:avLst/>
          </a:prstGeom>
        </p:spPr>
        <p:txBody>
          <a:bodyPr wrap="none">
            <a:spAutoFit/>
          </a:bodyPr>
          <a:lstStyle/>
          <a:p>
            <a:r>
              <a:rPr lang="en-US" sz="3600" dirty="0">
                <a:solidFill>
                  <a:schemeClr val="bg1"/>
                </a:solidFill>
              </a:rPr>
              <a:t>Historical trajectory 1993-2018</a:t>
            </a:r>
            <a:endParaRPr lang="en-US" sz="3600" dirty="0"/>
          </a:p>
        </p:txBody>
      </p:sp>
      <p:grpSp>
        <p:nvGrpSpPr>
          <p:cNvPr id="4" name="Group 3">
            <a:extLst>
              <a:ext uri="{FF2B5EF4-FFF2-40B4-BE49-F238E27FC236}">
                <a16:creationId xmlns:a16="http://schemas.microsoft.com/office/drawing/2014/main" id="{86597EA3-B2D9-9F4A-897F-5F9D87F2E3AA}"/>
              </a:ext>
            </a:extLst>
          </p:cNvPr>
          <p:cNvGrpSpPr/>
          <p:nvPr/>
        </p:nvGrpSpPr>
        <p:grpSpPr>
          <a:xfrm>
            <a:off x="1070918" y="1347834"/>
            <a:ext cx="6683738" cy="5377118"/>
            <a:chOff x="2617813" y="383550"/>
            <a:chExt cx="5751176" cy="5131787"/>
          </a:xfrm>
        </p:grpSpPr>
        <p:grpSp>
          <p:nvGrpSpPr>
            <p:cNvPr id="5" name="Group 4">
              <a:extLst>
                <a:ext uri="{FF2B5EF4-FFF2-40B4-BE49-F238E27FC236}">
                  <a16:creationId xmlns:a16="http://schemas.microsoft.com/office/drawing/2014/main" id="{025E6DF7-0EB5-354A-ADFC-4870BBC5CEF0}"/>
                </a:ext>
              </a:extLst>
            </p:cNvPr>
            <p:cNvGrpSpPr/>
            <p:nvPr/>
          </p:nvGrpSpPr>
          <p:grpSpPr>
            <a:xfrm>
              <a:off x="2617813" y="383550"/>
              <a:ext cx="5751176" cy="5131787"/>
              <a:chOff x="2385189" y="648"/>
              <a:chExt cx="7370307" cy="6754213"/>
            </a:xfrm>
          </p:grpSpPr>
          <p:cxnSp>
            <p:nvCxnSpPr>
              <p:cNvPr id="12" name="Straight Arrow Connector 11">
                <a:extLst>
                  <a:ext uri="{FF2B5EF4-FFF2-40B4-BE49-F238E27FC236}">
                    <a16:creationId xmlns:a16="http://schemas.microsoft.com/office/drawing/2014/main" id="{071D7382-0867-1A48-80EC-CC73CBC40FBF}"/>
                  </a:ext>
                </a:extLst>
              </p:cNvPr>
              <p:cNvCxnSpPr>
                <a:cxnSpLocks/>
              </p:cNvCxnSpPr>
              <p:nvPr/>
            </p:nvCxnSpPr>
            <p:spPr>
              <a:xfrm>
                <a:off x="6104238" y="529973"/>
                <a:ext cx="0" cy="5747945"/>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3C2B6B23-C194-1446-89B2-536BFA088167}"/>
                  </a:ext>
                </a:extLst>
              </p:cNvPr>
              <p:cNvCxnSpPr>
                <a:cxnSpLocks/>
              </p:cNvCxnSpPr>
              <p:nvPr/>
            </p:nvCxnSpPr>
            <p:spPr>
              <a:xfrm flipH="1">
                <a:off x="3200400" y="3311612"/>
                <a:ext cx="5807676"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14" name="TextBox 13">
                <a:extLst>
                  <a:ext uri="{FF2B5EF4-FFF2-40B4-BE49-F238E27FC236}">
                    <a16:creationId xmlns:a16="http://schemas.microsoft.com/office/drawing/2014/main" id="{3798ADEC-E953-6146-93BB-BB6FF3CD0642}"/>
                  </a:ext>
                </a:extLst>
              </p:cNvPr>
              <p:cNvSpPr txBox="1"/>
              <p:nvPr/>
            </p:nvSpPr>
            <p:spPr>
              <a:xfrm>
                <a:off x="4925208" y="648"/>
                <a:ext cx="2496065" cy="386600"/>
              </a:xfrm>
              <a:prstGeom prst="rect">
                <a:avLst/>
              </a:prstGeom>
              <a:noFill/>
            </p:spPr>
            <p:txBody>
              <a:bodyPr wrap="square" rtlCol="0">
                <a:spAutoFit/>
              </a:bodyPr>
              <a:lstStyle/>
              <a:p>
                <a:pPr algn="ctr"/>
                <a:r>
                  <a:rPr lang="en-GB" sz="1400" b="1" dirty="0"/>
                  <a:t>Centralised</a:t>
                </a:r>
                <a:endParaRPr lang="en-US" sz="1400" b="1" dirty="0"/>
              </a:p>
            </p:txBody>
          </p:sp>
          <p:sp>
            <p:nvSpPr>
              <p:cNvPr id="15" name="TextBox 14">
                <a:extLst>
                  <a:ext uri="{FF2B5EF4-FFF2-40B4-BE49-F238E27FC236}">
                    <a16:creationId xmlns:a16="http://schemas.microsoft.com/office/drawing/2014/main" id="{FBC734B2-4CB7-9A4D-A7B3-80AF3F263167}"/>
                  </a:ext>
                </a:extLst>
              </p:cNvPr>
              <p:cNvSpPr txBox="1"/>
              <p:nvPr/>
            </p:nvSpPr>
            <p:spPr>
              <a:xfrm>
                <a:off x="4985022" y="6368261"/>
                <a:ext cx="2496065" cy="386600"/>
              </a:xfrm>
              <a:prstGeom prst="rect">
                <a:avLst/>
              </a:prstGeom>
              <a:noFill/>
            </p:spPr>
            <p:txBody>
              <a:bodyPr wrap="square" rtlCol="0">
                <a:spAutoFit/>
              </a:bodyPr>
              <a:lstStyle/>
              <a:p>
                <a:pPr algn="ctr"/>
                <a:r>
                  <a:rPr lang="en-GB" sz="1400" b="1" dirty="0"/>
                  <a:t>Decentralised</a:t>
                </a:r>
                <a:endParaRPr lang="en-US" sz="1400" b="1" dirty="0"/>
              </a:p>
            </p:txBody>
          </p:sp>
          <p:sp>
            <p:nvSpPr>
              <p:cNvPr id="16" name="TextBox 15">
                <a:extLst>
                  <a:ext uri="{FF2B5EF4-FFF2-40B4-BE49-F238E27FC236}">
                    <a16:creationId xmlns:a16="http://schemas.microsoft.com/office/drawing/2014/main" id="{FD57F3EF-8BF7-9B44-BA10-790A8B7DC5B2}"/>
                  </a:ext>
                </a:extLst>
              </p:cNvPr>
              <p:cNvSpPr txBox="1"/>
              <p:nvPr/>
            </p:nvSpPr>
            <p:spPr>
              <a:xfrm rot="16200000">
                <a:off x="1886130" y="3070898"/>
                <a:ext cx="1334529" cy="336412"/>
              </a:xfrm>
              <a:prstGeom prst="rect">
                <a:avLst/>
              </a:prstGeom>
              <a:noFill/>
            </p:spPr>
            <p:txBody>
              <a:bodyPr wrap="square" rtlCol="0">
                <a:spAutoFit/>
              </a:bodyPr>
              <a:lstStyle/>
              <a:p>
                <a:pPr algn="ctr"/>
                <a:r>
                  <a:rPr lang="en-GB" sz="1400" b="1" dirty="0"/>
                  <a:t>Private</a:t>
                </a:r>
                <a:endParaRPr lang="en-US" sz="1400" b="1" dirty="0"/>
              </a:p>
            </p:txBody>
          </p:sp>
          <p:sp>
            <p:nvSpPr>
              <p:cNvPr id="17" name="TextBox 16">
                <a:extLst>
                  <a:ext uri="{FF2B5EF4-FFF2-40B4-BE49-F238E27FC236}">
                    <a16:creationId xmlns:a16="http://schemas.microsoft.com/office/drawing/2014/main" id="{C0E261B7-ACAA-204C-B1D0-BB05E5515040}"/>
                  </a:ext>
                </a:extLst>
              </p:cNvPr>
              <p:cNvSpPr txBox="1"/>
              <p:nvPr/>
            </p:nvSpPr>
            <p:spPr>
              <a:xfrm rot="5400000">
                <a:off x="9095403" y="3234251"/>
                <a:ext cx="980793" cy="339393"/>
              </a:xfrm>
              <a:prstGeom prst="rect">
                <a:avLst/>
              </a:prstGeom>
              <a:noFill/>
            </p:spPr>
            <p:txBody>
              <a:bodyPr wrap="square" rtlCol="0">
                <a:spAutoFit/>
              </a:bodyPr>
              <a:lstStyle/>
              <a:p>
                <a:r>
                  <a:rPr lang="en-GB" sz="1400" b="1" dirty="0"/>
                  <a:t>Public</a:t>
                </a:r>
                <a:endParaRPr lang="en-US" sz="1400" b="1" dirty="0"/>
              </a:p>
            </p:txBody>
          </p:sp>
          <p:sp>
            <p:nvSpPr>
              <p:cNvPr id="18" name="TextBox 17">
                <a:extLst>
                  <a:ext uri="{FF2B5EF4-FFF2-40B4-BE49-F238E27FC236}">
                    <a16:creationId xmlns:a16="http://schemas.microsoft.com/office/drawing/2014/main" id="{DB743790-1837-1643-85D5-08C60830C882}"/>
                  </a:ext>
                </a:extLst>
              </p:cNvPr>
              <p:cNvSpPr txBox="1"/>
              <p:nvPr/>
            </p:nvSpPr>
            <p:spPr>
              <a:xfrm>
                <a:off x="3200400" y="896950"/>
                <a:ext cx="3032654" cy="325015"/>
              </a:xfrm>
              <a:prstGeom prst="rect">
                <a:avLst/>
              </a:prstGeom>
              <a:noFill/>
            </p:spPr>
            <p:txBody>
              <a:bodyPr wrap="none" rtlCol="0">
                <a:spAutoFit/>
              </a:bodyPr>
              <a:lstStyle/>
              <a:p>
                <a:pPr marL="171450" indent="-171450">
                  <a:buFont typeface="Wingdings" pitchFamily="2" charset="2"/>
                  <a:buChar char="v"/>
                </a:pPr>
                <a:r>
                  <a:rPr lang="en-GB" sz="1100" dirty="0">
                    <a:solidFill>
                      <a:srgbClr val="C00000"/>
                    </a:solidFill>
                  </a:rPr>
                  <a:t>Early FE Incorporation (1993-1997)</a:t>
                </a:r>
                <a:endParaRPr lang="en-US" sz="1100" dirty="0">
                  <a:solidFill>
                    <a:srgbClr val="C00000"/>
                  </a:solidFill>
                </a:endParaRPr>
              </a:p>
            </p:txBody>
          </p:sp>
          <p:sp>
            <p:nvSpPr>
              <p:cNvPr id="19" name="TextBox 18">
                <a:extLst>
                  <a:ext uri="{FF2B5EF4-FFF2-40B4-BE49-F238E27FC236}">
                    <a16:creationId xmlns:a16="http://schemas.microsoft.com/office/drawing/2014/main" id="{1F8902AD-2842-874B-92BA-BC6B2105BA48}"/>
                  </a:ext>
                </a:extLst>
              </p:cNvPr>
              <p:cNvSpPr txBox="1"/>
              <p:nvPr/>
            </p:nvSpPr>
            <p:spPr>
              <a:xfrm>
                <a:off x="6070905" y="872390"/>
                <a:ext cx="2956384" cy="325015"/>
              </a:xfrm>
              <a:prstGeom prst="rect">
                <a:avLst/>
              </a:prstGeom>
              <a:noFill/>
            </p:spPr>
            <p:txBody>
              <a:bodyPr wrap="none" rtlCol="0">
                <a:spAutoFit/>
              </a:bodyPr>
              <a:lstStyle/>
              <a:p>
                <a:pPr marL="285750" indent="-285750">
                  <a:buFont typeface="Wingdings" pitchFamily="2" charset="2"/>
                  <a:buChar char="v"/>
                </a:pPr>
                <a:r>
                  <a:rPr lang="en-GB" sz="1100" dirty="0">
                    <a:solidFill>
                      <a:srgbClr val="C00000"/>
                    </a:solidFill>
                  </a:rPr>
                  <a:t>FE and LSC phase 1 (1997-2004)</a:t>
                </a:r>
                <a:endParaRPr lang="en-US" sz="1100" dirty="0">
                  <a:solidFill>
                    <a:srgbClr val="C00000"/>
                  </a:solidFill>
                </a:endParaRPr>
              </a:p>
            </p:txBody>
          </p:sp>
          <p:sp>
            <p:nvSpPr>
              <p:cNvPr id="20" name="TextBox 19">
                <a:extLst>
                  <a:ext uri="{FF2B5EF4-FFF2-40B4-BE49-F238E27FC236}">
                    <a16:creationId xmlns:a16="http://schemas.microsoft.com/office/drawing/2014/main" id="{CEFA673D-B145-2A43-B4AD-0D27BC3AE64B}"/>
                  </a:ext>
                </a:extLst>
              </p:cNvPr>
              <p:cNvSpPr txBox="1"/>
              <p:nvPr/>
            </p:nvSpPr>
            <p:spPr>
              <a:xfrm>
                <a:off x="5214521" y="1577977"/>
                <a:ext cx="3985924" cy="325015"/>
              </a:xfrm>
              <a:prstGeom prst="rect">
                <a:avLst/>
              </a:prstGeom>
              <a:noFill/>
            </p:spPr>
            <p:txBody>
              <a:bodyPr wrap="square" rtlCol="0">
                <a:spAutoFit/>
              </a:bodyPr>
              <a:lstStyle/>
              <a:p>
                <a:pPr marL="285750" indent="-285750">
                  <a:buFont typeface="Wingdings" pitchFamily="2" charset="2"/>
                  <a:buChar char="v"/>
                </a:pPr>
                <a:r>
                  <a:rPr lang="en-GB" sz="1100" dirty="0">
                    <a:solidFill>
                      <a:srgbClr val="C00000"/>
                    </a:solidFill>
                  </a:rPr>
                  <a:t>FE and LSC phase 2 (2004-2010)</a:t>
                </a:r>
                <a:endParaRPr lang="en-US" sz="1100" dirty="0">
                  <a:solidFill>
                    <a:srgbClr val="C00000"/>
                  </a:solidFill>
                </a:endParaRPr>
              </a:p>
            </p:txBody>
          </p:sp>
          <p:sp>
            <p:nvSpPr>
              <p:cNvPr id="21" name="TextBox 20">
                <a:extLst>
                  <a:ext uri="{FF2B5EF4-FFF2-40B4-BE49-F238E27FC236}">
                    <a16:creationId xmlns:a16="http://schemas.microsoft.com/office/drawing/2014/main" id="{BDFFBEC6-3DBE-9F40-B39B-7F6116C77F64}"/>
                  </a:ext>
                </a:extLst>
              </p:cNvPr>
              <p:cNvSpPr txBox="1"/>
              <p:nvPr/>
            </p:nvSpPr>
            <p:spPr>
              <a:xfrm>
                <a:off x="3071080" y="2283176"/>
                <a:ext cx="2813698" cy="955928"/>
              </a:xfrm>
              <a:prstGeom prst="rect">
                <a:avLst/>
              </a:prstGeom>
              <a:noFill/>
            </p:spPr>
            <p:txBody>
              <a:bodyPr wrap="square" rtlCol="0">
                <a:spAutoFit/>
              </a:bodyPr>
              <a:lstStyle/>
              <a:p>
                <a:pPr marL="285750" indent="-285750">
                  <a:buFont typeface="Wingdings" pitchFamily="2" charset="2"/>
                  <a:buChar char="v"/>
                </a:pPr>
                <a:r>
                  <a:rPr lang="en-GB" sz="1100" dirty="0">
                    <a:solidFill>
                      <a:srgbClr val="C00000"/>
                    </a:solidFill>
                  </a:rPr>
                  <a:t>Coalition - Skills Funding Agency, new providers + use of Ofsted</a:t>
                </a:r>
              </a:p>
              <a:p>
                <a:endParaRPr lang="en-US" sz="1100" dirty="0">
                  <a:solidFill>
                    <a:srgbClr val="C00000"/>
                  </a:solidFill>
                </a:endParaRPr>
              </a:p>
            </p:txBody>
          </p:sp>
          <p:sp>
            <p:nvSpPr>
              <p:cNvPr id="22" name="TextBox 21">
                <a:extLst>
                  <a:ext uri="{FF2B5EF4-FFF2-40B4-BE49-F238E27FC236}">
                    <a16:creationId xmlns:a16="http://schemas.microsoft.com/office/drawing/2014/main" id="{5EF36359-BF7E-8F4D-87D2-2E17263FFEC8}"/>
                  </a:ext>
                </a:extLst>
              </p:cNvPr>
              <p:cNvSpPr txBox="1"/>
              <p:nvPr/>
            </p:nvSpPr>
            <p:spPr>
              <a:xfrm>
                <a:off x="3875457" y="3818197"/>
                <a:ext cx="2099966" cy="955928"/>
              </a:xfrm>
              <a:prstGeom prst="rect">
                <a:avLst/>
              </a:prstGeom>
              <a:noFill/>
            </p:spPr>
            <p:txBody>
              <a:bodyPr wrap="square" rtlCol="0">
                <a:spAutoFit/>
              </a:bodyPr>
              <a:lstStyle/>
              <a:p>
                <a:pPr marL="285750" indent="-285750">
                  <a:buFont typeface="Wingdings" pitchFamily="2" charset="2"/>
                  <a:buChar char="v"/>
                </a:pPr>
                <a:r>
                  <a:rPr lang="en-GB" sz="1100" dirty="0">
                    <a:solidFill>
                      <a:srgbClr val="C00000"/>
                    </a:solidFill>
                  </a:rPr>
                  <a:t>ABR formal phase (2016) – Austerity and devolved ABR Review </a:t>
                </a:r>
                <a:endParaRPr lang="en-US" sz="1100" dirty="0">
                  <a:solidFill>
                    <a:srgbClr val="C00000"/>
                  </a:solidFill>
                </a:endParaRPr>
              </a:p>
            </p:txBody>
          </p:sp>
          <p:sp>
            <p:nvSpPr>
              <p:cNvPr id="23" name="TextBox 22">
                <a:extLst>
                  <a:ext uri="{FF2B5EF4-FFF2-40B4-BE49-F238E27FC236}">
                    <a16:creationId xmlns:a16="http://schemas.microsoft.com/office/drawing/2014/main" id="{3F90CE03-892D-4142-B177-6AA66CFDE309}"/>
                  </a:ext>
                </a:extLst>
              </p:cNvPr>
              <p:cNvSpPr txBox="1"/>
              <p:nvPr/>
            </p:nvSpPr>
            <p:spPr>
              <a:xfrm>
                <a:off x="5625286" y="4635913"/>
                <a:ext cx="2770874" cy="789907"/>
              </a:xfrm>
              <a:prstGeom prst="rect">
                <a:avLst/>
              </a:prstGeom>
              <a:noFill/>
            </p:spPr>
            <p:txBody>
              <a:bodyPr wrap="square" rtlCol="0">
                <a:spAutoFit/>
              </a:bodyPr>
              <a:lstStyle/>
              <a:p>
                <a:pPr marL="285750" indent="-285750">
                  <a:buFont typeface="Wingdings" pitchFamily="2" charset="2"/>
                  <a:buChar char="v"/>
                </a:pPr>
                <a:r>
                  <a:rPr lang="en-GB" sz="1100" dirty="0">
                    <a:solidFill>
                      <a:srgbClr val="C00000"/>
                    </a:solidFill>
                  </a:rPr>
                  <a:t>ABR aftermath phase – London’s  Sub-regional Skills and Employment Boards</a:t>
                </a:r>
                <a:endParaRPr lang="en-US" sz="1100" dirty="0">
                  <a:solidFill>
                    <a:srgbClr val="C00000"/>
                  </a:solidFill>
                </a:endParaRPr>
              </a:p>
            </p:txBody>
          </p:sp>
          <p:sp>
            <p:nvSpPr>
              <p:cNvPr id="24" name="TextBox 23">
                <a:extLst>
                  <a:ext uri="{FF2B5EF4-FFF2-40B4-BE49-F238E27FC236}">
                    <a16:creationId xmlns:a16="http://schemas.microsoft.com/office/drawing/2014/main" id="{84F36164-F0FB-F340-AEB1-479A3A9ADA85}"/>
                  </a:ext>
                </a:extLst>
              </p:cNvPr>
              <p:cNvSpPr txBox="1"/>
              <p:nvPr/>
            </p:nvSpPr>
            <p:spPr>
              <a:xfrm>
                <a:off x="6280878" y="2319749"/>
                <a:ext cx="2115282" cy="344319"/>
              </a:xfrm>
              <a:prstGeom prst="rect">
                <a:avLst/>
              </a:prstGeom>
              <a:noFill/>
            </p:spPr>
            <p:txBody>
              <a:bodyPr wrap="square" rtlCol="0">
                <a:spAutoFit/>
              </a:bodyPr>
              <a:lstStyle/>
              <a:p>
                <a:pPr marL="285750" indent="-285750">
                  <a:buFont typeface="Wingdings" pitchFamily="2" charset="2"/>
                  <a:buChar char="v"/>
                </a:pPr>
                <a:endParaRPr lang="en-US" sz="1100" dirty="0">
                  <a:solidFill>
                    <a:schemeClr val="accent6">
                      <a:lumMod val="50000"/>
                    </a:schemeClr>
                  </a:solidFill>
                </a:endParaRPr>
              </a:p>
            </p:txBody>
          </p:sp>
        </p:grpSp>
        <p:cxnSp>
          <p:nvCxnSpPr>
            <p:cNvPr id="6" name="Straight Arrow Connector 5">
              <a:extLst>
                <a:ext uri="{FF2B5EF4-FFF2-40B4-BE49-F238E27FC236}">
                  <a16:creationId xmlns:a16="http://schemas.microsoft.com/office/drawing/2014/main" id="{246F9E38-2810-AD4F-9ABF-539D83ADB13A}"/>
                </a:ext>
              </a:extLst>
            </p:cNvPr>
            <p:cNvCxnSpPr/>
            <p:nvPr/>
          </p:nvCxnSpPr>
          <p:spPr>
            <a:xfrm>
              <a:off x="4490981" y="942325"/>
              <a:ext cx="1992000" cy="12866"/>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0BCE20F5-60B0-5C45-B6CE-DC1217E67A1D}"/>
                </a:ext>
              </a:extLst>
            </p:cNvPr>
            <p:cNvCxnSpPr/>
            <p:nvPr/>
          </p:nvCxnSpPr>
          <p:spPr>
            <a:xfrm flipH="1">
              <a:off x="5657686" y="1311495"/>
              <a:ext cx="388437" cy="248901"/>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E620BCD-9766-714D-85A3-AE6C07D73C25}"/>
                </a:ext>
              </a:extLst>
            </p:cNvPr>
            <p:cNvCxnSpPr/>
            <p:nvPr/>
          </p:nvCxnSpPr>
          <p:spPr>
            <a:xfrm flipH="1">
              <a:off x="4437153" y="1869439"/>
              <a:ext cx="388437" cy="248901"/>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27C924D-1EA6-0742-BEA9-7B65EF452B61}"/>
                </a:ext>
              </a:extLst>
            </p:cNvPr>
            <p:cNvCxnSpPr/>
            <p:nvPr/>
          </p:nvCxnSpPr>
          <p:spPr>
            <a:xfrm>
              <a:off x="4003589" y="2757838"/>
              <a:ext cx="349812" cy="396714"/>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A5BA4B87-3E0B-4049-8A3F-466140A52078}"/>
                </a:ext>
              </a:extLst>
            </p:cNvPr>
            <p:cNvCxnSpPr/>
            <p:nvPr/>
          </p:nvCxnSpPr>
          <p:spPr>
            <a:xfrm>
              <a:off x="4556720" y="3880677"/>
              <a:ext cx="349812" cy="396714"/>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79208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417" y="1419095"/>
            <a:ext cx="8163754" cy="5228447"/>
          </a:xfrm>
        </p:spPr>
        <p:txBody>
          <a:bodyPr>
            <a:normAutofit/>
          </a:bodyPr>
          <a:lstStyle/>
          <a:p>
            <a:r>
              <a:rPr lang="en-US" sz="2800" dirty="0">
                <a:latin typeface="Calibri" panose="020F0502020204030204" pitchFamily="34" charset="0"/>
                <a:ea typeface="Garamond" charset="0"/>
                <a:cs typeface="Calibri" panose="020F0502020204030204" pitchFamily="34" charset="0"/>
              </a:rPr>
              <a:t>Future of Logic A and Logic B relationship</a:t>
            </a:r>
          </a:p>
          <a:p>
            <a:endParaRPr lang="en-US" sz="2800" dirty="0">
              <a:latin typeface="Calibri" panose="020F0502020204030204" pitchFamily="34" charset="0"/>
              <a:ea typeface="Garamond" charset="0"/>
              <a:cs typeface="Calibri" panose="020F0502020204030204" pitchFamily="34" charset="0"/>
            </a:endParaRPr>
          </a:p>
          <a:p>
            <a:r>
              <a:rPr lang="en-US" sz="2800" dirty="0">
                <a:latin typeface="Calibri" panose="020F0502020204030204" pitchFamily="34" charset="0"/>
                <a:ea typeface="Garamond" charset="0"/>
                <a:cs typeface="Calibri" panose="020F0502020204030204" pitchFamily="34" charset="0"/>
              </a:rPr>
              <a:t>Role of new sub-regional Employment and Skills Boards</a:t>
            </a:r>
          </a:p>
          <a:p>
            <a:endParaRPr lang="en-US" sz="2800" dirty="0">
              <a:latin typeface="Calibri" panose="020F0502020204030204" pitchFamily="34" charset="0"/>
              <a:ea typeface="Garamond" charset="0"/>
              <a:cs typeface="Calibri" panose="020F0502020204030204" pitchFamily="34" charset="0"/>
            </a:endParaRPr>
          </a:p>
          <a:p>
            <a:r>
              <a:rPr lang="en-US" sz="2800" dirty="0">
                <a:latin typeface="Calibri" panose="020F0502020204030204" pitchFamily="34" charset="0"/>
                <a:ea typeface="Garamond" charset="0"/>
                <a:cs typeface="Calibri" panose="020F0502020204030204" pitchFamily="34" charset="0"/>
              </a:rPr>
              <a:t>Devolution of budgets to city regions</a:t>
            </a:r>
          </a:p>
          <a:p>
            <a:endParaRPr lang="en-US" sz="2800" dirty="0">
              <a:latin typeface="Calibri" panose="020F0502020204030204" pitchFamily="34" charset="0"/>
              <a:ea typeface="Garamond" charset="0"/>
              <a:cs typeface="Calibri" panose="020F0502020204030204" pitchFamily="34" charset="0"/>
            </a:endParaRPr>
          </a:p>
          <a:p>
            <a:r>
              <a:rPr lang="en-US" sz="2800" dirty="0">
                <a:latin typeface="Calibri" panose="020F0502020204030204" pitchFamily="34" charset="0"/>
                <a:ea typeface="Garamond" charset="0"/>
                <a:cs typeface="Calibri" panose="020F0502020204030204" pitchFamily="34" charset="0"/>
              </a:rPr>
              <a:t>Mayor’s Pan-London Skills Plan as framework</a:t>
            </a:r>
          </a:p>
          <a:p>
            <a:endParaRPr lang="en-US" sz="2800" dirty="0">
              <a:latin typeface="Calibri" panose="020F0502020204030204" pitchFamily="34" charset="0"/>
              <a:ea typeface="Garamond" charset="0"/>
              <a:cs typeface="Calibri" panose="020F0502020204030204" pitchFamily="34" charset="0"/>
            </a:endParaRPr>
          </a:p>
          <a:p>
            <a:r>
              <a:rPr lang="en-US" sz="2800" dirty="0">
                <a:latin typeface="Calibri" panose="020F0502020204030204" pitchFamily="34" charset="0"/>
                <a:ea typeface="Garamond" charset="0"/>
                <a:cs typeface="Calibri" panose="020F0502020204030204" pitchFamily="34" charset="0"/>
              </a:rPr>
              <a:t>Moving towards regionalization model?</a:t>
            </a:r>
          </a:p>
          <a:p>
            <a:pPr marL="0" indent="0">
              <a:buNone/>
            </a:pPr>
            <a:endParaRPr lang="en-US" sz="3600" dirty="0">
              <a:latin typeface="Calibri" panose="020F0502020204030204" pitchFamily="34" charset="0"/>
              <a:ea typeface="Garamond" charset="0"/>
              <a:cs typeface="Calibri" panose="020F0502020204030204" pitchFamily="34" charset="0"/>
            </a:endParaRPr>
          </a:p>
        </p:txBody>
      </p:sp>
      <p:sp>
        <p:nvSpPr>
          <p:cNvPr id="2" name="TextBox 1">
            <a:extLst>
              <a:ext uri="{FF2B5EF4-FFF2-40B4-BE49-F238E27FC236}">
                <a16:creationId xmlns:a16="http://schemas.microsoft.com/office/drawing/2014/main" id="{23BBD93E-DDA0-2C44-9F95-24A0D9906798}"/>
              </a:ext>
            </a:extLst>
          </p:cNvPr>
          <p:cNvSpPr txBox="1"/>
          <p:nvPr/>
        </p:nvSpPr>
        <p:spPr>
          <a:xfrm>
            <a:off x="138417" y="566057"/>
            <a:ext cx="6415314" cy="646331"/>
          </a:xfrm>
          <a:prstGeom prst="rect">
            <a:avLst/>
          </a:prstGeom>
          <a:noFill/>
        </p:spPr>
        <p:txBody>
          <a:bodyPr wrap="square" rtlCol="0">
            <a:spAutoFit/>
          </a:bodyPr>
          <a:lstStyle/>
          <a:p>
            <a:r>
              <a:rPr lang="en-US" sz="3600" dirty="0">
                <a:solidFill>
                  <a:schemeClr val="bg1"/>
                </a:solidFill>
                <a:latin typeface="Calibri" panose="020F0502020204030204" pitchFamily="34" charset="0"/>
                <a:cs typeface="Calibri" panose="020F0502020204030204" pitchFamily="34" charset="0"/>
              </a:rPr>
              <a:t>Towards an English FE system?  </a:t>
            </a:r>
          </a:p>
        </p:txBody>
      </p:sp>
    </p:spTree>
    <p:extLst>
      <p:ext uri="{BB962C8B-B14F-4D97-AF65-F5344CB8AC3E}">
        <p14:creationId xmlns:p14="http://schemas.microsoft.com/office/powerpoint/2010/main" val="3783164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F0AF87-249C-C34F-B2EE-97C0A7714B7B}"/>
              </a:ext>
            </a:extLst>
          </p:cNvPr>
          <p:cNvSpPr/>
          <p:nvPr/>
        </p:nvSpPr>
        <p:spPr>
          <a:xfrm>
            <a:off x="138417" y="649839"/>
            <a:ext cx="6038833" cy="584775"/>
          </a:xfrm>
          <a:prstGeom prst="rect">
            <a:avLst/>
          </a:prstGeom>
        </p:spPr>
        <p:txBody>
          <a:bodyPr wrap="none">
            <a:spAutoFit/>
          </a:bodyPr>
          <a:lstStyle/>
          <a:p>
            <a:r>
              <a:rPr lang="en-US" sz="3200" dirty="0">
                <a:solidFill>
                  <a:schemeClr val="bg1"/>
                </a:solidFill>
              </a:rPr>
              <a:t>High skills progression networks</a:t>
            </a:r>
            <a:endParaRPr lang="en-US" sz="3600" dirty="0"/>
          </a:p>
        </p:txBody>
      </p:sp>
      <p:grpSp>
        <p:nvGrpSpPr>
          <p:cNvPr id="4" name="Group 3">
            <a:extLst>
              <a:ext uri="{FF2B5EF4-FFF2-40B4-BE49-F238E27FC236}">
                <a16:creationId xmlns:a16="http://schemas.microsoft.com/office/drawing/2014/main" id="{DF7EB9E3-6D82-8E46-A275-4CD9F65A2080}"/>
              </a:ext>
            </a:extLst>
          </p:cNvPr>
          <p:cNvGrpSpPr/>
          <p:nvPr/>
        </p:nvGrpSpPr>
        <p:grpSpPr>
          <a:xfrm>
            <a:off x="1037039" y="1604279"/>
            <a:ext cx="6366509" cy="4470398"/>
            <a:chOff x="0" y="0"/>
            <a:chExt cx="6024015" cy="4064116"/>
          </a:xfrm>
        </p:grpSpPr>
        <p:sp>
          <p:nvSpPr>
            <p:cNvPr id="5" name="Text Box 26">
              <a:extLst>
                <a:ext uri="{FF2B5EF4-FFF2-40B4-BE49-F238E27FC236}">
                  <a16:creationId xmlns:a16="http://schemas.microsoft.com/office/drawing/2014/main" id="{511B44EC-731F-5E4A-98C2-8EBCAAA04D38}"/>
                </a:ext>
              </a:extLst>
            </p:cNvPr>
            <p:cNvSpPr txBox="1"/>
            <p:nvPr/>
          </p:nvSpPr>
          <p:spPr>
            <a:xfrm>
              <a:off x="461819" y="110836"/>
              <a:ext cx="1223010" cy="9105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200" b="1">
                  <a:effectLst/>
                  <a:ea typeface="Calibri" panose="020F0502020204030204" pitchFamily="34" charset="0"/>
                  <a:cs typeface="Times New Roman" panose="02020603050405020304" pitchFamily="18" charset="0"/>
                </a:rPr>
                <a:t>Mediation of relations from above – the State</a:t>
              </a:r>
              <a:endParaRPr lang="en-GB" sz="1200">
                <a:effectLst/>
                <a:latin typeface="Times New Roman" panose="02020603050405020304" pitchFamily="18" charset="0"/>
                <a:ea typeface="Calibri" panose="020F0502020204030204" pitchFamily="34" charset="0"/>
              </a:endParaRPr>
            </a:p>
          </p:txBody>
        </p:sp>
        <p:grpSp>
          <p:nvGrpSpPr>
            <p:cNvPr id="6" name="Group 5">
              <a:extLst>
                <a:ext uri="{FF2B5EF4-FFF2-40B4-BE49-F238E27FC236}">
                  <a16:creationId xmlns:a16="http://schemas.microsoft.com/office/drawing/2014/main" id="{9FF2E52A-7FAA-8044-9FF3-1913B9372366}"/>
                </a:ext>
              </a:extLst>
            </p:cNvPr>
            <p:cNvGrpSpPr/>
            <p:nvPr/>
          </p:nvGrpSpPr>
          <p:grpSpPr>
            <a:xfrm>
              <a:off x="0" y="0"/>
              <a:ext cx="5867400" cy="4064116"/>
              <a:chOff x="0" y="0"/>
              <a:chExt cx="5867400" cy="4064116"/>
            </a:xfrm>
          </p:grpSpPr>
          <p:graphicFrame>
            <p:nvGraphicFramePr>
              <p:cNvPr id="9" name="Diagram 8">
                <a:extLst>
                  <a:ext uri="{FF2B5EF4-FFF2-40B4-BE49-F238E27FC236}">
                    <a16:creationId xmlns:a16="http://schemas.microsoft.com/office/drawing/2014/main" id="{2B2B367D-7319-BE49-988F-36FFF94953BC}"/>
                  </a:ext>
                </a:extLst>
              </p:cNvPr>
              <p:cNvGraphicFramePr/>
              <p:nvPr/>
            </p:nvGraphicFramePr>
            <p:xfrm>
              <a:off x="147782" y="341746"/>
              <a:ext cx="5642610" cy="3722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Straight Arrow Connector 9">
                <a:extLst>
                  <a:ext uri="{FF2B5EF4-FFF2-40B4-BE49-F238E27FC236}">
                    <a16:creationId xmlns:a16="http://schemas.microsoft.com/office/drawing/2014/main" id="{3BBA443D-09B7-FA41-AFD5-50FA6DB57D17}"/>
                  </a:ext>
                </a:extLst>
              </p:cNvPr>
              <p:cNvCxnSpPr/>
              <p:nvPr/>
            </p:nvCxnSpPr>
            <p:spPr>
              <a:xfrm>
                <a:off x="80299" y="7158"/>
                <a:ext cx="0" cy="148590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7D25D25-CD52-E24F-A7A7-5ADB6E7FAFED}"/>
                  </a:ext>
                </a:extLst>
              </p:cNvPr>
              <p:cNvCxnSpPr/>
              <p:nvPr/>
            </p:nvCxnSpPr>
            <p:spPr>
              <a:xfrm flipV="1">
                <a:off x="0" y="2530764"/>
                <a:ext cx="0" cy="148590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3D11574-4209-3449-AAA0-A3211DD816FC}"/>
                  </a:ext>
                </a:extLst>
              </p:cNvPr>
              <p:cNvCxnSpPr/>
              <p:nvPr/>
            </p:nvCxnSpPr>
            <p:spPr>
              <a:xfrm>
                <a:off x="3048000" y="0"/>
                <a:ext cx="2819400" cy="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Text Box 33">
              <a:extLst>
                <a:ext uri="{FF2B5EF4-FFF2-40B4-BE49-F238E27FC236}">
                  <a16:creationId xmlns:a16="http://schemas.microsoft.com/office/drawing/2014/main" id="{802E315A-4874-E844-8EDB-543188CD6120}"/>
                </a:ext>
              </a:extLst>
            </p:cNvPr>
            <p:cNvSpPr txBox="1"/>
            <p:nvPr/>
          </p:nvSpPr>
          <p:spPr>
            <a:xfrm>
              <a:off x="387928" y="3084945"/>
              <a:ext cx="1219200" cy="8001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200" b="1">
                  <a:effectLst/>
                  <a:ea typeface="Calibri" panose="020F0502020204030204" pitchFamily="34" charset="0"/>
                  <a:cs typeface="Times New Roman" panose="02020603050405020304" pitchFamily="18" charset="0"/>
                </a:rPr>
                <a:t>Mediation of relations from below – the Community</a:t>
              </a:r>
              <a:endParaRPr lang="en-GB" sz="1200">
                <a:effectLst/>
                <a:latin typeface="Times New Roman" panose="02020603050405020304" pitchFamily="18" charset="0"/>
                <a:ea typeface="Calibri" panose="020F0502020204030204" pitchFamily="34" charset="0"/>
              </a:endParaRPr>
            </a:p>
            <a:p>
              <a:pPr>
                <a:spcAft>
                  <a:spcPts val="0"/>
                </a:spcAft>
              </a:pPr>
              <a:r>
                <a:rPr lang="en-US" sz="1200">
                  <a:effectLst/>
                  <a:ea typeface="Calibri" panose="020F0502020204030204" pitchFamily="34" charset="0"/>
                  <a:cs typeface="Times New Roman" panose="02020603050405020304" pitchFamily="18" charset="0"/>
                </a:rPr>
                <a:t> </a:t>
              </a:r>
              <a:endParaRPr lang="en-GB" sz="1200">
                <a:effectLst/>
                <a:latin typeface="Times New Roman" panose="02020603050405020304" pitchFamily="18" charset="0"/>
                <a:ea typeface="Calibri" panose="020F0502020204030204" pitchFamily="34" charset="0"/>
              </a:endParaRPr>
            </a:p>
          </p:txBody>
        </p:sp>
        <p:sp>
          <p:nvSpPr>
            <p:cNvPr id="8" name="Text Box 35">
              <a:extLst>
                <a:ext uri="{FF2B5EF4-FFF2-40B4-BE49-F238E27FC236}">
                  <a16:creationId xmlns:a16="http://schemas.microsoft.com/office/drawing/2014/main" id="{B2B5E9F8-16DE-9D4D-9F1C-973E1F179589}"/>
                </a:ext>
              </a:extLst>
            </p:cNvPr>
            <p:cNvSpPr txBox="1"/>
            <p:nvPr/>
          </p:nvSpPr>
          <p:spPr>
            <a:xfrm>
              <a:off x="4498110" y="230909"/>
              <a:ext cx="1525905" cy="9144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200" b="1">
                  <a:effectLst/>
                  <a:ea typeface="Calibri" panose="020F0502020204030204" pitchFamily="34" charset="0"/>
                  <a:cs typeface="Times New Roman" panose="02020603050405020304" pitchFamily="18" charset="0"/>
                </a:rPr>
                <a:t>Evolution of the totality of relations over time</a:t>
              </a:r>
              <a:endParaRPr lang="en-GB" sz="1200">
                <a:effectLst/>
                <a:latin typeface="Times New Roman" panose="02020603050405020304" pitchFamily="18" charset="0"/>
                <a:ea typeface="Calibri" panose="020F0502020204030204" pitchFamily="34" charset="0"/>
              </a:endParaRPr>
            </a:p>
          </p:txBody>
        </p:sp>
      </p:grpSp>
    </p:spTree>
    <p:extLst>
      <p:ext uri="{BB962C8B-B14F-4D97-AF65-F5344CB8AC3E}">
        <p14:creationId xmlns:p14="http://schemas.microsoft.com/office/powerpoint/2010/main" val="1542679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F714A2-B30A-C443-8090-FB284911D2E4}"/>
              </a:ext>
            </a:extLst>
          </p:cNvPr>
          <p:cNvSpPr txBox="1"/>
          <p:nvPr/>
        </p:nvSpPr>
        <p:spPr>
          <a:xfrm>
            <a:off x="188686" y="508001"/>
            <a:ext cx="6502400" cy="646331"/>
          </a:xfrm>
          <a:prstGeom prst="rect">
            <a:avLst/>
          </a:prstGeom>
          <a:noFill/>
        </p:spPr>
        <p:txBody>
          <a:bodyPr wrap="square" rtlCol="0">
            <a:spAutoFit/>
          </a:bodyPr>
          <a:lstStyle/>
          <a:p>
            <a:r>
              <a:rPr lang="en-US" sz="3600" dirty="0">
                <a:solidFill>
                  <a:schemeClr val="bg1"/>
                </a:solidFill>
              </a:rPr>
              <a:t>Aims of the presentation</a:t>
            </a:r>
          </a:p>
        </p:txBody>
      </p:sp>
      <p:sp>
        <p:nvSpPr>
          <p:cNvPr id="2" name="TextBox 1">
            <a:extLst>
              <a:ext uri="{FF2B5EF4-FFF2-40B4-BE49-F238E27FC236}">
                <a16:creationId xmlns:a16="http://schemas.microsoft.com/office/drawing/2014/main" id="{53EEADA2-4570-374A-AEAF-0F59CDD36C2C}"/>
              </a:ext>
            </a:extLst>
          </p:cNvPr>
          <p:cNvSpPr txBox="1"/>
          <p:nvPr/>
        </p:nvSpPr>
        <p:spPr>
          <a:xfrm>
            <a:off x="725713" y="1964353"/>
            <a:ext cx="7852229" cy="5078313"/>
          </a:xfrm>
          <a:prstGeom prst="rect">
            <a:avLst/>
          </a:prstGeom>
          <a:noFill/>
        </p:spPr>
        <p:txBody>
          <a:bodyPr wrap="square" rtlCol="0">
            <a:spAutoFit/>
          </a:bodyPr>
          <a:lstStyle/>
          <a:p>
            <a:pPr marL="285750" indent="-285750">
              <a:buFont typeface="Arial" panose="020B0604020202020204" pitchFamily="34" charset="0"/>
              <a:buChar char="•"/>
            </a:pPr>
            <a:r>
              <a:rPr lang="en-US" sz="2400" dirty="0"/>
              <a:t>Present policy background to ABRs</a:t>
            </a:r>
          </a:p>
          <a:p>
            <a:pPr marL="285750" indent="-285750">
              <a:buFont typeface="Arial" panose="020B0604020202020204" pitchFamily="34" charset="0"/>
              <a:buChar char="•"/>
            </a:pPr>
            <a:r>
              <a:rPr lang="en-US" sz="2400" dirty="0"/>
              <a:t>Understand the London and wider English contexts</a:t>
            </a:r>
          </a:p>
          <a:p>
            <a:pPr marL="285750" indent="-285750">
              <a:buFont typeface="Arial" panose="020B0604020202020204" pitchFamily="34" charset="0"/>
              <a:buChar char="•"/>
            </a:pPr>
            <a:r>
              <a:rPr lang="en-US" sz="2400" dirty="0"/>
              <a:t>Communicate stakeholder perceptions of ABRs 2015-2018</a:t>
            </a:r>
          </a:p>
          <a:p>
            <a:pPr marL="285750" indent="-285750">
              <a:buFont typeface="Arial" panose="020B0604020202020204" pitchFamily="34" charset="0"/>
              <a:buChar char="•"/>
            </a:pPr>
            <a:r>
              <a:rPr lang="en-US" sz="2400" dirty="0"/>
              <a:t>Provide an analytical framework – Logic A and Logic B</a:t>
            </a:r>
          </a:p>
          <a:p>
            <a:pPr marL="285750" indent="-285750">
              <a:buFont typeface="Arial" panose="020B0604020202020204" pitchFamily="34" charset="0"/>
              <a:buChar char="•"/>
            </a:pPr>
            <a:r>
              <a:rPr lang="en-US" sz="2400" dirty="0"/>
              <a:t>Employ ’home international’ comparison between England, Scotland, Wales and Northern Ireland</a:t>
            </a:r>
          </a:p>
          <a:p>
            <a:pPr marL="285750" indent="-285750">
              <a:buFont typeface="Arial" panose="020B0604020202020204" pitchFamily="34" charset="0"/>
              <a:buChar char="•"/>
            </a:pPr>
            <a:r>
              <a:rPr lang="en-US" sz="2400" dirty="0" err="1"/>
              <a:t>Analyse</a:t>
            </a:r>
            <a:r>
              <a:rPr lang="en-US" sz="2400" dirty="0"/>
              <a:t> new developments – Skills and Employment Boards, Mayor’s Skill Strategy, Devolution and major infrastructure projects</a:t>
            </a:r>
          </a:p>
          <a:p>
            <a:pPr marL="285750" indent="-285750">
              <a:buFont typeface="Arial" panose="020B0604020202020204" pitchFamily="34" charset="0"/>
              <a:buChar char="•"/>
            </a:pPr>
            <a:r>
              <a:rPr lang="en-US" sz="2400" dirty="0"/>
              <a:t>Pose the question regarding the degree of movement towards a more ‘collaborative FE system’</a:t>
            </a:r>
            <a:endParaRPr lang="en-US" dirty="0"/>
          </a:p>
          <a:p>
            <a:endParaRPr lang="en-US" dirty="0"/>
          </a:p>
          <a:p>
            <a:endParaRPr lang="en-US" dirty="0"/>
          </a:p>
        </p:txBody>
      </p:sp>
    </p:spTree>
    <p:extLst>
      <p:ext uri="{BB962C8B-B14F-4D97-AF65-F5344CB8AC3E}">
        <p14:creationId xmlns:p14="http://schemas.microsoft.com/office/powerpoint/2010/main" val="2868428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0FAA93-A784-8246-A474-5558022E8128}"/>
              </a:ext>
            </a:extLst>
          </p:cNvPr>
          <p:cNvSpPr txBox="1"/>
          <p:nvPr/>
        </p:nvSpPr>
        <p:spPr>
          <a:xfrm>
            <a:off x="638628" y="3512457"/>
            <a:ext cx="7561944" cy="707886"/>
          </a:xfrm>
          <a:prstGeom prst="rect">
            <a:avLst/>
          </a:prstGeom>
          <a:noFill/>
        </p:spPr>
        <p:txBody>
          <a:bodyPr wrap="square" rtlCol="0">
            <a:spAutoFit/>
          </a:bodyPr>
          <a:lstStyle/>
          <a:p>
            <a:pPr algn="ctr"/>
            <a:r>
              <a:rPr lang="en-US" sz="4000" dirty="0">
                <a:solidFill>
                  <a:schemeClr val="accent6">
                    <a:lumMod val="50000"/>
                  </a:schemeClr>
                </a:solidFill>
              </a:rPr>
              <a:t>Contexts and research approach</a:t>
            </a:r>
          </a:p>
        </p:txBody>
      </p:sp>
    </p:spTree>
    <p:extLst>
      <p:ext uri="{BB962C8B-B14F-4D97-AF65-F5344CB8AC3E}">
        <p14:creationId xmlns:p14="http://schemas.microsoft.com/office/powerpoint/2010/main" val="1522501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531" y="533725"/>
            <a:ext cx="5928555" cy="656446"/>
          </a:xfrm>
        </p:spPr>
        <p:txBody>
          <a:bodyPr>
            <a:noAutofit/>
          </a:bodyPr>
          <a:lstStyle/>
          <a:p>
            <a:pPr marL="0" indent="0">
              <a:buNone/>
            </a:pPr>
            <a:r>
              <a:rPr lang="en-US" sz="4000" dirty="0">
                <a:solidFill>
                  <a:schemeClr val="bg1"/>
                </a:solidFill>
                <a:latin typeface="Calibri" panose="020F0502020204030204" pitchFamily="34" charset="0"/>
                <a:ea typeface="Garamond" charset="0"/>
                <a:cs typeface="Calibri" panose="020F0502020204030204" pitchFamily="34" charset="0"/>
              </a:rPr>
              <a:t>Policy aims of the ABRs</a:t>
            </a:r>
          </a:p>
        </p:txBody>
      </p:sp>
      <p:sp>
        <p:nvSpPr>
          <p:cNvPr id="4" name="Content Placeholder 2">
            <a:extLst>
              <a:ext uri="{FF2B5EF4-FFF2-40B4-BE49-F238E27FC236}">
                <a16:creationId xmlns:a16="http://schemas.microsoft.com/office/drawing/2014/main" id="{6CE0FF85-2A18-E248-A15E-E344FFF0764C}"/>
              </a:ext>
            </a:extLst>
          </p:cNvPr>
          <p:cNvSpPr txBox="1">
            <a:spLocks/>
          </p:cNvSpPr>
          <p:nvPr/>
        </p:nvSpPr>
        <p:spPr>
          <a:xfrm>
            <a:off x="254531" y="1431924"/>
            <a:ext cx="8715298" cy="5426076"/>
          </a:xfrm>
          <a:prstGeom prst="rect">
            <a:avLst/>
          </a:prstGeom>
        </p:spPr>
        <p:txBody>
          <a:bodyPr>
            <a:normAutofit fontScale="62500" lnSpcReduction="20000"/>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Helvetica"/>
                <a:ea typeface="MS PGothic" panose="020B0600070205080204" pitchFamily="34" charset="-128"/>
                <a:cs typeface="Helvetica"/>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Helvetica"/>
                <a:ea typeface="MS PGothic" panose="020B0600070205080204" pitchFamily="34" charset="-128"/>
                <a:cs typeface="Helvetica"/>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Helvetica"/>
                <a:ea typeface="MS PGothic" panose="020B0600070205080204" pitchFamily="34" charset="-128"/>
                <a:cs typeface="Helvetica"/>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Helvetica"/>
                <a:ea typeface="MS PGothic" panose="020B0600070205080204" pitchFamily="34" charset="-128"/>
                <a:cs typeface="Helvetica"/>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Helvetica"/>
                <a:ea typeface="MS PGothic" panose="020B0600070205080204" pitchFamily="34"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r>
              <a:rPr lang="en-GB" dirty="0">
                <a:latin typeface="Calibri" panose="020F0502020204030204" pitchFamily="34" charset="0"/>
                <a:cs typeface="Calibri" panose="020F0502020204030204" pitchFamily="34" charset="0"/>
              </a:rPr>
              <a:t>Policy of austerity, reduced public spending and improved engagement with employers </a:t>
            </a:r>
          </a:p>
          <a:p>
            <a:pPr eaLnBrk="1" hangingPunct="1"/>
            <a:endParaRPr lang="en-GB" dirty="0">
              <a:latin typeface="Calibri" panose="020F0502020204030204" pitchFamily="34" charset="0"/>
              <a:cs typeface="Calibri" panose="020F0502020204030204" pitchFamily="34" charset="0"/>
            </a:endParaRPr>
          </a:p>
          <a:p>
            <a:pPr lvl="1" eaLnBrk="1" hangingPunct="1"/>
            <a:r>
              <a:rPr lang="en-GB" sz="3200" dirty="0">
                <a:latin typeface="Calibri" panose="020F0502020204030204" pitchFamily="34" charset="0"/>
                <a:cs typeface="Calibri" panose="020F0502020204030204" pitchFamily="34" charset="0"/>
              </a:rPr>
              <a:t>Institutions which are financially viable, sustainable, resilient and efficient, and deliver maximum value for public investment.</a:t>
            </a:r>
          </a:p>
          <a:p>
            <a:pPr lvl="1" eaLnBrk="1" hangingPunct="1"/>
            <a:endParaRPr lang="en-GB" sz="3200" dirty="0">
              <a:latin typeface="Calibri" panose="020F0502020204030204" pitchFamily="34" charset="0"/>
              <a:cs typeface="Calibri" panose="020F0502020204030204" pitchFamily="34" charset="0"/>
            </a:endParaRPr>
          </a:p>
          <a:p>
            <a:pPr lvl="1" eaLnBrk="1" hangingPunct="1"/>
            <a:r>
              <a:rPr lang="en-GB" sz="3200" dirty="0">
                <a:latin typeface="Calibri" panose="020F0502020204030204" pitchFamily="34" charset="0"/>
                <a:cs typeface="Calibri" panose="020F0502020204030204" pitchFamily="34" charset="0"/>
              </a:rPr>
              <a:t>An offer that meets each area’s educational and economic needs.</a:t>
            </a:r>
          </a:p>
          <a:p>
            <a:pPr lvl="1" eaLnBrk="1" hangingPunct="1"/>
            <a:endParaRPr lang="en-GB" sz="3200" dirty="0">
              <a:latin typeface="Calibri" panose="020F0502020204030204" pitchFamily="34" charset="0"/>
              <a:cs typeface="Calibri" panose="020F0502020204030204" pitchFamily="34" charset="0"/>
            </a:endParaRPr>
          </a:p>
          <a:p>
            <a:pPr lvl="1" eaLnBrk="1" hangingPunct="1"/>
            <a:r>
              <a:rPr lang="en-GB" sz="3200" dirty="0">
                <a:latin typeface="Calibri" panose="020F0502020204030204" pitchFamily="34" charset="0"/>
                <a:cs typeface="Calibri" panose="020F0502020204030204" pitchFamily="34" charset="0"/>
              </a:rPr>
              <a:t>Providers with strong reputations and greater specialisation.</a:t>
            </a:r>
          </a:p>
          <a:p>
            <a:pPr lvl="1" eaLnBrk="1" hangingPunct="1"/>
            <a:endParaRPr lang="en-GB" sz="3200" dirty="0">
              <a:latin typeface="Calibri" panose="020F0502020204030204" pitchFamily="34" charset="0"/>
              <a:cs typeface="Calibri" panose="020F0502020204030204" pitchFamily="34" charset="0"/>
            </a:endParaRPr>
          </a:p>
          <a:p>
            <a:pPr lvl="1" eaLnBrk="1" hangingPunct="1"/>
            <a:r>
              <a:rPr lang="en-GB" sz="3200" dirty="0">
                <a:latin typeface="Calibri" panose="020F0502020204030204" pitchFamily="34" charset="0"/>
                <a:cs typeface="Calibri" panose="020F0502020204030204" pitchFamily="34" charset="0"/>
              </a:rPr>
              <a:t>Sufficient access to high quality and relevant education and training for all.</a:t>
            </a:r>
          </a:p>
          <a:p>
            <a:pPr lvl="1" eaLnBrk="1" hangingPunct="1"/>
            <a:endParaRPr lang="en-GB" sz="3200" dirty="0">
              <a:latin typeface="Calibri" panose="020F0502020204030204" pitchFamily="34" charset="0"/>
              <a:cs typeface="Calibri" panose="020F0502020204030204" pitchFamily="34" charset="0"/>
            </a:endParaRPr>
          </a:p>
          <a:p>
            <a:pPr lvl="1" eaLnBrk="1" hangingPunct="1"/>
            <a:r>
              <a:rPr lang="en-GB" sz="3200" dirty="0">
                <a:latin typeface="Calibri" panose="020F0502020204030204" pitchFamily="34" charset="0"/>
                <a:cs typeface="Calibri" panose="020F0502020204030204" pitchFamily="34" charset="0"/>
              </a:rPr>
              <a:t>Provision which reflects changes in government funding priorities and future demand.</a:t>
            </a:r>
          </a:p>
          <a:p>
            <a:pPr eaLnBrk="1" hangingPunct="1"/>
            <a:endParaRPr lang="en-GB" dirty="0">
              <a:latin typeface="Calibri" panose="020F0502020204030204" pitchFamily="34" charset="0"/>
              <a:cs typeface="Calibri" panose="020F0502020204030204" pitchFamily="34" charset="0"/>
            </a:endParaRPr>
          </a:p>
          <a:p>
            <a:pPr eaLnBrk="1" hangingPunct="1"/>
            <a:r>
              <a:rPr lang="en-GB" dirty="0">
                <a:latin typeface="Calibri" panose="020F0502020204030204" pitchFamily="34" charset="0"/>
                <a:cs typeface="Calibri" panose="020F0502020204030204" pitchFamily="34" charset="0"/>
              </a:rPr>
              <a:t>Regionalisation and rationalisation of colleges has taken place in Scotland, Wales and Northern Ireland – resulting a 50 per cent reduction in the number of institutions.</a:t>
            </a:r>
          </a:p>
          <a:p>
            <a:pPr marL="0" indent="0" eaLnBrk="1" hangingPunct="1">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7379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470582"/>
            <a:ext cx="6427561" cy="897083"/>
          </a:xfrm>
        </p:spPr>
        <p:txBody>
          <a:bodyPr/>
          <a:lstStyle/>
          <a:p>
            <a:r>
              <a:rPr lang="en-US" dirty="0">
                <a:solidFill>
                  <a:schemeClr val="bg1"/>
                </a:solidFill>
                <a:latin typeface="+mn-lt"/>
              </a:rPr>
              <a:t>London: dynamic &amp; divided</a:t>
            </a:r>
          </a:p>
        </p:txBody>
      </p:sp>
      <p:pic>
        <p:nvPicPr>
          <p:cNvPr id="6"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25" y="1834778"/>
            <a:ext cx="5248104" cy="32903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619751" y="1367665"/>
            <a:ext cx="3524249" cy="5355312"/>
          </a:xfrm>
          <a:prstGeom prst="rect">
            <a:avLst/>
          </a:prstGeom>
          <a:noFill/>
        </p:spPr>
        <p:txBody>
          <a:bodyPr wrap="square" rtlCol="0">
            <a:spAutoFit/>
          </a:bodyPr>
          <a:lstStyle/>
          <a:p>
            <a:r>
              <a:rPr lang="en-US" dirty="0"/>
              <a:t>Different scale to all other UK cities and growing rapidly</a:t>
            </a:r>
          </a:p>
          <a:p>
            <a:endParaRPr lang="en-US" dirty="0"/>
          </a:p>
          <a:p>
            <a:r>
              <a:rPr lang="en-US" dirty="0"/>
              <a:t>Highly socially divided and rapidly changing demographics</a:t>
            </a:r>
          </a:p>
          <a:p>
            <a:endParaRPr lang="en-US" dirty="0"/>
          </a:p>
          <a:p>
            <a:r>
              <a:rPr lang="en-US" dirty="0"/>
              <a:t>Economically dynamic but under-developed TVET system – low levels of apprenticeships and tendency to import graduates</a:t>
            </a:r>
          </a:p>
          <a:p>
            <a:endParaRPr lang="en-US" dirty="0"/>
          </a:p>
          <a:p>
            <a:r>
              <a:rPr lang="en-US" dirty="0"/>
              <a:t>Highly competitive post-16 education and training sector with relatively poor employer engagement </a:t>
            </a:r>
          </a:p>
          <a:p>
            <a:endParaRPr lang="en-US" dirty="0"/>
          </a:p>
          <a:p>
            <a:r>
              <a:rPr lang="en-US" dirty="0"/>
              <a:t>Housing crisis – difficulties of working and living in London</a:t>
            </a:r>
          </a:p>
        </p:txBody>
      </p:sp>
      <p:sp>
        <p:nvSpPr>
          <p:cNvPr id="3" name="TextBox 2"/>
          <p:cNvSpPr txBox="1"/>
          <p:nvPr/>
        </p:nvSpPr>
        <p:spPr>
          <a:xfrm>
            <a:off x="161925" y="5592240"/>
            <a:ext cx="4752975" cy="253916"/>
          </a:xfrm>
          <a:prstGeom prst="rect">
            <a:avLst/>
          </a:prstGeom>
          <a:noFill/>
        </p:spPr>
        <p:txBody>
          <a:bodyPr wrap="square" rtlCol="0">
            <a:spAutoFit/>
          </a:bodyPr>
          <a:lstStyle/>
          <a:p>
            <a:r>
              <a:rPr lang="en-US" sz="1050" dirty="0"/>
              <a:t>Source: </a:t>
            </a:r>
            <a:r>
              <a:rPr lang="en-US" sz="1050" i="1" dirty="0"/>
              <a:t>Skills Devolution and Area Reviews </a:t>
            </a:r>
            <a:r>
              <a:rPr lang="en-US" sz="1050" dirty="0"/>
              <a:t>– GLA Feb 2016 </a:t>
            </a:r>
          </a:p>
        </p:txBody>
      </p:sp>
    </p:spTree>
    <p:extLst>
      <p:ext uri="{BB962C8B-B14F-4D97-AF65-F5344CB8AC3E}">
        <p14:creationId xmlns:p14="http://schemas.microsoft.com/office/powerpoint/2010/main" val="832553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531" y="533725"/>
            <a:ext cx="7706638" cy="732234"/>
          </a:xfrm>
        </p:spPr>
        <p:txBody>
          <a:bodyPr>
            <a:normAutofit/>
          </a:bodyPr>
          <a:lstStyle/>
          <a:p>
            <a:pPr marL="0" indent="0">
              <a:buNone/>
            </a:pPr>
            <a:r>
              <a:rPr lang="en-US" sz="4000" dirty="0">
                <a:solidFill>
                  <a:schemeClr val="bg1"/>
                </a:solidFill>
                <a:latin typeface="Calibri" panose="020F0502020204030204" pitchFamily="34" charset="0"/>
                <a:ea typeface="Garamond" charset="0"/>
                <a:cs typeface="Calibri" panose="020F0502020204030204" pitchFamily="34" charset="0"/>
              </a:rPr>
              <a:t>ABR research approach</a:t>
            </a:r>
          </a:p>
        </p:txBody>
      </p:sp>
      <p:sp>
        <p:nvSpPr>
          <p:cNvPr id="2" name="Rectangle 1">
            <a:extLst>
              <a:ext uri="{FF2B5EF4-FFF2-40B4-BE49-F238E27FC236}">
                <a16:creationId xmlns:a16="http://schemas.microsoft.com/office/drawing/2014/main" id="{357F9E48-F46D-3B41-90AD-622EE0159B40}"/>
              </a:ext>
            </a:extLst>
          </p:cNvPr>
          <p:cNvSpPr/>
          <p:nvPr/>
        </p:nvSpPr>
        <p:spPr>
          <a:xfrm>
            <a:off x="254531" y="1502688"/>
            <a:ext cx="8628212" cy="5016758"/>
          </a:xfrm>
          <a:prstGeom prst="rect">
            <a:avLst/>
          </a:prstGeom>
        </p:spPr>
        <p:txBody>
          <a:bodyPr wrap="square">
            <a:spAutoFit/>
          </a:bodyPr>
          <a:lstStyle/>
          <a:p>
            <a:pPr marL="285750" indent="-285750">
              <a:buFont typeface="Arial" panose="020B0604020202020204" pitchFamily="34" charset="0"/>
              <a:buChar char="•"/>
            </a:pPr>
            <a:r>
              <a:rPr lang="en-US" sz="2000" dirty="0"/>
              <a:t>Scoping seminar involving principals and chairs of governors (Oct 2015).</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Four sub-regional-based seminars with college staff involved with curriculum development (Jan-March 2016).</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Round 1 (April – July 2016) interviews with GFE and SFC principals in each the four sub-region + chairs of the sub-regional review groups + representatives of JARDU and LGA.</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Round 2 (Jan – March 2017) interviews with same participants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Round 3 (Jan – March 2018) interviews with sample of institutional leaders + all chairs of sub-regional review groups and LGA.</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Periodic seminars to check out findings and to gain additional data and final conference in July 2018.</a:t>
            </a:r>
          </a:p>
        </p:txBody>
      </p:sp>
    </p:spTree>
    <p:extLst>
      <p:ext uri="{BB962C8B-B14F-4D97-AF65-F5344CB8AC3E}">
        <p14:creationId xmlns:p14="http://schemas.microsoft.com/office/powerpoint/2010/main" val="3674515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5AAF9D-5AC1-BC46-A971-F21C417FF511}"/>
              </a:ext>
            </a:extLst>
          </p:cNvPr>
          <p:cNvSpPr txBox="1"/>
          <p:nvPr/>
        </p:nvSpPr>
        <p:spPr>
          <a:xfrm>
            <a:off x="1219200" y="2699657"/>
            <a:ext cx="6357257" cy="707886"/>
          </a:xfrm>
          <a:prstGeom prst="rect">
            <a:avLst/>
          </a:prstGeom>
          <a:noFill/>
        </p:spPr>
        <p:txBody>
          <a:bodyPr wrap="square" rtlCol="0">
            <a:spAutoFit/>
          </a:bodyPr>
          <a:lstStyle/>
          <a:p>
            <a:pPr algn="ctr"/>
            <a:r>
              <a:rPr lang="en-US" sz="4000" dirty="0">
                <a:solidFill>
                  <a:schemeClr val="accent6">
                    <a:lumMod val="50000"/>
                  </a:schemeClr>
                </a:solidFill>
              </a:rPr>
              <a:t>ABRs in London</a:t>
            </a:r>
          </a:p>
        </p:txBody>
      </p:sp>
    </p:spTree>
    <p:extLst>
      <p:ext uri="{BB962C8B-B14F-4D97-AF65-F5344CB8AC3E}">
        <p14:creationId xmlns:p14="http://schemas.microsoft.com/office/powerpoint/2010/main" val="3722227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531" y="533725"/>
            <a:ext cx="5638269" cy="726954"/>
          </a:xfrm>
        </p:spPr>
        <p:txBody>
          <a:bodyPr>
            <a:normAutofit/>
          </a:bodyPr>
          <a:lstStyle/>
          <a:p>
            <a:pPr marL="0" indent="0">
              <a:buNone/>
            </a:pPr>
            <a:r>
              <a:rPr lang="en-US" sz="4000" dirty="0">
                <a:solidFill>
                  <a:schemeClr val="bg1"/>
                </a:solidFill>
                <a:latin typeface="Calibri" panose="020F0502020204030204" pitchFamily="34" charset="0"/>
                <a:ea typeface="Garamond" charset="0"/>
                <a:cs typeface="Calibri" panose="020F0502020204030204" pitchFamily="34" charset="0"/>
              </a:rPr>
              <a:t>ABR process in London</a:t>
            </a:r>
          </a:p>
        </p:txBody>
      </p:sp>
      <p:grpSp>
        <p:nvGrpSpPr>
          <p:cNvPr id="4" name="Group 3">
            <a:extLst>
              <a:ext uri="{FF2B5EF4-FFF2-40B4-BE49-F238E27FC236}">
                <a16:creationId xmlns:a16="http://schemas.microsoft.com/office/drawing/2014/main" id="{F3B08A29-8479-914C-BC01-3C4600E8E4F2}"/>
              </a:ext>
            </a:extLst>
          </p:cNvPr>
          <p:cNvGrpSpPr/>
          <p:nvPr/>
        </p:nvGrpSpPr>
        <p:grpSpPr>
          <a:xfrm>
            <a:off x="0" y="1681017"/>
            <a:ext cx="5892800" cy="4995553"/>
            <a:chOff x="364483" y="1208314"/>
            <a:chExt cx="8229600" cy="4590905"/>
          </a:xfrm>
        </p:grpSpPr>
        <p:sp>
          <p:nvSpPr>
            <p:cNvPr id="5" name="Content Placeholder 1">
              <a:extLst>
                <a:ext uri="{FF2B5EF4-FFF2-40B4-BE49-F238E27FC236}">
                  <a16:creationId xmlns:a16="http://schemas.microsoft.com/office/drawing/2014/main" id="{F81FBFA0-1C2E-984C-B1EF-340969C9E966}"/>
                </a:ext>
              </a:extLst>
            </p:cNvPr>
            <p:cNvSpPr txBox="1">
              <a:spLocks/>
            </p:cNvSpPr>
            <p:nvPr/>
          </p:nvSpPr>
          <p:spPr>
            <a:xfrm>
              <a:off x="364483" y="1208314"/>
              <a:ext cx="8229600" cy="45909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GB"/>
                <a:t> </a:t>
              </a:r>
              <a:endParaRPr lang="en-GB" dirty="0"/>
            </a:p>
          </p:txBody>
        </p:sp>
        <p:sp>
          <p:nvSpPr>
            <p:cNvPr id="6" name="Rounded Rectangle 5">
              <a:extLst>
                <a:ext uri="{FF2B5EF4-FFF2-40B4-BE49-F238E27FC236}">
                  <a16:creationId xmlns:a16="http://schemas.microsoft.com/office/drawing/2014/main" id="{3B948415-D7E2-3E4B-9F21-B05B96A80585}"/>
                </a:ext>
              </a:extLst>
            </p:cNvPr>
            <p:cNvSpPr/>
            <p:nvPr/>
          </p:nvSpPr>
          <p:spPr>
            <a:xfrm>
              <a:off x="1115616" y="1592796"/>
              <a:ext cx="6912768" cy="3672408"/>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solidFill>
                  <a:schemeClr val="tx1">
                    <a:lumMod val="50000"/>
                    <a:lumOff val="50000"/>
                  </a:schemeClr>
                </a:solidFill>
              </a:endParaRPr>
            </a:p>
          </p:txBody>
        </p:sp>
        <p:sp>
          <p:nvSpPr>
            <p:cNvPr id="7" name="TextBox 7">
              <a:extLst>
                <a:ext uri="{FF2B5EF4-FFF2-40B4-BE49-F238E27FC236}">
                  <a16:creationId xmlns:a16="http://schemas.microsoft.com/office/drawing/2014/main" id="{5D4F4B39-8B43-C647-AB43-A7FB0989F87B}"/>
                </a:ext>
              </a:extLst>
            </p:cNvPr>
            <p:cNvSpPr txBox="1"/>
            <p:nvPr/>
          </p:nvSpPr>
          <p:spPr>
            <a:xfrm>
              <a:off x="1661836" y="1844823"/>
              <a:ext cx="5990358" cy="424269"/>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b="1" dirty="0">
                  <a:solidFill>
                    <a:schemeClr val="tx1">
                      <a:lumMod val="75000"/>
                      <a:lumOff val="25000"/>
                    </a:schemeClr>
                  </a:solidFill>
                </a:rPr>
                <a:t>London Area Based Review</a:t>
              </a:r>
            </a:p>
          </p:txBody>
        </p:sp>
        <p:sp>
          <p:nvSpPr>
            <p:cNvPr id="8" name="Rounded Rectangle 7">
              <a:extLst>
                <a:ext uri="{FF2B5EF4-FFF2-40B4-BE49-F238E27FC236}">
                  <a16:creationId xmlns:a16="http://schemas.microsoft.com/office/drawing/2014/main" id="{CBCAE00D-7F99-C54E-AF84-E121E0B7B508}"/>
                </a:ext>
              </a:extLst>
            </p:cNvPr>
            <p:cNvSpPr/>
            <p:nvPr/>
          </p:nvSpPr>
          <p:spPr>
            <a:xfrm>
              <a:off x="1403648" y="2528900"/>
              <a:ext cx="1512168" cy="1584176"/>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solidFill>
                  <a:srgbClr val="0070C0"/>
                </a:solidFill>
              </a:endParaRPr>
            </a:p>
          </p:txBody>
        </p:sp>
        <p:sp>
          <p:nvSpPr>
            <p:cNvPr id="9" name="Rounded Rectangle 8">
              <a:extLst>
                <a:ext uri="{FF2B5EF4-FFF2-40B4-BE49-F238E27FC236}">
                  <a16:creationId xmlns:a16="http://schemas.microsoft.com/office/drawing/2014/main" id="{97959395-3447-6445-AEB0-7E66A8836869}"/>
                </a:ext>
              </a:extLst>
            </p:cNvPr>
            <p:cNvSpPr/>
            <p:nvPr/>
          </p:nvSpPr>
          <p:spPr>
            <a:xfrm>
              <a:off x="3035829" y="2528900"/>
              <a:ext cx="1512168" cy="1584176"/>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solidFill>
                  <a:srgbClr val="0070C0"/>
                </a:solidFill>
              </a:endParaRPr>
            </a:p>
          </p:txBody>
        </p:sp>
        <p:sp>
          <p:nvSpPr>
            <p:cNvPr id="10" name="Rounded Rectangle 9">
              <a:extLst>
                <a:ext uri="{FF2B5EF4-FFF2-40B4-BE49-F238E27FC236}">
                  <a16:creationId xmlns:a16="http://schemas.microsoft.com/office/drawing/2014/main" id="{8AEFDB02-AFBE-4840-8B56-CCD117C2B48A}"/>
                </a:ext>
              </a:extLst>
            </p:cNvPr>
            <p:cNvSpPr/>
            <p:nvPr/>
          </p:nvSpPr>
          <p:spPr>
            <a:xfrm>
              <a:off x="4668010" y="2528900"/>
              <a:ext cx="1512168" cy="1584176"/>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solidFill>
                  <a:srgbClr val="0070C0"/>
                </a:solidFill>
              </a:endParaRPr>
            </a:p>
          </p:txBody>
        </p:sp>
        <p:sp>
          <p:nvSpPr>
            <p:cNvPr id="11" name="Rounded Rectangle 10">
              <a:extLst>
                <a:ext uri="{FF2B5EF4-FFF2-40B4-BE49-F238E27FC236}">
                  <a16:creationId xmlns:a16="http://schemas.microsoft.com/office/drawing/2014/main" id="{277207C4-8179-4847-BA0F-6E6C460C2ADE}"/>
                </a:ext>
              </a:extLst>
            </p:cNvPr>
            <p:cNvSpPr/>
            <p:nvPr/>
          </p:nvSpPr>
          <p:spPr>
            <a:xfrm>
              <a:off x="6300192" y="2528900"/>
              <a:ext cx="1512168" cy="1584176"/>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en-GB">
                <a:solidFill>
                  <a:srgbClr val="0070C0"/>
                </a:solidFill>
              </a:endParaRPr>
            </a:p>
          </p:txBody>
        </p:sp>
        <p:sp>
          <p:nvSpPr>
            <p:cNvPr id="12" name="TextBox 12">
              <a:extLst>
                <a:ext uri="{FF2B5EF4-FFF2-40B4-BE49-F238E27FC236}">
                  <a16:creationId xmlns:a16="http://schemas.microsoft.com/office/drawing/2014/main" id="{DF9C4C30-05DD-4940-80A2-90F417518544}"/>
                </a:ext>
              </a:extLst>
            </p:cNvPr>
            <p:cNvSpPr txBox="1"/>
            <p:nvPr/>
          </p:nvSpPr>
          <p:spPr>
            <a:xfrm>
              <a:off x="1547664" y="2816932"/>
              <a:ext cx="1224136" cy="989962"/>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sz="1600" dirty="0">
                  <a:solidFill>
                    <a:schemeClr val="tx1">
                      <a:lumMod val="75000"/>
                      <a:lumOff val="25000"/>
                    </a:schemeClr>
                  </a:solidFill>
                </a:rPr>
                <a:t>West sub-regional review</a:t>
              </a:r>
            </a:p>
          </p:txBody>
        </p:sp>
        <p:sp>
          <p:nvSpPr>
            <p:cNvPr id="13" name="TextBox 13">
              <a:extLst>
                <a:ext uri="{FF2B5EF4-FFF2-40B4-BE49-F238E27FC236}">
                  <a16:creationId xmlns:a16="http://schemas.microsoft.com/office/drawing/2014/main" id="{821BC476-83F1-F24E-B78A-C9C907EB0C67}"/>
                </a:ext>
              </a:extLst>
            </p:cNvPr>
            <p:cNvSpPr txBox="1"/>
            <p:nvPr/>
          </p:nvSpPr>
          <p:spPr>
            <a:xfrm>
              <a:off x="3087128" y="2816932"/>
              <a:ext cx="1392155" cy="989962"/>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sz="1600" dirty="0">
                  <a:solidFill>
                    <a:schemeClr val="tx1">
                      <a:lumMod val="75000"/>
                      <a:lumOff val="25000"/>
                    </a:schemeClr>
                  </a:solidFill>
                </a:rPr>
                <a:t>Central sub-regional review</a:t>
              </a:r>
            </a:p>
          </p:txBody>
        </p:sp>
        <p:sp>
          <p:nvSpPr>
            <p:cNvPr id="14" name="TextBox 14">
              <a:extLst>
                <a:ext uri="{FF2B5EF4-FFF2-40B4-BE49-F238E27FC236}">
                  <a16:creationId xmlns:a16="http://schemas.microsoft.com/office/drawing/2014/main" id="{A4774CF0-DEE3-D049-B55D-DAD9975B3CD2}"/>
                </a:ext>
              </a:extLst>
            </p:cNvPr>
            <p:cNvSpPr txBox="1"/>
            <p:nvPr/>
          </p:nvSpPr>
          <p:spPr>
            <a:xfrm>
              <a:off x="4812025" y="2816932"/>
              <a:ext cx="1224136" cy="989962"/>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sz="1600" dirty="0">
                  <a:solidFill>
                    <a:schemeClr val="tx1">
                      <a:lumMod val="75000"/>
                      <a:lumOff val="25000"/>
                    </a:schemeClr>
                  </a:solidFill>
                </a:rPr>
                <a:t>South sub-regional review</a:t>
              </a:r>
            </a:p>
          </p:txBody>
        </p:sp>
        <p:sp>
          <p:nvSpPr>
            <p:cNvPr id="15" name="TextBox 15">
              <a:extLst>
                <a:ext uri="{FF2B5EF4-FFF2-40B4-BE49-F238E27FC236}">
                  <a16:creationId xmlns:a16="http://schemas.microsoft.com/office/drawing/2014/main" id="{927361F9-D713-6440-B65C-E2F7381DCF40}"/>
                </a:ext>
              </a:extLst>
            </p:cNvPr>
            <p:cNvSpPr txBox="1"/>
            <p:nvPr/>
          </p:nvSpPr>
          <p:spPr>
            <a:xfrm>
              <a:off x="6444208" y="2816932"/>
              <a:ext cx="1224136" cy="989962"/>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sz="1600" dirty="0">
                  <a:solidFill>
                    <a:schemeClr val="tx1">
                      <a:lumMod val="75000"/>
                      <a:lumOff val="25000"/>
                    </a:schemeClr>
                  </a:solidFill>
                </a:rPr>
                <a:t>East sub-regional review</a:t>
              </a:r>
            </a:p>
          </p:txBody>
        </p:sp>
        <p:sp>
          <p:nvSpPr>
            <p:cNvPr id="16" name="Left Brace 15">
              <a:extLst>
                <a:ext uri="{FF2B5EF4-FFF2-40B4-BE49-F238E27FC236}">
                  <a16:creationId xmlns:a16="http://schemas.microsoft.com/office/drawing/2014/main" id="{FE48AA24-145D-2949-B983-8E28BB06F948}"/>
                </a:ext>
              </a:extLst>
            </p:cNvPr>
            <p:cNvSpPr/>
            <p:nvPr/>
          </p:nvSpPr>
          <p:spPr>
            <a:xfrm rot="16200000">
              <a:off x="2659478" y="3604710"/>
              <a:ext cx="612068" cy="1772816"/>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GB"/>
              </a:defPPr>
              <a:lvl1pPr algn="l" defTabSz="457200" rtl="0" fontAlgn="base">
                <a:spcBef>
                  <a:spcPct val="0"/>
                </a:spcBef>
                <a:spcAft>
                  <a:spcPct val="0"/>
                </a:spcAft>
                <a:defRPr sz="24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mn-lt"/>
                  <a:ea typeface="+mn-ea"/>
                  <a:cs typeface="+mn-cs"/>
                </a:defRPr>
              </a:lvl2pPr>
              <a:lvl3pPr marL="914400" algn="l" defTabSz="457200" rtl="0" fontAlgn="base">
                <a:spcBef>
                  <a:spcPct val="0"/>
                </a:spcBef>
                <a:spcAft>
                  <a:spcPct val="0"/>
                </a:spcAft>
                <a:defRPr sz="2400" kern="1200">
                  <a:solidFill>
                    <a:schemeClr val="tx1"/>
                  </a:solidFill>
                  <a:latin typeface="+mn-lt"/>
                  <a:ea typeface="+mn-ea"/>
                  <a:cs typeface="+mn-cs"/>
                </a:defRPr>
              </a:lvl3pPr>
              <a:lvl4pPr marL="1371600" algn="l" defTabSz="457200" rtl="0" fontAlgn="base">
                <a:spcBef>
                  <a:spcPct val="0"/>
                </a:spcBef>
                <a:spcAft>
                  <a:spcPct val="0"/>
                </a:spcAft>
                <a:defRPr sz="2400" kern="1200">
                  <a:solidFill>
                    <a:schemeClr val="tx1"/>
                  </a:solidFill>
                  <a:latin typeface="+mn-lt"/>
                  <a:ea typeface="+mn-ea"/>
                  <a:cs typeface="+mn-cs"/>
                </a:defRPr>
              </a:lvl4pPr>
              <a:lvl5pPr marL="1828800" algn="l" defTabSz="457200" rtl="0" fontAlgn="base">
                <a:spcBef>
                  <a:spcPct val="0"/>
                </a:spcBef>
                <a:spcAft>
                  <a:spcPct val="0"/>
                </a:spcAft>
                <a:defRPr sz="2400" kern="1200">
                  <a:solidFill>
                    <a:schemeClr val="tx1"/>
                  </a:solidFill>
                  <a:latin typeface="+mn-lt"/>
                  <a:ea typeface="+mn-ea"/>
                  <a:cs typeface="+mn-cs"/>
                </a:defRPr>
              </a:lvl5pPr>
              <a:lvl6pPr marL="2286000" algn="l" defTabSz="914400" rtl="0" eaLnBrk="1" latinLnBrk="0" hangingPunct="1">
                <a:defRPr sz="2400" kern="1200">
                  <a:solidFill>
                    <a:schemeClr val="tx1"/>
                  </a:solidFill>
                  <a:latin typeface="+mn-lt"/>
                  <a:ea typeface="+mn-ea"/>
                  <a:cs typeface="+mn-cs"/>
                </a:defRPr>
              </a:lvl6pPr>
              <a:lvl7pPr marL="2743200" algn="l" defTabSz="914400" rtl="0" eaLnBrk="1" latinLnBrk="0" hangingPunct="1">
                <a:defRPr sz="2400" kern="1200">
                  <a:solidFill>
                    <a:schemeClr val="tx1"/>
                  </a:solidFill>
                  <a:latin typeface="+mn-lt"/>
                  <a:ea typeface="+mn-ea"/>
                  <a:cs typeface="+mn-cs"/>
                </a:defRPr>
              </a:lvl7pPr>
              <a:lvl8pPr marL="3200400" algn="l" defTabSz="914400" rtl="0" eaLnBrk="1" latinLnBrk="0" hangingPunct="1">
                <a:defRPr sz="2400" kern="1200">
                  <a:solidFill>
                    <a:schemeClr val="tx1"/>
                  </a:solidFill>
                  <a:latin typeface="+mn-lt"/>
                  <a:ea typeface="+mn-ea"/>
                  <a:cs typeface="+mn-cs"/>
                </a:defRPr>
              </a:lvl8pPr>
              <a:lvl9pPr marL="3657600" algn="l" defTabSz="914400" rtl="0" eaLnBrk="1" latinLnBrk="0" hangingPunct="1">
                <a:defRPr sz="2400" kern="1200">
                  <a:solidFill>
                    <a:schemeClr val="tx1"/>
                  </a:solidFill>
                  <a:latin typeface="+mn-lt"/>
                  <a:ea typeface="+mn-ea"/>
                  <a:cs typeface="+mn-cs"/>
                </a:defRPr>
              </a:lvl9pPr>
            </a:lstStyle>
            <a:p>
              <a:pPr algn="ctr"/>
              <a:endParaRPr lang="en-GB"/>
            </a:p>
          </p:txBody>
        </p:sp>
        <p:sp>
          <p:nvSpPr>
            <p:cNvPr id="17" name="Left Brace 16">
              <a:extLst>
                <a:ext uri="{FF2B5EF4-FFF2-40B4-BE49-F238E27FC236}">
                  <a16:creationId xmlns:a16="http://schemas.microsoft.com/office/drawing/2014/main" id="{64896B0B-4FAA-264F-B9CC-393BA7458845}"/>
                </a:ext>
              </a:extLst>
            </p:cNvPr>
            <p:cNvSpPr/>
            <p:nvPr/>
          </p:nvSpPr>
          <p:spPr>
            <a:xfrm rot="16200000">
              <a:off x="5971846" y="3604711"/>
              <a:ext cx="612068" cy="1772816"/>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GB"/>
              </a:defPPr>
              <a:lvl1pPr algn="l" defTabSz="457200" rtl="0" fontAlgn="base">
                <a:spcBef>
                  <a:spcPct val="0"/>
                </a:spcBef>
                <a:spcAft>
                  <a:spcPct val="0"/>
                </a:spcAft>
                <a:defRPr sz="2400" kern="1200">
                  <a:solidFill>
                    <a:schemeClr val="tx1"/>
                  </a:solidFill>
                  <a:latin typeface="+mn-lt"/>
                  <a:ea typeface="+mn-ea"/>
                  <a:cs typeface="+mn-cs"/>
                </a:defRPr>
              </a:lvl1pPr>
              <a:lvl2pPr marL="457200" algn="l" defTabSz="457200" rtl="0" fontAlgn="base">
                <a:spcBef>
                  <a:spcPct val="0"/>
                </a:spcBef>
                <a:spcAft>
                  <a:spcPct val="0"/>
                </a:spcAft>
                <a:defRPr sz="2400" kern="1200">
                  <a:solidFill>
                    <a:schemeClr val="tx1"/>
                  </a:solidFill>
                  <a:latin typeface="+mn-lt"/>
                  <a:ea typeface="+mn-ea"/>
                  <a:cs typeface="+mn-cs"/>
                </a:defRPr>
              </a:lvl2pPr>
              <a:lvl3pPr marL="914400" algn="l" defTabSz="457200" rtl="0" fontAlgn="base">
                <a:spcBef>
                  <a:spcPct val="0"/>
                </a:spcBef>
                <a:spcAft>
                  <a:spcPct val="0"/>
                </a:spcAft>
                <a:defRPr sz="2400" kern="1200">
                  <a:solidFill>
                    <a:schemeClr val="tx1"/>
                  </a:solidFill>
                  <a:latin typeface="+mn-lt"/>
                  <a:ea typeface="+mn-ea"/>
                  <a:cs typeface="+mn-cs"/>
                </a:defRPr>
              </a:lvl3pPr>
              <a:lvl4pPr marL="1371600" algn="l" defTabSz="457200" rtl="0" fontAlgn="base">
                <a:spcBef>
                  <a:spcPct val="0"/>
                </a:spcBef>
                <a:spcAft>
                  <a:spcPct val="0"/>
                </a:spcAft>
                <a:defRPr sz="2400" kern="1200">
                  <a:solidFill>
                    <a:schemeClr val="tx1"/>
                  </a:solidFill>
                  <a:latin typeface="+mn-lt"/>
                  <a:ea typeface="+mn-ea"/>
                  <a:cs typeface="+mn-cs"/>
                </a:defRPr>
              </a:lvl4pPr>
              <a:lvl5pPr marL="1828800" algn="l" defTabSz="457200" rtl="0" fontAlgn="base">
                <a:spcBef>
                  <a:spcPct val="0"/>
                </a:spcBef>
                <a:spcAft>
                  <a:spcPct val="0"/>
                </a:spcAft>
                <a:defRPr sz="2400" kern="1200">
                  <a:solidFill>
                    <a:schemeClr val="tx1"/>
                  </a:solidFill>
                  <a:latin typeface="+mn-lt"/>
                  <a:ea typeface="+mn-ea"/>
                  <a:cs typeface="+mn-cs"/>
                </a:defRPr>
              </a:lvl5pPr>
              <a:lvl6pPr marL="2286000" algn="l" defTabSz="914400" rtl="0" eaLnBrk="1" latinLnBrk="0" hangingPunct="1">
                <a:defRPr sz="2400" kern="1200">
                  <a:solidFill>
                    <a:schemeClr val="tx1"/>
                  </a:solidFill>
                  <a:latin typeface="+mn-lt"/>
                  <a:ea typeface="+mn-ea"/>
                  <a:cs typeface="+mn-cs"/>
                </a:defRPr>
              </a:lvl6pPr>
              <a:lvl7pPr marL="2743200" algn="l" defTabSz="914400" rtl="0" eaLnBrk="1" latinLnBrk="0" hangingPunct="1">
                <a:defRPr sz="2400" kern="1200">
                  <a:solidFill>
                    <a:schemeClr val="tx1"/>
                  </a:solidFill>
                  <a:latin typeface="+mn-lt"/>
                  <a:ea typeface="+mn-ea"/>
                  <a:cs typeface="+mn-cs"/>
                </a:defRPr>
              </a:lvl7pPr>
              <a:lvl8pPr marL="3200400" algn="l" defTabSz="914400" rtl="0" eaLnBrk="1" latinLnBrk="0" hangingPunct="1">
                <a:defRPr sz="2400" kern="1200">
                  <a:solidFill>
                    <a:schemeClr val="tx1"/>
                  </a:solidFill>
                  <a:latin typeface="+mn-lt"/>
                  <a:ea typeface="+mn-ea"/>
                  <a:cs typeface="+mn-cs"/>
                </a:defRPr>
              </a:lvl8pPr>
              <a:lvl9pPr marL="3657600" algn="l" defTabSz="914400" rtl="0" eaLnBrk="1" latinLnBrk="0" hangingPunct="1">
                <a:defRPr sz="2400" kern="1200">
                  <a:solidFill>
                    <a:schemeClr val="tx1"/>
                  </a:solidFill>
                  <a:latin typeface="+mn-lt"/>
                  <a:ea typeface="+mn-ea"/>
                  <a:cs typeface="+mn-cs"/>
                </a:defRPr>
              </a:lvl9pPr>
            </a:lstStyle>
            <a:p>
              <a:pPr algn="ctr"/>
              <a:endParaRPr lang="en-GB"/>
            </a:p>
          </p:txBody>
        </p:sp>
        <p:sp>
          <p:nvSpPr>
            <p:cNvPr id="18" name="TextBox 18">
              <a:extLst>
                <a:ext uri="{FF2B5EF4-FFF2-40B4-BE49-F238E27FC236}">
                  <a16:creationId xmlns:a16="http://schemas.microsoft.com/office/drawing/2014/main" id="{AD5CD002-084F-0B47-B6F4-DE124E835C30}"/>
                </a:ext>
              </a:extLst>
            </p:cNvPr>
            <p:cNvSpPr txBox="1"/>
            <p:nvPr/>
          </p:nvSpPr>
          <p:spPr>
            <a:xfrm>
              <a:off x="1619672" y="4797152"/>
              <a:ext cx="2664296" cy="307777"/>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sz="1400" b="1" dirty="0">
                  <a:solidFill>
                    <a:schemeClr val="tx1">
                      <a:lumMod val="75000"/>
                      <a:lumOff val="25000"/>
                    </a:schemeClr>
                  </a:solidFill>
                </a:rPr>
                <a:t>Wave 2 of national process </a:t>
              </a:r>
            </a:p>
          </p:txBody>
        </p:sp>
        <p:sp>
          <p:nvSpPr>
            <p:cNvPr id="19" name="TextBox 19">
              <a:extLst>
                <a:ext uri="{FF2B5EF4-FFF2-40B4-BE49-F238E27FC236}">
                  <a16:creationId xmlns:a16="http://schemas.microsoft.com/office/drawing/2014/main" id="{62726906-17D3-AD42-B3D4-4843F4C73EFC}"/>
                </a:ext>
              </a:extLst>
            </p:cNvPr>
            <p:cNvSpPr txBox="1"/>
            <p:nvPr/>
          </p:nvSpPr>
          <p:spPr>
            <a:xfrm>
              <a:off x="4945732" y="4813411"/>
              <a:ext cx="2664296" cy="307777"/>
            </a:xfrm>
            <a:prstGeom prst="rect">
              <a:avLst/>
            </a:prstGeom>
            <a:noFill/>
          </p:spPr>
          <p:txBody>
            <a:bodyPr wrap="square" rtlCol="0">
              <a:spAutoFit/>
            </a:bodyPr>
            <a:lstStyle>
              <a:defPPr>
                <a:defRPr lang="en-GB"/>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a:lstStyle>
            <a:p>
              <a:pPr algn="ctr"/>
              <a:r>
                <a:rPr lang="en-GB" sz="1400" b="1" dirty="0">
                  <a:solidFill>
                    <a:schemeClr val="tx1">
                      <a:lumMod val="75000"/>
                      <a:lumOff val="25000"/>
                    </a:schemeClr>
                  </a:solidFill>
                </a:rPr>
                <a:t>Wave 3 of national process </a:t>
              </a:r>
            </a:p>
          </p:txBody>
        </p:sp>
      </p:grpSp>
      <p:sp>
        <p:nvSpPr>
          <p:cNvPr id="36" name="TextBox 35">
            <a:extLst>
              <a:ext uri="{FF2B5EF4-FFF2-40B4-BE49-F238E27FC236}">
                <a16:creationId xmlns:a16="http://schemas.microsoft.com/office/drawing/2014/main" id="{9E75EC06-E4AE-9D48-9054-6CA801F1E7BD}"/>
              </a:ext>
            </a:extLst>
          </p:cNvPr>
          <p:cNvSpPr txBox="1"/>
          <p:nvPr/>
        </p:nvSpPr>
        <p:spPr>
          <a:xfrm>
            <a:off x="5868269" y="1471525"/>
            <a:ext cx="3086255" cy="5078313"/>
          </a:xfrm>
          <a:prstGeom prst="rect">
            <a:avLst/>
          </a:prstGeom>
          <a:noFill/>
        </p:spPr>
        <p:txBody>
          <a:bodyPr wrap="square" rtlCol="0">
            <a:spAutoFit/>
          </a:bodyPr>
          <a:lstStyle/>
          <a:p>
            <a:r>
              <a:rPr lang="en-US" dirty="0"/>
              <a:t>Involved 30 GFEs, 12 SFCs and 5 specialist institutions that opted in</a:t>
            </a:r>
          </a:p>
          <a:p>
            <a:endParaRPr lang="en-US" dirty="0"/>
          </a:p>
          <a:p>
            <a:r>
              <a:rPr lang="en-US" dirty="0"/>
              <a:t>Prior to the Review about half of the FE colleges in London involved in merger or alliance-based discussions</a:t>
            </a:r>
          </a:p>
          <a:p>
            <a:endParaRPr lang="en-US" dirty="0"/>
          </a:p>
          <a:p>
            <a:r>
              <a:rPr lang="en-US" dirty="0"/>
              <a:t>Five meetings per sub-group</a:t>
            </a:r>
          </a:p>
          <a:p>
            <a:endParaRPr lang="en-US" dirty="0"/>
          </a:p>
          <a:p>
            <a:r>
              <a:rPr lang="en-US" dirty="0"/>
              <a:t>Four final reports published February 2017</a:t>
            </a:r>
          </a:p>
          <a:p>
            <a:endParaRPr lang="en-US" dirty="0"/>
          </a:p>
          <a:p>
            <a:r>
              <a:rPr lang="en-US" dirty="0"/>
              <a:t>ACL review undertaken alongside</a:t>
            </a:r>
          </a:p>
        </p:txBody>
      </p:sp>
    </p:spTree>
    <p:extLst>
      <p:ext uri="{BB962C8B-B14F-4D97-AF65-F5344CB8AC3E}">
        <p14:creationId xmlns:p14="http://schemas.microsoft.com/office/powerpoint/2010/main" val="114476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416" y="1234614"/>
            <a:ext cx="9005583" cy="5623385"/>
          </a:xfrm>
        </p:spPr>
        <p:txBody>
          <a:bodyPr>
            <a:normAutofit fontScale="55000" lnSpcReduction="20000"/>
          </a:bodyPr>
          <a:lstStyle/>
          <a:p>
            <a:pPr marL="0" indent="0">
              <a:buNone/>
            </a:pPr>
            <a:r>
              <a:rPr lang="en-US" sz="3600" b="1" dirty="0">
                <a:latin typeface="Calibri" panose="020F0502020204030204" pitchFamily="34" charset="0"/>
                <a:cs typeface="Calibri" panose="020F0502020204030204" pitchFamily="34" charset="0"/>
              </a:rPr>
              <a:t>College leaders</a:t>
            </a:r>
            <a:r>
              <a:rPr lang="en-US" sz="3600" dirty="0">
                <a:latin typeface="Calibri" panose="020F0502020204030204" pitchFamily="34" charset="0"/>
                <a:cs typeface="Calibri" panose="020F0502020204030204" pitchFamily="34" charset="0"/>
              </a:rPr>
              <a:t> – merger/collaborations already underway; ABRs seen as adding to this and thus supported, but ABR process seen as cumbersome and little added value.  </a:t>
            </a:r>
          </a:p>
          <a:p>
            <a:pPr marL="0" indent="0">
              <a:buNone/>
            </a:pPr>
            <a:r>
              <a:rPr lang="en-US" sz="3600" b="1" dirty="0">
                <a:latin typeface="Calibri" panose="020F0502020204030204" pitchFamily="34" charset="0"/>
                <a:cs typeface="Calibri" panose="020F0502020204030204" pitchFamily="34" charset="0"/>
              </a:rPr>
              <a:t>SFC leaders </a:t>
            </a:r>
            <a:r>
              <a:rPr lang="en-US" sz="3600" dirty="0">
                <a:latin typeface="Calibri" panose="020F0502020204030204" pitchFamily="34" charset="0"/>
                <a:cs typeface="Calibri" panose="020F0502020204030204" pitchFamily="34" charset="0"/>
              </a:rPr>
              <a:t> – initially felt marginal to ABR and would have liked to see involvement of 11-18 schools, UTCs and also review of general education provision</a:t>
            </a:r>
          </a:p>
          <a:p>
            <a:pPr marL="0" indent="0">
              <a:buNone/>
            </a:pPr>
            <a:r>
              <a:rPr lang="en-US" sz="3600" b="1" dirty="0">
                <a:latin typeface="Calibri" panose="020F0502020204030204" pitchFamily="34" charset="0"/>
                <a:cs typeface="Calibri" panose="020F0502020204030204" pitchFamily="34" charset="0"/>
              </a:rPr>
              <a:t>LAs and GLA </a:t>
            </a:r>
            <a:r>
              <a:rPr lang="en-US" sz="3600" dirty="0">
                <a:latin typeface="Calibri" panose="020F0502020204030204" pitchFamily="34" charset="0"/>
                <a:cs typeface="Calibri" panose="020F0502020204030204" pitchFamily="34" charset="0"/>
              </a:rPr>
              <a:t>– important mechanism for looking at colleges and establishing collaboration and increased engagement with employers.  ABR process too rushed and too focused on financial viability and not enough on learner progression and developing local economy </a:t>
            </a:r>
          </a:p>
          <a:p>
            <a:pPr marL="0" indent="0">
              <a:buNone/>
            </a:pPr>
            <a:r>
              <a:rPr lang="en-US" sz="3600" b="1" dirty="0">
                <a:latin typeface="Calibri" panose="020F0502020204030204" pitchFamily="34" charset="0"/>
                <a:cs typeface="Calibri" panose="020F0502020204030204" pitchFamily="34" charset="0"/>
              </a:rPr>
              <a:t>Curriculum leaders</a:t>
            </a:r>
          </a:p>
          <a:p>
            <a:r>
              <a:rPr lang="en-US" dirty="0">
                <a:latin typeface="Calibri" panose="020F0502020204030204" pitchFamily="34" charset="0"/>
                <a:cs typeface="Calibri" panose="020F0502020204030204" pitchFamily="34" charset="0"/>
              </a:rPr>
              <a:t>Concern about ‘</a:t>
            </a:r>
            <a:r>
              <a:rPr lang="en-US" dirty="0" err="1">
                <a:latin typeface="Calibri" panose="020F0502020204030204" pitchFamily="34" charset="0"/>
                <a:cs typeface="Calibri" panose="020F0502020204030204" pitchFamily="34" charset="0"/>
              </a:rPr>
              <a:t>organisational</a:t>
            </a:r>
            <a:r>
              <a:rPr lang="en-US" dirty="0">
                <a:latin typeface="Calibri" panose="020F0502020204030204" pitchFamily="34" charset="0"/>
                <a:cs typeface="Calibri" panose="020F0502020204030204" pitchFamily="34" charset="0"/>
              </a:rPr>
              <a:t> distraction costs’ of planned mergers </a:t>
            </a:r>
          </a:p>
          <a:p>
            <a:r>
              <a:rPr lang="en-US" dirty="0">
                <a:latin typeface="Calibri" panose="020F0502020204030204" pitchFamily="34" charset="0"/>
                <a:cs typeface="Calibri" panose="020F0502020204030204" pitchFamily="34" charset="0"/>
              </a:rPr>
              <a:t>Wanted more focus on curriculum and building Pan-London professional networks</a:t>
            </a:r>
          </a:p>
          <a:p>
            <a:endParaRPr lang="en-US" dirty="0">
              <a:latin typeface="Calibri" panose="020F0502020204030204" pitchFamily="34" charset="0"/>
              <a:cs typeface="Calibri" panose="020F0502020204030204" pitchFamily="34" charset="0"/>
            </a:endParaRPr>
          </a:p>
          <a:p>
            <a:pPr lvl="1"/>
            <a:r>
              <a:rPr lang="en-US" sz="3300" dirty="0">
                <a:latin typeface="Calibri" panose="020F0502020204030204" pitchFamily="34" charset="0"/>
                <a:cs typeface="Calibri" panose="020F0502020204030204" pitchFamily="34" charset="0"/>
              </a:rPr>
              <a:t>Network of personal cross-college contacts </a:t>
            </a:r>
          </a:p>
          <a:p>
            <a:pPr lvl="1"/>
            <a:r>
              <a:rPr lang="en-US" sz="3300" dirty="0">
                <a:latin typeface="Calibri" panose="020F0502020204030204" pitchFamily="34" charset="0"/>
                <a:cs typeface="Calibri" panose="020F0502020204030204" pitchFamily="34" charset="0"/>
              </a:rPr>
              <a:t>Creating joint area ‘road-maps’ of provision and developing progression pathways</a:t>
            </a:r>
          </a:p>
          <a:p>
            <a:pPr lvl="1"/>
            <a:r>
              <a:rPr lang="en-US" sz="3300" dirty="0">
                <a:latin typeface="Calibri" panose="020F0502020204030204" pitchFamily="34" charset="0"/>
                <a:cs typeface="Calibri" panose="020F0502020204030204" pitchFamily="34" charset="0"/>
              </a:rPr>
              <a:t>Building pan-London professional networks</a:t>
            </a:r>
          </a:p>
          <a:p>
            <a:pPr lvl="1"/>
            <a:r>
              <a:rPr lang="en-US" sz="3300" dirty="0">
                <a:latin typeface="Calibri" panose="020F0502020204030204" pitchFamily="34" charset="0"/>
                <a:cs typeface="Calibri" panose="020F0502020204030204" pitchFamily="34" charset="0"/>
              </a:rPr>
              <a:t>Providing peer review and development groups</a:t>
            </a:r>
          </a:p>
          <a:p>
            <a:pPr lvl="1"/>
            <a:r>
              <a:rPr lang="en-US" sz="3300" dirty="0">
                <a:latin typeface="Calibri" panose="020F0502020204030204" pitchFamily="34" charset="0"/>
                <a:cs typeface="Calibri" panose="020F0502020204030204" pitchFamily="34" charset="0"/>
              </a:rPr>
              <a:t>Focusing on </a:t>
            </a:r>
            <a:r>
              <a:rPr lang="en-US" sz="3300" dirty="0" err="1">
                <a:latin typeface="Calibri" panose="020F0502020204030204" pitchFamily="34" charset="0"/>
                <a:cs typeface="Calibri" panose="020F0502020204030204" pitchFamily="34" charset="0"/>
              </a:rPr>
              <a:t>specialisations</a:t>
            </a:r>
            <a:r>
              <a:rPr lang="en-US" sz="3300" dirty="0">
                <a:latin typeface="Calibri" panose="020F0502020204030204" pitchFamily="34" charset="0"/>
                <a:cs typeface="Calibri" panose="020F0502020204030204" pitchFamily="34" charset="0"/>
              </a:rPr>
              <a:t> across London</a:t>
            </a:r>
          </a:p>
          <a:p>
            <a:pPr lvl="1"/>
            <a:r>
              <a:rPr lang="en-US" sz="3300" dirty="0">
                <a:latin typeface="Calibri" panose="020F0502020204030204" pitchFamily="34" charset="0"/>
                <a:cs typeface="Calibri" panose="020F0502020204030204" pitchFamily="34" charset="0"/>
              </a:rPr>
              <a:t>Engaging with learners and employers</a:t>
            </a:r>
          </a:p>
          <a:p>
            <a:pPr lvl="1"/>
            <a:r>
              <a:rPr lang="en-US" sz="3300" dirty="0">
                <a:latin typeface="Calibri" panose="020F0502020204030204" pitchFamily="34" charset="0"/>
                <a:cs typeface="Calibri" panose="020F0502020204030204" pitchFamily="34" charset="0"/>
              </a:rPr>
              <a:t>Developing regional and sub-regional partnerships with wider stakeholders</a:t>
            </a:r>
          </a:p>
        </p:txBody>
      </p:sp>
      <p:sp>
        <p:nvSpPr>
          <p:cNvPr id="2" name="Rectangle 1">
            <a:extLst>
              <a:ext uri="{FF2B5EF4-FFF2-40B4-BE49-F238E27FC236}">
                <a16:creationId xmlns:a16="http://schemas.microsoft.com/office/drawing/2014/main" id="{B7F0AF87-249C-C34F-B2EE-97C0A7714B7B}"/>
              </a:ext>
            </a:extLst>
          </p:cNvPr>
          <p:cNvSpPr/>
          <p:nvPr/>
        </p:nvSpPr>
        <p:spPr>
          <a:xfrm>
            <a:off x="138417" y="649839"/>
            <a:ext cx="6198941" cy="584775"/>
          </a:xfrm>
          <a:prstGeom prst="rect">
            <a:avLst/>
          </a:prstGeom>
        </p:spPr>
        <p:txBody>
          <a:bodyPr wrap="none">
            <a:spAutoFit/>
          </a:bodyPr>
          <a:lstStyle/>
          <a:p>
            <a:r>
              <a:rPr lang="en-US" sz="3200" dirty="0">
                <a:solidFill>
                  <a:schemeClr val="bg1"/>
                </a:solidFill>
              </a:rPr>
              <a:t>Stakeholder perceptions of ABRs</a:t>
            </a:r>
            <a:endParaRPr lang="en-US" sz="3600" dirty="0"/>
          </a:p>
        </p:txBody>
      </p:sp>
    </p:spTree>
    <p:extLst>
      <p:ext uri="{BB962C8B-B14F-4D97-AF65-F5344CB8AC3E}">
        <p14:creationId xmlns:p14="http://schemas.microsoft.com/office/powerpoint/2010/main" val="1237145857"/>
      </p:ext>
    </p:extLst>
  </p:cSld>
  <p:clrMapOvr>
    <a:masterClrMapping/>
  </p:clrMapOvr>
</p:sld>
</file>

<file path=ppt/theme/theme1.xml><?xml version="1.0" encoding="utf-8"?>
<a:theme xmlns:a="http://schemas.openxmlformats.org/drawingml/2006/main" name="L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Light Green">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ue Celest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r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ky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Yellow">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rang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Pink">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urpl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Ston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OENetDocumentType xmlns="1f70c37c-c3dd-452e-8808-84ca52e5f108">Presentation</IOENetDocumentType>
    <ol_Department xmlns="http://schemas.microsoft.com/sharepoint/v3">External Relations</ol_Department>
  </documentManagement>
</p:properties>
</file>

<file path=customXml/item2.xml><?xml version="1.0" encoding="utf-8"?>
<ct:contentTypeSchema xmlns:ct="http://schemas.microsoft.com/office/2006/metadata/contentType" xmlns:ma="http://schemas.microsoft.com/office/2006/metadata/properties/metaAttributes" ct:_="" ma:_="" ma:contentTypeName="IOE-Net Document" ma:contentTypeID="0x0101003C6433750ECB5A49A2B0F8B7F0D600E000508F965A44D00B4BB5F97D405736E133" ma:contentTypeVersion="7" ma:contentTypeDescription="" ma:contentTypeScope="" ma:versionID="849809ea6dcb1261241d6a9a69473d50">
  <xsd:schema xmlns:xsd="http://www.w3.org/2001/XMLSchema" xmlns:xs="http://www.w3.org/2001/XMLSchema" xmlns:p="http://schemas.microsoft.com/office/2006/metadata/properties" xmlns:ns1="http://schemas.microsoft.com/sharepoint/v3" xmlns:ns2="1f70c37c-c3dd-452e-8808-84ca52e5f108" targetNamespace="http://schemas.microsoft.com/office/2006/metadata/properties" ma:root="true" ma:fieldsID="17997155ec8a0f7180f991f9e5460b9c" ns1:_="" ns2:_="">
    <xsd:import namespace="http://schemas.microsoft.com/sharepoint/v3"/>
    <xsd:import namespace="1f70c37c-c3dd-452e-8808-84ca52e5f108"/>
    <xsd:element name="properties">
      <xsd:complexType>
        <xsd:sequence>
          <xsd:element name="documentManagement">
            <xsd:complexType>
              <xsd:all>
                <xsd:element ref="ns2:IOENetDocumentType"/>
                <xsd:element ref="ns1:ol_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9" nillable="true" ma:displayName="Department" ma:hidden="true" ma:internalName="ol_Departmen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70c37c-c3dd-452e-8808-84ca52e5f108" elementFormDefault="qualified">
    <xsd:import namespace="http://schemas.microsoft.com/office/2006/documentManagement/types"/>
    <xsd:import namespace="http://schemas.microsoft.com/office/infopath/2007/PartnerControls"/>
    <xsd:element name="IOENetDocumentType" ma:index="8" ma:displayName="IOE-Net Document Type" ma:format="Dropdown" ma:internalName="IOENetDocumentType" ma:readOnly="false">
      <xsd:simpleType>
        <xsd:restriction base="dms:Choice">
          <xsd:enumeration value="Agreement"/>
          <xsd:enumeration value="Form"/>
          <xsd:enumeration value="Guideline"/>
          <xsd:enumeration value="Policy"/>
          <xsd:enumeration value="Presentation"/>
          <xsd:enumeration value="Report"/>
          <xsd:enumeration value="Strategy"/>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1E686129-E6ED-4637-A35A-00940F006084}">
  <ds:schemaRefs>
    <ds:schemaRef ds:uri="http://www.w3.org/XML/1998/namespace"/>
    <ds:schemaRef ds:uri="http://purl.org/dc/dcmitype/"/>
    <ds:schemaRef ds:uri="http://schemas.microsoft.com/office/2006/metadata/properties"/>
    <ds:schemaRef ds:uri="1f70c37c-c3dd-452e-8808-84ca52e5f108"/>
    <ds:schemaRef ds:uri="http://schemas.microsoft.com/office/2006/documentManagement/types"/>
    <ds:schemaRef ds:uri="http://purl.org/dc/elements/1.1/"/>
    <ds:schemaRef ds:uri="http://purl.org/dc/terms/"/>
    <ds:schemaRef ds:uri="http://schemas.microsoft.com/sharepoint/v3"/>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D6ABB17C-1081-41D3-9809-558BFD7AF3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70c37c-c3dd-452e-8808-84ca52e5f1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94C293-62A5-490D-83AD-D57271ED98B4}">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7986</TotalTime>
  <Words>971</Words>
  <Application>Microsoft Macintosh PowerPoint</Application>
  <PresentationFormat>On-screen Show (4:3)</PresentationFormat>
  <Paragraphs>132</Paragraphs>
  <Slides>15</Slides>
  <Notes>0</Notes>
  <HiddenSlides>0</HiddenSlides>
  <MMClips>0</MMClips>
  <ScaleCrop>false</ScaleCrop>
  <HeadingPairs>
    <vt:vector size="6" baseType="variant">
      <vt:variant>
        <vt:lpstr>Fonts Used</vt:lpstr>
      </vt:variant>
      <vt:variant>
        <vt:i4>7</vt:i4>
      </vt:variant>
      <vt:variant>
        <vt:lpstr>Theme</vt:lpstr>
      </vt:variant>
      <vt:variant>
        <vt:i4>10</vt:i4>
      </vt:variant>
      <vt:variant>
        <vt:lpstr>Slide Titles</vt:lpstr>
      </vt:variant>
      <vt:variant>
        <vt:i4>15</vt:i4>
      </vt:variant>
    </vt:vector>
  </HeadingPairs>
  <TitlesOfParts>
    <vt:vector size="32" baseType="lpstr">
      <vt:lpstr>MS PGothic</vt:lpstr>
      <vt:lpstr>Arial</vt:lpstr>
      <vt:lpstr>Calibri</vt:lpstr>
      <vt:lpstr>Garamond</vt:lpstr>
      <vt:lpstr>Helvetica</vt:lpstr>
      <vt:lpstr>Times New Roman</vt:lpstr>
      <vt:lpstr>Wingdings</vt:lpstr>
      <vt:lpstr>Light Blue</vt:lpstr>
      <vt:lpstr>Blue Celeste</vt:lpstr>
      <vt:lpstr>Bright Blue</vt:lpstr>
      <vt:lpstr>Sky Blue</vt:lpstr>
      <vt:lpstr>Yellow</vt:lpstr>
      <vt:lpstr>Orange</vt:lpstr>
      <vt:lpstr>Pink</vt:lpstr>
      <vt:lpstr>Purple</vt:lpstr>
      <vt:lpstr>Stone</vt:lpstr>
      <vt:lpstr>Light Green</vt:lpstr>
      <vt:lpstr>   </vt:lpstr>
      <vt:lpstr>PowerPoint Presentation</vt:lpstr>
      <vt:lpstr>PowerPoint Presentation</vt:lpstr>
      <vt:lpstr>PowerPoint Presentation</vt:lpstr>
      <vt:lpstr>London: dynamic &amp; divided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UCL (IOE) powerpoint presentation template</dc:title>
  <dc:creator>Paul2</dc:creator>
  <cp:lastModifiedBy>k.spours@ioe.ac.uk</cp:lastModifiedBy>
  <cp:revision>328</cp:revision>
  <cp:lastPrinted>2017-03-20T13:57:01Z</cp:lastPrinted>
  <dcterms:created xsi:type="dcterms:W3CDTF">2013-09-17T12:18:35Z</dcterms:created>
  <dcterms:modified xsi:type="dcterms:W3CDTF">2018-06-11T15:17:25Z</dcterms:modified>
</cp:coreProperties>
</file>