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7"/>
  </p:notesMasterIdLst>
  <p:sldIdLst>
    <p:sldId id="256" r:id="rId2"/>
    <p:sldId id="257" r:id="rId3"/>
    <p:sldId id="281" r:id="rId4"/>
    <p:sldId id="258" r:id="rId5"/>
    <p:sldId id="259" r:id="rId6"/>
    <p:sldId id="260" r:id="rId7"/>
    <p:sldId id="261" r:id="rId8"/>
    <p:sldId id="284" r:id="rId9"/>
    <p:sldId id="280" r:id="rId10"/>
    <p:sldId id="277" r:id="rId11"/>
    <p:sldId id="285" r:id="rId12"/>
    <p:sldId id="262" r:id="rId13"/>
    <p:sldId id="263" r:id="rId14"/>
    <p:sldId id="279" r:id="rId15"/>
    <p:sldId id="282" r:id="rId16"/>
    <p:sldId id="264" r:id="rId17"/>
    <p:sldId id="265" r:id="rId18"/>
    <p:sldId id="271" r:id="rId19"/>
    <p:sldId id="266" r:id="rId20"/>
    <p:sldId id="283" r:id="rId21"/>
    <p:sldId id="267" r:id="rId22"/>
    <p:sldId id="272" r:id="rId23"/>
    <p:sldId id="273" r:id="rId24"/>
    <p:sldId id="270"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25" d="100"/>
          <a:sy n="125" d="100"/>
        </p:scale>
        <p:origin x="240" y="19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0E50C-B18F-4703-9256-ECE47476C106}" type="doc">
      <dgm:prSet loTypeId="urn:microsoft.com/office/officeart/2005/8/layout/radial5" loCatId="cycle" qsTypeId="urn:microsoft.com/office/officeart/2005/8/quickstyle/3d3" qsCatId="3D" csTypeId="urn:microsoft.com/office/officeart/2005/8/colors/accent0_3" csCatId="mainScheme" phldr="1"/>
      <dgm:spPr/>
      <dgm:t>
        <a:bodyPr/>
        <a:lstStyle/>
        <a:p>
          <a:endParaRPr lang="en-US"/>
        </a:p>
      </dgm:t>
    </dgm:pt>
    <dgm:pt modelId="{3DDC0BA5-0614-4A2E-8C86-611C32D4F82F}">
      <dgm:prSet phldrT="[Text]"/>
      <dgm:spPr/>
      <dgm:t>
        <a:bodyPr/>
        <a:lstStyle/>
        <a:p>
          <a:r>
            <a:rPr lang="en-US" dirty="0" smtClean="0"/>
            <a:t>Problem-based approach to VET and apprenticeship</a:t>
          </a:r>
          <a:endParaRPr lang="en-US" dirty="0"/>
        </a:p>
      </dgm:t>
    </dgm:pt>
    <dgm:pt modelId="{1384CCB1-C54C-4E10-8A67-C1905299E51B}" type="parTrans" cxnId="{CCFC3A54-DC55-4557-9E46-7CDD90BA8BCE}">
      <dgm:prSet/>
      <dgm:spPr/>
      <dgm:t>
        <a:bodyPr/>
        <a:lstStyle/>
        <a:p>
          <a:endParaRPr lang="en-US"/>
        </a:p>
      </dgm:t>
    </dgm:pt>
    <dgm:pt modelId="{58624673-17AA-47B2-B33F-0ABE84071F81}" type="sibTrans" cxnId="{CCFC3A54-DC55-4557-9E46-7CDD90BA8BCE}">
      <dgm:prSet/>
      <dgm:spPr/>
      <dgm:t>
        <a:bodyPr/>
        <a:lstStyle/>
        <a:p>
          <a:endParaRPr lang="en-US"/>
        </a:p>
      </dgm:t>
    </dgm:pt>
    <dgm:pt modelId="{A7561D65-6A3E-4FAC-9452-38BC4F6465B7}">
      <dgm:prSet phldrT="[Text]"/>
      <dgm:spPr/>
      <dgm:t>
        <a:bodyPr/>
        <a:lstStyle/>
        <a:p>
          <a:r>
            <a:rPr lang="en-US" dirty="0" smtClean="0"/>
            <a:t>Student under-achievement</a:t>
          </a:r>
          <a:endParaRPr lang="en-US" dirty="0"/>
        </a:p>
      </dgm:t>
    </dgm:pt>
    <dgm:pt modelId="{3A59DA73-9503-475C-894D-C49AEE390EEF}" type="parTrans" cxnId="{DC0F92F0-3B94-4F6F-A511-0C8A441DB8B5}">
      <dgm:prSet/>
      <dgm:spPr/>
      <dgm:t>
        <a:bodyPr/>
        <a:lstStyle/>
        <a:p>
          <a:endParaRPr lang="en-US"/>
        </a:p>
      </dgm:t>
    </dgm:pt>
    <dgm:pt modelId="{DA9D0D17-D920-4EAF-8B36-4F2A1BF21262}" type="sibTrans" cxnId="{DC0F92F0-3B94-4F6F-A511-0C8A441DB8B5}">
      <dgm:prSet/>
      <dgm:spPr/>
      <dgm:t>
        <a:bodyPr/>
        <a:lstStyle/>
        <a:p>
          <a:endParaRPr lang="en-US"/>
        </a:p>
      </dgm:t>
    </dgm:pt>
    <dgm:pt modelId="{E04B89FB-192E-48C0-BF5A-0A81BEB44CE1}">
      <dgm:prSet phldrT="[Text]"/>
      <dgm:spPr/>
      <dgm:t>
        <a:bodyPr/>
        <a:lstStyle/>
        <a:p>
          <a:r>
            <a:rPr lang="en-US" dirty="0" smtClean="0"/>
            <a:t>Negative perceptions of VET within HE</a:t>
          </a:r>
          <a:endParaRPr lang="en-US" dirty="0"/>
        </a:p>
      </dgm:t>
    </dgm:pt>
    <dgm:pt modelId="{3E87CDB6-E46E-4351-85E2-6A03A2BC3FB4}" type="parTrans" cxnId="{6CBB176F-393F-4188-8B99-E033DCBB094F}">
      <dgm:prSet/>
      <dgm:spPr/>
      <dgm:t>
        <a:bodyPr/>
        <a:lstStyle/>
        <a:p>
          <a:endParaRPr lang="en-US"/>
        </a:p>
      </dgm:t>
    </dgm:pt>
    <dgm:pt modelId="{D51452ED-2CFF-4713-9284-02B225985592}" type="sibTrans" cxnId="{6CBB176F-393F-4188-8B99-E033DCBB094F}">
      <dgm:prSet/>
      <dgm:spPr/>
      <dgm:t>
        <a:bodyPr/>
        <a:lstStyle/>
        <a:p>
          <a:endParaRPr lang="en-US"/>
        </a:p>
      </dgm:t>
    </dgm:pt>
    <dgm:pt modelId="{14701E0F-08C4-4D19-80A5-F8EE8BDC8414}">
      <dgm:prSet phldrT="[Text]"/>
      <dgm:spPr/>
      <dgm:t>
        <a:bodyPr/>
        <a:lstStyle/>
        <a:p>
          <a:r>
            <a:rPr lang="en-US" dirty="0" smtClean="0"/>
            <a:t>Societal stereo-typing of </a:t>
          </a:r>
          <a:r>
            <a:rPr lang="en-US" dirty="0" err="1" smtClean="0"/>
            <a:t>programmes</a:t>
          </a:r>
          <a:endParaRPr lang="en-US" dirty="0"/>
        </a:p>
      </dgm:t>
    </dgm:pt>
    <dgm:pt modelId="{F44570D4-7A7C-4EA6-9A65-E9B7E25F0A97}" type="parTrans" cxnId="{5BD4E109-B9FE-45AD-83D7-12D38B02F006}">
      <dgm:prSet/>
      <dgm:spPr/>
      <dgm:t>
        <a:bodyPr/>
        <a:lstStyle/>
        <a:p>
          <a:endParaRPr lang="en-US"/>
        </a:p>
      </dgm:t>
    </dgm:pt>
    <dgm:pt modelId="{EE0F0139-D43B-4C9C-B533-D807D994088D}" type="sibTrans" cxnId="{5BD4E109-B9FE-45AD-83D7-12D38B02F006}">
      <dgm:prSet/>
      <dgm:spPr/>
      <dgm:t>
        <a:bodyPr/>
        <a:lstStyle/>
        <a:p>
          <a:endParaRPr lang="en-US"/>
        </a:p>
      </dgm:t>
    </dgm:pt>
    <dgm:pt modelId="{52C76C3A-3BBE-49FC-B1AF-9D9F8DDE2CC8}">
      <dgm:prSet phldrT="[Text]"/>
      <dgm:spPr/>
      <dgm:t>
        <a:bodyPr/>
        <a:lstStyle/>
        <a:p>
          <a:r>
            <a:rPr lang="en-US" dirty="0" smtClean="0"/>
            <a:t>Low </a:t>
          </a:r>
          <a:r>
            <a:rPr lang="en-US" dirty="0" err="1" smtClean="0"/>
            <a:t>programme</a:t>
          </a:r>
          <a:r>
            <a:rPr lang="en-US" dirty="0" smtClean="0"/>
            <a:t> expectations</a:t>
          </a:r>
          <a:endParaRPr lang="en-US" dirty="0"/>
        </a:p>
      </dgm:t>
    </dgm:pt>
    <dgm:pt modelId="{63C9D388-EAE2-4F63-A092-1C667708A495}" type="parTrans" cxnId="{0B94EE63-AEB7-4B0D-8C29-1342F11DB7EE}">
      <dgm:prSet/>
      <dgm:spPr/>
      <dgm:t>
        <a:bodyPr/>
        <a:lstStyle/>
        <a:p>
          <a:endParaRPr lang="en-US"/>
        </a:p>
      </dgm:t>
    </dgm:pt>
    <dgm:pt modelId="{58DB5E26-43BB-466A-879F-B9A1233DCD62}" type="sibTrans" cxnId="{0B94EE63-AEB7-4B0D-8C29-1342F11DB7EE}">
      <dgm:prSet/>
      <dgm:spPr/>
      <dgm:t>
        <a:bodyPr/>
        <a:lstStyle/>
        <a:p>
          <a:endParaRPr lang="en-US"/>
        </a:p>
      </dgm:t>
    </dgm:pt>
    <dgm:pt modelId="{C494E294-2ED4-4B16-AE8C-F4A3A8F77C4C}">
      <dgm:prSet/>
      <dgm:spPr/>
      <dgm:t>
        <a:bodyPr/>
        <a:lstStyle/>
        <a:p>
          <a:r>
            <a:rPr lang="en-US" dirty="0" smtClean="0"/>
            <a:t>Lack of proper teacher education training</a:t>
          </a:r>
          <a:endParaRPr lang="en-US" dirty="0"/>
        </a:p>
      </dgm:t>
    </dgm:pt>
    <dgm:pt modelId="{45F57E5F-B72C-4205-86A0-C8A4CE724157}" type="parTrans" cxnId="{0E522285-4167-4670-A5A5-77353A89E40C}">
      <dgm:prSet/>
      <dgm:spPr/>
      <dgm:t>
        <a:bodyPr/>
        <a:lstStyle/>
        <a:p>
          <a:endParaRPr lang="en-US"/>
        </a:p>
      </dgm:t>
    </dgm:pt>
    <dgm:pt modelId="{E523AF23-97AD-4469-B2E8-F58F4B4D4392}" type="sibTrans" cxnId="{0E522285-4167-4670-A5A5-77353A89E40C}">
      <dgm:prSet/>
      <dgm:spPr/>
      <dgm:t>
        <a:bodyPr/>
        <a:lstStyle/>
        <a:p>
          <a:endParaRPr lang="en-US"/>
        </a:p>
      </dgm:t>
    </dgm:pt>
    <dgm:pt modelId="{974DF475-E6B1-4653-906F-2C7F1E8585ED}">
      <dgm:prSet/>
      <dgm:spPr/>
      <dgm:t>
        <a:bodyPr/>
        <a:lstStyle/>
        <a:p>
          <a:r>
            <a:rPr lang="en-US" dirty="0" smtClean="0"/>
            <a:t>Skills deficit based on socio-economic trends</a:t>
          </a:r>
          <a:endParaRPr lang="en-US" dirty="0"/>
        </a:p>
      </dgm:t>
    </dgm:pt>
    <dgm:pt modelId="{019A5EE8-ADDF-4D9B-898C-7B08F8003124}" type="parTrans" cxnId="{96622F5F-4913-444B-B12A-B618FBF96D85}">
      <dgm:prSet/>
      <dgm:spPr/>
      <dgm:t>
        <a:bodyPr/>
        <a:lstStyle/>
        <a:p>
          <a:endParaRPr lang="en-US"/>
        </a:p>
      </dgm:t>
    </dgm:pt>
    <dgm:pt modelId="{54E11D06-C2BF-4BF9-84B3-161DECBE25DE}" type="sibTrans" cxnId="{96622F5F-4913-444B-B12A-B618FBF96D85}">
      <dgm:prSet/>
      <dgm:spPr/>
      <dgm:t>
        <a:bodyPr/>
        <a:lstStyle/>
        <a:p>
          <a:endParaRPr lang="en-US"/>
        </a:p>
      </dgm:t>
    </dgm:pt>
    <dgm:pt modelId="{B6895061-F7E0-4639-AF92-252BB8E99F9F}">
      <dgm:prSet/>
      <dgm:spPr/>
      <dgm:t>
        <a:bodyPr/>
        <a:lstStyle/>
        <a:p>
          <a:r>
            <a:rPr lang="en-US" dirty="0" smtClean="0"/>
            <a:t>Inflexible institutional structures and cultures</a:t>
          </a:r>
          <a:endParaRPr lang="en-US" dirty="0"/>
        </a:p>
      </dgm:t>
    </dgm:pt>
    <dgm:pt modelId="{077C3416-1CAE-4190-9B6F-E9BDC52CF8C7}" type="parTrans" cxnId="{E9AF5E5C-EC0D-4C90-8345-BC5AC65377B9}">
      <dgm:prSet/>
      <dgm:spPr/>
      <dgm:t>
        <a:bodyPr/>
        <a:lstStyle/>
        <a:p>
          <a:endParaRPr lang="en-US"/>
        </a:p>
      </dgm:t>
    </dgm:pt>
    <dgm:pt modelId="{B701285A-C5E6-44FA-983F-A8F0F4F77002}" type="sibTrans" cxnId="{E9AF5E5C-EC0D-4C90-8345-BC5AC65377B9}">
      <dgm:prSet/>
      <dgm:spPr/>
      <dgm:t>
        <a:bodyPr/>
        <a:lstStyle/>
        <a:p>
          <a:endParaRPr lang="en-US"/>
        </a:p>
      </dgm:t>
    </dgm:pt>
    <dgm:pt modelId="{2167EB24-B7FA-4286-B084-64447F2A15E4}">
      <dgm:prSet/>
      <dgm:spPr/>
      <dgm:t>
        <a:bodyPr/>
        <a:lstStyle/>
        <a:p>
          <a:r>
            <a:rPr lang="en-US" dirty="0" smtClean="0"/>
            <a:t>No </a:t>
          </a:r>
          <a:r>
            <a:rPr lang="en-US" dirty="0" err="1" smtClean="0"/>
            <a:t>formalised</a:t>
          </a:r>
          <a:r>
            <a:rPr lang="en-US" dirty="0" smtClean="0"/>
            <a:t> apprenticeship structures</a:t>
          </a:r>
          <a:endParaRPr lang="en-US" dirty="0"/>
        </a:p>
      </dgm:t>
    </dgm:pt>
    <dgm:pt modelId="{291A7A27-8EF7-4883-B072-79908910D6E5}" type="parTrans" cxnId="{068F6B53-37D6-4D02-9A26-FD88CB8963EE}">
      <dgm:prSet/>
      <dgm:spPr/>
      <dgm:t>
        <a:bodyPr/>
        <a:lstStyle/>
        <a:p>
          <a:endParaRPr lang="en-US"/>
        </a:p>
      </dgm:t>
    </dgm:pt>
    <dgm:pt modelId="{D3EA0CA1-62AB-452B-93D9-87E01DE460E8}" type="sibTrans" cxnId="{068F6B53-37D6-4D02-9A26-FD88CB8963EE}">
      <dgm:prSet/>
      <dgm:spPr/>
      <dgm:t>
        <a:bodyPr/>
        <a:lstStyle/>
        <a:p>
          <a:endParaRPr lang="en-US"/>
        </a:p>
      </dgm:t>
    </dgm:pt>
    <dgm:pt modelId="{1334EEA5-B5CB-41F1-8FE3-0CC85CC54420}">
      <dgm:prSet/>
      <dgm:spPr/>
      <dgm:t>
        <a:bodyPr/>
        <a:lstStyle/>
        <a:p>
          <a:r>
            <a:rPr lang="en-US" dirty="0" smtClean="0"/>
            <a:t>Insufficient funding</a:t>
          </a:r>
          <a:endParaRPr lang="en-US" dirty="0"/>
        </a:p>
      </dgm:t>
    </dgm:pt>
    <dgm:pt modelId="{D1440776-151E-4A32-B497-AE6C33736981}" type="parTrans" cxnId="{BC4608B3-8FBA-4A3E-9A83-242AF675322D}">
      <dgm:prSet/>
      <dgm:spPr/>
      <dgm:t>
        <a:bodyPr/>
        <a:lstStyle/>
        <a:p>
          <a:endParaRPr lang="en-US"/>
        </a:p>
      </dgm:t>
    </dgm:pt>
    <dgm:pt modelId="{924B4483-84A8-45F0-88A8-1069BEC0C308}" type="sibTrans" cxnId="{BC4608B3-8FBA-4A3E-9A83-242AF675322D}">
      <dgm:prSet/>
      <dgm:spPr/>
      <dgm:t>
        <a:bodyPr/>
        <a:lstStyle/>
        <a:p>
          <a:endParaRPr lang="en-US"/>
        </a:p>
      </dgm:t>
    </dgm:pt>
    <dgm:pt modelId="{87DA9D96-EF23-4098-A0FE-1E3625AAFEF0}">
      <dgm:prSet/>
      <dgm:spPr/>
      <dgm:t>
        <a:bodyPr/>
        <a:lstStyle/>
        <a:p>
          <a:r>
            <a:rPr lang="en-US" dirty="0" smtClean="0"/>
            <a:t>Lack of clear policy guidelines for VET</a:t>
          </a:r>
          <a:endParaRPr lang="en-US" dirty="0"/>
        </a:p>
      </dgm:t>
    </dgm:pt>
    <dgm:pt modelId="{A549FDF9-C108-4148-A5AF-D47CB0E57824}" type="parTrans" cxnId="{5EFC62F4-5430-421F-81E1-F7DB18B7CD5D}">
      <dgm:prSet/>
      <dgm:spPr/>
      <dgm:t>
        <a:bodyPr/>
        <a:lstStyle/>
        <a:p>
          <a:endParaRPr lang="en-US"/>
        </a:p>
      </dgm:t>
    </dgm:pt>
    <dgm:pt modelId="{BF3E0EB7-6B29-42F6-B0AA-E3DCFD47CA92}" type="sibTrans" cxnId="{5EFC62F4-5430-421F-81E1-F7DB18B7CD5D}">
      <dgm:prSet/>
      <dgm:spPr/>
      <dgm:t>
        <a:bodyPr/>
        <a:lstStyle/>
        <a:p>
          <a:endParaRPr lang="en-US"/>
        </a:p>
      </dgm:t>
    </dgm:pt>
    <dgm:pt modelId="{D57C9F44-296F-431C-B289-A887707ED124}" type="pres">
      <dgm:prSet presAssocID="{0640E50C-B18F-4703-9256-ECE47476C106}" presName="Name0" presStyleCnt="0">
        <dgm:presLayoutVars>
          <dgm:chMax val="1"/>
          <dgm:dir/>
          <dgm:animLvl val="ctr"/>
          <dgm:resizeHandles val="exact"/>
        </dgm:presLayoutVars>
      </dgm:prSet>
      <dgm:spPr/>
    </dgm:pt>
    <dgm:pt modelId="{F448436D-FA95-4955-84E3-8BD0CBD9D7D5}" type="pres">
      <dgm:prSet presAssocID="{3DDC0BA5-0614-4A2E-8C86-611C32D4F82F}" presName="centerShape" presStyleLbl="node0" presStyleIdx="0" presStyleCnt="1" custScaleX="181764" custScaleY="156677"/>
      <dgm:spPr/>
      <dgm:t>
        <a:bodyPr/>
        <a:lstStyle/>
        <a:p>
          <a:endParaRPr lang="en-US"/>
        </a:p>
      </dgm:t>
    </dgm:pt>
    <dgm:pt modelId="{4A6360B6-948A-4888-8CC7-B2B8993F14FF}" type="pres">
      <dgm:prSet presAssocID="{3A59DA73-9503-475C-894D-C49AEE390EEF}" presName="parTrans" presStyleLbl="sibTrans2D1" presStyleIdx="0" presStyleCnt="10"/>
      <dgm:spPr/>
    </dgm:pt>
    <dgm:pt modelId="{75109F27-3FC2-4A9C-9FDE-E801103A6277}" type="pres">
      <dgm:prSet presAssocID="{3A59DA73-9503-475C-894D-C49AEE390EEF}" presName="connectorText" presStyleLbl="sibTrans2D1" presStyleIdx="0" presStyleCnt="10"/>
      <dgm:spPr/>
    </dgm:pt>
    <dgm:pt modelId="{E7510A6E-5D7B-426B-AD5C-43120170522C}" type="pres">
      <dgm:prSet presAssocID="{A7561D65-6A3E-4FAC-9452-38BC4F6465B7}" presName="node" presStyleLbl="node1" presStyleIdx="0" presStyleCnt="10">
        <dgm:presLayoutVars>
          <dgm:bulletEnabled val="1"/>
        </dgm:presLayoutVars>
      </dgm:prSet>
      <dgm:spPr/>
    </dgm:pt>
    <dgm:pt modelId="{1C579D70-969C-46F7-B9B2-03F113FA1CB7}" type="pres">
      <dgm:prSet presAssocID="{3E87CDB6-E46E-4351-85E2-6A03A2BC3FB4}" presName="parTrans" presStyleLbl="sibTrans2D1" presStyleIdx="1" presStyleCnt="10"/>
      <dgm:spPr/>
    </dgm:pt>
    <dgm:pt modelId="{343EA715-4F7F-4A20-A1F0-42D3B754C55E}" type="pres">
      <dgm:prSet presAssocID="{3E87CDB6-E46E-4351-85E2-6A03A2BC3FB4}" presName="connectorText" presStyleLbl="sibTrans2D1" presStyleIdx="1" presStyleCnt="10"/>
      <dgm:spPr/>
    </dgm:pt>
    <dgm:pt modelId="{020FCE84-70B2-4591-83DF-92A9A18DAD5D}" type="pres">
      <dgm:prSet presAssocID="{E04B89FB-192E-48C0-BF5A-0A81BEB44CE1}" presName="node" presStyleLbl="node1" presStyleIdx="1" presStyleCnt="10">
        <dgm:presLayoutVars>
          <dgm:bulletEnabled val="1"/>
        </dgm:presLayoutVars>
      </dgm:prSet>
      <dgm:spPr/>
      <dgm:t>
        <a:bodyPr/>
        <a:lstStyle/>
        <a:p>
          <a:endParaRPr lang="en-US"/>
        </a:p>
      </dgm:t>
    </dgm:pt>
    <dgm:pt modelId="{2E413DD5-4D1F-414D-B679-42CEE48486B9}" type="pres">
      <dgm:prSet presAssocID="{F44570D4-7A7C-4EA6-9A65-E9B7E25F0A97}" presName="parTrans" presStyleLbl="sibTrans2D1" presStyleIdx="2" presStyleCnt="10"/>
      <dgm:spPr/>
    </dgm:pt>
    <dgm:pt modelId="{D8F66718-D578-41E5-888B-B1FFB1ADA526}" type="pres">
      <dgm:prSet presAssocID="{F44570D4-7A7C-4EA6-9A65-E9B7E25F0A97}" presName="connectorText" presStyleLbl="sibTrans2D1" presStyleIdx="2" presStyleCnt="10"/>
      <dgm:spPr/>
    </dgm:pt>
    <dgm:pt modelId="{7DE60626-B527-4CBE-84C2-82938482910A}" type="pres">
      <dgm:prSet presAssocID="{14701E0F-08C4-4D19-80A5-F8EE8BDC8414}" presName="node" presStyleLbl="node1" presStyleIdx="2" presStyleCnt="10">
        <dgm:presLayoutVars>
          <dgm:bulletEnabled val="1"/>
        </dgm:presLayoutVars>
      </dgm:prSet>
      <dgm:spPr/>
    </dgm:pt>
    <dgm:pt modelId="{A74B6CDB-A218-4EE1-873A-5A9DB2A8A01A}" type="pres">
      <dgm:prSet presAssocID="{63C9D388-EAE2-4F63-A092-1C667708A495}" presName="parTrans" presStyleLbl="sibTrans2D1" presStyleIdx="3" presStyleCnt="10"/>
      <dgm:spPr/>
    </dgm:pt>
    <dgm:pt modelId="{28AEC95C-140F-4429-AE1D-8F09F4BC066C}" type="pres">
      <dgm:prSet presAssocID="{63C9D388-EAE2-4F63-A092-1C667708A495}" presName="connectorText" presStyleLbl="sibTrans2D1" presStyleIdx="3" presStyleCnt="10"/>
      <dgm:spPr/>
    </dgm:pt>
    <dgm:pt modelId="{0C280BBE-8D05-49B7-91A3-3EF36808911E}" type="pres">
      <dgm:prSet presAssocID="{52C76C3A-3BBE-49FC-B1AF-9D9F8DDE2CC8}" presName="node" presStyleLbl="node1" presStyleIdx="3" presStyleCnt="10">
        <dgm:presLayoutVars>
          <dgm:bulletEnabled val="1"/>
        </dgm:presLayoutVars>
      </dgm:prSet>
      <dgm:spPr/>
    </dgm:pt>
    <dgm:pt modelId="{3E9697B8-9365-460A-904F-277F23E15232}" type="pres">
      <dgm:prSet presAssocID="{019A5EE8-ADDF-4D9B-898C-7B08F8003124}" presName="parTrans" presStyleLbl="sibTrans2D1" presStyleIdx="4" presStyleCnt="10"/>
      <dgm:spPr/>
    </dgm:pt>
    <dgm:pt modelId="{E7E11D89-BFF7-456D-80EB-C3DFBD861929}" type="pres">
      <dgm:prSet presAssocID="{019A5EE8-ADDF-4D9B-898C-7B08F8003124}" presName="connectorText" presStyleLbl="sibTrans2D1" presStyleIdx="4" presStyleCnt="10"/>
      <dgm:spPr/>
    </dgm:pt>
    <dgm:pt modelId="{7D5DB042-C997-415E-90C8-618654FD3794}" type="pres">
      <dgm:prSet presAssocID="{974DF475-E6B1-4653-906F-2C7F1E8585ED}" presName="node" presStyleLbl="node1" presStyleIdx="4" presStyleCnt="10">
        <dgm:presLayoutVars>
          <dgm:bulletEnabled val="1"/>
        </dgm:presLayoutVars>
      </dgm:prSet>
      <dgm:spPr/>
      <dgm:t>
        <a:bodyPr/>
        <a:lstStyle/>
        <a:p>
          <a:endParaRPr lang="en-US"/>
        </a:p>
      </dgm:t>
    </dgm:pt>
    <dgm:pt modelId="{21DFC449-BD33-47E8-AE35-A2D6E8A82D0F}" type="pres">
      <dgm:prSet presAssocID="{077C3416-1CAE-4190-9B6F-E9BDC52CF8C7}" presName="parTrans" presStyleLbl="sibTrans2D1" presStyleIdx="5" presStyleCnt="10"/>
      <dgm:spPr/>
    </dgm:pt>
    <dgm:pt modelId="{2FC6E424-51BD-4DAE-8226-2C0A23AE4C10}" type="pres">
      <dgm:prSet presAssocID="{077C3416-1CAE-4190-9B6F-E9BDC52CF8C7}" presName="connectorText" presStyleLbl="sibTrans2D1" presStyleIdx="5" presStyleCnt="10"/>
      <dgm:spPr/>
    </dgm:pt>
    <dgm:pt modelId="{5465FCA3-F309-4EBB-B538-DD10A49628C7}" type="pres">
      <dgm:prSet presAssocID="{B6895061-F7E0-4639-AF92-252BB8E99F9F}" presName="node" presStyleLbl="node1" presStyleIdx="5" presStyleCnt="10">
        <dgm:presLayoutVars>
          <dgm:bulletEnabled val="1"/>
        </dgm:presLayoutVars>
      </dgm:prSet>
      <dgm:spPr/>
      <dgm:t>
        <a:bodyPr/>
        <a:lstStyle/>
        <a:p>
          <a:endParaRPr lang="en-US"/>
        </a:p>
      </dgm:t>
    </dgm:pt>
    <dgm:pt modelId="{299B908B-8126-4972-9C21-6CFC5020A804}" type="pres">
      <dgm:prSet presAssocID="{291A7A27-8EF7-4883-B072-79908910D6E5}" presName="parTrans" presStyleLbl="sibTrans2D1" presStyleIdx="6" presStyleCnt="10"/>
      <dgm:spPr/>
    </dgm:pt>
    <dgm:pt modelId="{990A35B4-8A0E-4911-B7EA-CA423AFB1BE7}" type="pres">
      <dgm:prSet presAssocID="{291A7A27-8EF7-4883-B072-79908910D6E5}" presName="connectorText" presStyleLbl="sibTrans2D1" presStyleIdx="6" presStyleCnt="10"/>
      <dgm:spPr/>
    </dgm:pt>
    <dgm:pt modelId="{9EE34C0F-2368-4800-A9B4-7D7368A936C8}" type="pres">
      <dgm:prSet presAssocID="{2167EB24-B7FA-4286-B084-64447F2A15E4}" presName="node" presStyleLbl="node1" presStyleIdx="6" presStyleCnt="10">
        <dgm:presLayoutVars>
          <dgm:bulletEnabled val="1"/>
        </dgm:presLayoutVars>
      </dgm:prSet>
      <dgm:spPr/>
      <dgm:t>
        <a:bodyPr/>
        <a:lstStyle/>
        <a:p>
          <a:endParaRPr lang="en-US"/>
        </a:p>
      </dgm:t>
    </dgm:pt>
    <dgm:pt modelId="{F532AD71-A1F2-4A24-807A-3FA5333BBD41}" type="pres">
      <dgm:prSet presAssocID="{45F57E5F-B72C-4205-86A0-C8A4CE724157}" presName="parTrans" presStyleLbl="sibTrans2D1" presStyleIdx="7" presStyleCnt="10"/>
      <dgm:spPr/>
    </dgm:pt>
    <dgm:pt modelId="{54C714B7-FD02-40A5-B096-F2D2388E0035}" type="pres">
      <dgm:prSet presAssocID="{45F57E5F-B72C-4205-86A0-C8A4CE724157}" presName="connectorText" presStyleLbl="sibTrans2D1" presStyleIdx="7" presStyleCnt="10"/>
      <dgm:spPr/>
    </dgm:pt>
    <dgm:pt modelId="{D60D1864-BDD4-49F8-9723-9057CD6FE5A6}" type="pres">
      <dgm:prSet presAssocID="{C494E294-2ED4-4B16-AE8C-F4A3A8F77C4C}" presName="node" presStyleLbl="node1" presStyleIdx="7" presStyleCnt="10">
        <dgm:presLayoutVars>
          <dgm:bulletEnabled val="1"/>
        </dgm:presLayoutVars>
      </dgm:prSet>
      <dgm:spPr/>
    </dgm:pt>
    <dgm:pt modelId="{D94A31CF-D9DA-43F6-B7EA-FF8458B22D0D}" type="pres">
      <dgm:prSet presAssocID="{D1440776-151E-4A32-B497-AE6C33736981}" presName="parTrans" presStyleLbl="sibTrans2D1" presStyleIdx="8" presStyleCnt="10"/>
      <dgm:spPr/>
    </dgm:pt>
    <dgm:pt modelId="{945FD575-3077-46C3-A52A-CDE9001AB310}" type="pres">
      <dgm:prSet presAssocID="{D1440776-151E-4A32-B497-AE6C33736981}" presName="connectorText" presStyleLbl="sibTrans2D1" presStyleIdx="8" presStyleCnt="10"/>
      <dgm:spPr/>
    </dgm:pt>
    <dgm:pt modelId="{38849273-FF48-4831-97DA-2CE7A5B2A7AB}" type="pres">
      <dgm:prSet presAssocID="{1334EEA5-B5CB-41F1-8FE3-0CC85CC54420}" presName="node" presStyleLbl="node1" presStyleIdx="8" presStyleCnt="10">
        <dgm:presLayoutVars>
          <dgm:bulletEnabled val="1"/>
        </dgm:presLayoutVars>
      </dgm:prSet>
      <dgm:spPr/>
    </dgm:pt>
    <dgm:pt modelId="{4536A545-930A-4EC4-97B2-96BF26E97E07}" type="pres">
      <dgm:prSet presAssocID="{A549FDF9-C108-4148-A5AF-D47CB0E57824}" presName="parTrans" presStyleLbl="sibTrans2D1" presStyleIdx="9" presStyleCnt="10"/>
      <dgm:spPr/>
    </dgm:pt>
    <dgm:pt modelId="{9FAE98BD-E03C-4ACC-95D7-B783F52FD532}" type="pres">
      <dgm:prSet presAssocID="{A549FDF9-C108-4148-A5AF-D47CB0E57824}" presName="connectorText" presStyleLbl="sibTrans2D1" presStyleIdx="9" presStyleCnt="10"/>
      <dgm:spPr/>
    </dgm:pt>
    <dgm:pt modelId="{58191224-440A-415B-A007-D29786D5902F}" type="pres">
      <dgm:prSet presAssocID="{87DA9D96-EF23-4098-A0FE-1E3625AAFEF0}" presName="node" presStyleLbl="node1" presStyleIdx="9" presStyleCnt="10" custRadScaleRad="99323" custRadScaleInc="-1579">
        <dgm:presLayoutVars>
          <dgm:bulletEnabled val="1"/>
        </dgm:presLayoutVars>
      </dgm:prSet>
      <dgm:spPr/>
    </dgm:pt>
  </dgm:ptLst>
  <dgm:cxnLst>
    <dgm:cxn modelId="{2D7558D7-5F29-45C9-8D33-2EE78ABB093A}" type="presOf" srcId="{A549FDF9-C108-4148-A5AF-D47CB0E57824}" destId="{4536A545-930A-4EC4-97B2-96BF26E97E07}" srcOrd="0" destOrd="0" presId="urn:microsoft.com/office/officeart/2005/8/layout/radial5"/>
    <dgm:cxn modelId="{BC4608B3-8FBA-4A3E-9A83-242AF675322D}" srcId="{3DDC0BA5-0614-4A2E-8C86-611C32D4F82F}" destId="{1334EEA5-B5CB-41F1-8FE3-0CC85CC54420}" srcOrd="8" destOrd="0" parTransId="{D1440776-151E-4A32-B497-AE6C33736981}" sibTransId="{924B4483-84A8-45F0-88A8-1069BEC0C308}"/>
    <dgm:cxn modelId="{B29EB211-6DE6-48B6-ABA4-26BB894E248D}" type="presOf" srcId="{B6895061-F7E0-4639-AF92-252BB8E99F9F}" destId="{5465FCA3-F309-4EBB-B538-DD10A49628C7}" srcOrd="0" destOrd="0" presId="urn:microsoft.com/office/officeart/2005/8/layout/radial5"/>
    <dgm:cxn modelId="{0B94EE63-AEB7-4B0D-8C29-1342F11DB7EE}" srcId="{3DDC0BA5-0614-4A2E-8C86-611C32D4F82F}" destId="{52C76C3A-3BBE-49FC-B1AF-9D9F8DDE2CC8}" srcOrd="3" destOrd="0" parTransId="{63C9D388-EAE2-4F63-A092-1C667708A495}" sibTransId="{58DB5E26-43BB-466A-879F-B9A1233DCD62}"/>
    <dgm:cxn modelId="{B72A5E0A-7147-4EDB-B349-6F8C804D736B}" type="presOf" srcId="{291A7A27-8EF7-4883-B072-79908910D6E5}" destId="{299B908B-8126-4972-9C21-6CFC5020A804}" srcOrd="0" destOrd="0" presId="urn:microsoft.com/office/officeart/2005/8/layout/radial5"/>
    <dgm:cxn modelId="{9446643E-EFC4-4246-9895-D12FF6DF6333}" type="presOf" srcId="{C494E294-2ED4-4B16-AE8C-F4A3A8F77C4C}" destId="{D60D1864-BDD4-49F8-9723-9057CD6FE5A6}" srcOrd="0" destOrd="0" presId="urn:microsoft.com/office/officeart/2005/8/layout/radial5"/>
    <dgm:cxn modelId="{07A8C191-DEA7-4022-9066-6ADFD5806D12}" type="presOf" srcId="{A7561D65-6A3E-4FAC-9452-38BC4F6465B7}" destId="{E7510A6E-5D7B-426B-AD5C-43120170522C}" srcOrd="0" destOrd="0" presId="urn:microsoft.com/office/officeart/2005/8/layout/radial5"/>
    <dgm:cxn modelId="{4E7ED9B2-48DF-4FB5-BCBE-19F33879DAAA}" type="presOf" srcId="{63C9D388-EAE2-4F63-A092-1C667708A495}" destId="{28AEC95C-140F-4429-AE1D-8F09F4BC066C}" srcOrd="1" destOrd="0" presId="urn:microsoft.com/office/officeart/2005/8/layout/radial5"/>
    <dgm:cxn modelId="{DC0F92F0-3B94-4F6F-A511-0C8A441DB8B5}" srcId="{3DDC0BA5-0614-4A2E-8C86-611C32D4F82F}" destId="{A7561D65-6A3E-4FAC-9452-38BC4F6465B7}" srcOrd="0" destOrd="0" parTransId="{3A59DA73-9503-475C-894D-C49AEE390EEF}" sibTransId="{DA9D0D17-D920-4EAF-8B36-4F2A1BF21262}"/>
    <dgm:cxn modelId="{E9AF5E5C-EC0D-4C90-8345-BC5AC65377B9}" srcId="{3DDC0BA5-0614-4A2E-8C86-611C32D4F82F}" destId="{B6895061-F7E0-4639-AF92-252BB8E99F9F}" srcOrd="5" destOrd="0" parTransId="{077C3416-1CAE-4190-9B6F-E9BDC52CF8C7}" sibTransId="{B701285A-C5E6-44FA-983F-A8F0F4F77002}"/>
    <dgm:cxn modelId="{8FB87E03-9673-4ADE-A914-B32E2B2409BF}" type="presOf" srcId="{F44570D4-7A7C-4EA6-9A65-E9B7E25F0A97}" destId="{2E413DD5-4D1F-414D-B679-42CEE48486B9}" srcOrd="0" destOrd="0" presId="urn:microsoft.com/office/officeart/2005/8/layout/radial5"/>
    <dgm:cxn modelId="{068F6B53-37D6-4D02-9A26-FD88CB8963EE}" srcId="{3DDC0BA5-0614-4A2E-8C86-611C32D4F82F}" destId="{2167EB24-B7FA-4286-B084-64447F2A15E4}" srcOrd="6" destOrd="0" parTransId="{291A7A27-8EF7-4883-B072-79908910D6E5}" sibTransId="{D3EA0CA1-62AB-452B-93D9-87E01DE460E8}"/>
    <dgm:cxn modelId="{D72FD45D-E6B1-4F65-9926-E78E2974C987}" type="presOf" srcId="{45F57E5F-B72C-4205-86A0-C8A4CE724157}" destId="{54C714B7-FD02-40A5-B096-F2D2388E0035}" srcOrd="1" destOrd="0" presId="urn:microsoft.com/office/officeart/2005/8/layout/radial5"/>
    <dgm:cxn modelId="{EAEF44CA-359C-4FF8-BF54-62915079B20B}" type="presOf" srcId="{3E87CDB6-E46E-4351-85E2-6A03A2BC3FB4}" destId="{343EA715-4F7F-4A20-A1F0-42D3B754C55E}" srcOrd="1" destOrd="0" presId="urn:microsoft.com/office/officeart/2005/8/layout/radial5"/>
    <dgm:cxn modelId="{5BD4E109-B9FE-45AD-83D7-12D38B02F006}" srcId="{3DDC0BA5-0614-4A2E-8C86-611C32D4F82F}" destId="{14701E0F-08C4-4D19-80A5-F8EE8BDC8414}" srcOrd="2" destOrd="0" parTransId="{F44570D4-7A7C-4EA6-9A65-E9B7E25F0A97}" sibTransId="{EE0F0139-D43B-4C9C-B533-D807D994088D}"/>
    <dgm:cxn modelId="{3881C1CC-51D4-403D-BCBD-67346BE9A2A5}" type="presOf" srcId="{45F57E5F-B72C-4205-86A0-C8A4CE724157}" destId="{F532AD71-A1F2-4A24-807A-3FA5333BBD41}" srcOrd="0" destOrd="0" presId="urn:microsoft.com/office/officeart/2005/8/layout/radial5"/>
    <dgm:cxn modelId="{B5B43D4E-3210-40B0-8B08-2E1DAA6A695F}" type="presOf" srcId="{52C76C3A-3BBE-49FC-B1AF-9D9F8DDE2CC8}" destId="{0C280BBE-8D05-49B7-91A3-3EF36808911E}" srcOrd="0" destOrd="0" presId="urn:microsoft.com/office/officeart/2005/8/layout/radial5"/>
    <dgm:cxn modelId="{9F7E2593-C18E-41FA-906C-E454AD326E8E}" type="presOf" srcId="{63C9D388-EAE2-4F63-A092-1C667708A495}" destId="{A74B6CDB-A218-4EE1-873A-5A9DB2A8A01A}" srcOrd="0" destOrd="0" presId="urn:microsoft.com/office/officeart/2005/8/layout/radial5"/>
    <dgm:cxn modelId="{11094E64-73FA-4E56-8C07-4721087726C3}" type="presOf" srcId="{3A59DA73-9503-475C-894D-C49AEE390EEF}" destId="{4A6360B6-948A-4888-8CC7-B2B8993F14FF}" srcOrd="0" destOrd="0" presId="urn:microsoft.com/office/officeart/2005/8/layout/radial5"/>
    <dgm:cxn modelId="{6A697D93-6662-4B5C-8DD0-C4A63139C30F}" type="presOf" srcId="{F44570D4-7A7C-4EA6-9A65-E9B7E25F0A97}" destId="{D8F66718-D578-41E5-888B-B1FFB1ADA526}" srcOrd="1" destOrd="0" presId="urn:microsoft.com/office/officeart/2005/8/layout/radial5"/>
    <dgm:cxn modelId="{DE03E97E-D76E-4A9D-A780-699CF3C0D6F2}" type="presOf" srcId="{A549FDF9-C108-4148-A5AF-D47CB0E57824}" destId="{9FAE98BD-E03C-4ACC-95D7-B783F52FD532}" srcOrd="1" destOrd="0" presId="urn:microsoft.com/office/officeart/2005/8/layout/radial5"/>
    <dgm:cxn modelId="{0E39711E-AC30-4F7A-88D7-F32497D07978}" type="presOf" srcId="{077C3416-1CAE-4190-9B6F-E9BDC52CF8C7}" destId="{21DFC449-BD33-47E8-AE35-A2D6E8A82D0F}" srcOrd="0" destOrd="0" presId="urn:microsoft.com/office/officeart/2005/8/layout/radial5"/>
    <dgm:cxn modelId="{55D2F8BB-802A-48CC-8A7C-72B74CC62D31}" type="presOf" srcId="{0640E50C-B18F-4703-9256-ECE47476C106}" destId="{D57C9F44-296F-431C-B289-A887707ED124}" srcOrd="0" destOrd="0" presId="urn:microsoft.com/office/officeart/2005/8/layout/radial5"/>
    <dgm:cxn modelId="{5EFC62F4-5430-421F-81E1-F7DB18B7CD5D}" srcId="{3DDC0BA5-0614-4A2E-8C86-611C32D4F82F}" destId="{87DA9D96-EF23-4098-A0FE-1E3625AAFEF0}" srcOrd="9" destOrd="0" parTransId="{A549FDF9-C108-4148-A5AF-D47CB0E57824}" sibTransId="{BF3E0EB7-6B29-42F6-B0AA-E3DCFD47CA92}"/>
    <dgm:cxn modelId="{43A8D429-000E-4587-BA8C-78D4C9CBBFF4}" type="presOf" srcId="{019A5EE8-ADDF-4D9B-898C-7B08F8003124}" destId="{E7E11D89-BFF7-456D-80EB-C3DFBD861929}" srcOrd="1" destOrd="0" presId="urn:microsoft.com/office/officeart/2005/8/layout/radial5"/>
    <dgm:cxn modelId="{6E23A8AA-14AF-4E6F-BE6B-1437561A2D9B}" type="presOf" srcId="{D1440776-151E-4A32-B497-AE6C33736981}" destId="{D94A31CF-D9DA-43F6-B7EA-FF8458B22D0D}" srcOrd="0" destOrd="0" presId="urn:microsoft.com/office/officeart/2005/8/layout/radial5"/>
    <dgm:cxn modelId="{BB9C57BC-2C3F-4803-A03C-CD221D06438B}" type="presOf" srcId="{87DA9D96-EF23-4098-A0FE-1E3625AAFEF0}" destId="{58191224-440A-415B-A007-D29786D5902F}" srcOrd="0" destOrd="0" presId="urn:microsoft.com/office/officeart/2005/8/layout/radial5"/>
    <dgm:cxn modelId="{7F8D85C0-24CA-40C2-9AD1-D801B2E56E46}" type="presOf" srcId="{974DF475-E6B1-4653-906F-2C7F1E8585ED}" destId="{7D5DB042-C997-415E-90C8-618654FD3794}" srcOrd="0" destOrd="0" presId="urn:microsoft.com/office/officeart/2005/8/layout/radial5"/>
    <dgm:cxn modelId="{CCFC3A54-DC55-4557-9E46-7CDD90BA8BCE}" srcId="{0640E50C-B18F-4703-9256-ECE47476C106}" destId="{3DDC0BA5-0614-4A2E-8C86-611C32D4F82F}" srcOrd="0" destOrd="0" parTransId="{1384CCB1-C54C-4E10-8A67-C1905299E51B}" sibTransId="{58624673-17AA-47B2-B33F-0ABE84071F81}"/>
    <dgm:cxn modelId="{EDF0A6DA-A042-457F-ADF4-D6EBC8536E65}" type="presOf" srcId="{019A5EE8-ADDF-4D9B-898C-7B08F8003124}" destId="{3E9697B8-9365-460A-904F-277F23E15232}" srcOrd="0" destOrd="0" presId="urn:microsoft.com/office/officeart/2005/8/layout/radial5"/>
    <dgm:cxn modelId="{0E522285-4167-4670-A5A5-77353A89E40C}" srcId="{3DDC0BA5-0614-4A2E-8C86-611C32D4F82F}" destId="{C494E294-2ED4-4B16-AE8C-F4A3A8F77C4C}" srcOrd="7" destOrd="0" parTransId="{45F57E5F-B72C-4205-86A0-C8A4CE724157}" sibTransId="{E523AF23-97AD-4469-B2E8-F58F4B4D4392}"/>
    <dgm:cxn modelId="{2D5898A8-C942-4DB3-AE87-025E2716FA43}" type="presOf" srcId="{1334EEA5-B5CB-41F1-8FE3-0CC85CC54420}" destId="{38849273-FF48-4831-97DA-2CE7A5B2A7AB}" srcOrd="0" destOrd="0" presId="urn:microsoft.com/office/officeart/2005/8/layout/radial5"/>
    <dgm:cxn modelId="{DFFD6137-AC9C-4D69-8D2F-8E9EF7077918}" type="presOf" srcId="{E04B89FB-192E-48C0-BF5A-0A81BEB44CE1}" destId="{020FCE84-70B2-4591-83DF-92A9A18DAD5D}" srcOrd="0" destOrd="0" presId="urn:microsoft.com/office/officeart/2005/8/layout/radial5"/>
    <dgm:cxn modelId="{961861D3-E560-4D54-9C5A-DC540FB6C539}" type="presOf" srcId="{291A7A27-8EF7-4883-B072-79908910D6E5}" destId="{990A35B4-8A0E-4911-B7EA-CA423AFB1BE7}" srcOrd="1" destOrd="0" presId="urn:microsoft.com/office/officeart/2005/8/layout/radial5"/>
    <dgm:cxn modelId="{65794E78-547D-4A8E-8064-568649B676F4}" type="presOf" srcId="{077C3416-1CAE-4190-9B6F-E9BDC52CF8C7}" destId="{2FC6E424-51BD-4DAE-8226-2C0A23AE4C10}" srcOrd="1" destOrd="0" presId="urn:microsoft.com/office/officeart/2005/8/layout/radial5"/>
    <dgm:cxn modelId="{96622F5F-4913-444B-B12A-B618FBF96D85}" srcId="{3DDC0BA5-0614-4A2E-8C86-611C32D4F82F}" destId="{974DF475-E6B1-4653-906F-2C7F1E8585ED}" srcOrd="4" destOrd="0" parTransId="{019A5EE8-ADDF-4D9B-898C-7B08F8003124}" sibTransId="{54E11D06-C2BF-4BF9-84B3-161DECBE25DE}"/>
    <dgm:cxn modelId="{8CA27A20-2A16-4574-832D-C0FED7417A4A}" type="presOf" srcId="{3E87CDB6-E46E-4351-85E2-6A03A2BC3FB4}" destId="{1C579D70-969C-46F7-B9B2-03F113FA1CB7}" srcOrd="0" destOrd="0" presId="urn:microsoft.com/office/officeart/2005/8/layout/radial5"/>
    <dgm:cxn modelId="{D8BB426C-9E96-4EE3-8919-CA1A3326CCF1}" type="presOf" srcId="{3A59DA73-9503-475C-894D-C49AEE390EEF}" destId="{75109F27-3FC2-4A9C-9FDE-E801103A6277}" srcOrd="1" destOrd="0" presId="urn:microsoft.com/office/officeart/2005/8/layout/radial5"/>
    <dgm:cxn modelId="{E1A419B2-3A46-459A-9594-319F358BC0DD}" type="presOf" srcId="{2167EB24-B7FA-4286-B084-64447F2A15E4}" destId="{9EE34C0F-2368-4800-A9B4-7D7368A936C8}" srcOrd="0" destOrd="0" presId="urn:microsoft.com/office/officeart/2005/8/layout/radial5"/>
    <dgm:cxn modelId="{E2C3DD10-E2BE-44D6-AEAA-3DDB9B60C426}" type="presOf" srcId="{D1440776-151E-4A32-B497-AE6C33736981}" destId="{945FD575-3077-46C3-A52A-CDE9001AB310}" srcOrd="1" destOrd="0" presId="urn:microsoft.com/office/officeart/2005/8/layout/radial5"/>
    <dgm:cxn modelId="{6955C12E-494D-486D-A282-F7D66AED693D}" type="presOf" srcId="{3DDC0BA5-0614-4A2E-8C86-611C32D4F82F}" destId="{F448436D-FA95-4955-84E3-8BD0CBD9D7D5}" srcOrd="0" destOrd="0" presId="urn:microsoft.com/office/officeart/2005/8/layout/radial5"/>
    <dgm:cxn modelId="{322FD586-A72E-457D-B96A-CB45D5B82AB9}" type="presOf" srcId="{14701E0F-08C4-4D19-80A5-F8EE8BDC8414}" destId="{7DE60626-B527-4CBE-84C2-82938482910A}" srcOrd="0" destOrd="0" presId="urn:microsoft.com/office/officeart/2005/8/layout/radial5"/>
    <dgm:cxn modelId="{6CBB176F-393F-4188-8B99-E033DCBB094F}" srcId="{3DDC0BA5-0614-4A2E-8C86-611C32D4F82F}" destId="{E04B89FB-192E-48C0-BF5A-0A81BEB44CE1}" srcOrd="1" destOrd="0" parTransId="{3E87CDB6-E46E-4351-85E2-6A03A2BC3FB4}" sibTransId="{D51452ED-2CFF-4713-9284-02B225985592}"/>
    <dgm:cxn modelId="{50A92E3A-E1B6-4ED7-99F2-39F3F9BEA35E}" type="presParOf" srcId="{D57C9F44-296F-431C-B289-A887707ED124}" destId="{F448436D-FA95-4955-84E3-8BD0CBD9D7D5}" srcOrd="0" destOrd="0" presId="urn:microsoft.com/office/officeart/2005/8/layout/radial5"/>
    <dgm:cxn modelId="{1A9DC99B-3511-4407-A56E-F0F96F957A13}" type="presParOf" srcId="{D57C9F44-296F-431C-B289-A887707ED124}" destId="{4A6360B6-948A-4888-8CC7-B2B8993F14FF}" srcOrd="1" destOrd="0" presId="urn:microsoft.com/office/officeart/2005/8/layout/radial5"/>
    <dgm:cxn modelId="{0AEE2016-49A0-4DE7-A16F-815C63A5A888}" type="presParOf" srcId="{4A6360B6-948A-4888-8CC7-B2B8993F14FF}" destId="{75109F27-3FC2-4A9C-9FDE-E801103A6277}" srcOrd="0" destOrd="0" presId="urn:microsoft.com/office/officeart/2005/8/layout/radial5"/>
    <dgm:cxn modelId="{3361CBE8-D4B3-4A57-8513-EE5DC3781EBD}" type="presParOf" srcId="{D57C9F44-296F-431C-B289-A887707ED124}" destId="{E7510A6E-5D7B-426B-AD5C-43120170522C}" srcOrd="2" destOrd="0" presId="urn:microsoft.com/office/officeart/2005/8/layout/radial5"/>
    <dgm:cxn modelId="{21FB7FA9-A6A8-4373-8B56-B275C86A77D0}" type="presParOf" srcId="{D57C9F44-296F-431C-B289-A887707ED124}" destId="{1C579D70-969C-46F7-B9B2-03F113FA1CB7}" srcOrd="3" destOrd="0" presId="urn:microsoft.com/office/officeart/2005/8/layout/radial5"/>
    <dgm:cxn modelId="{4750FB4F-B7EA-43DC-8308-3221242C7943}" type="presParOf" srcId="{1C579D70-969C-46F7-B9B2-03F113FA1CB7}" destId="{343EA715-4F7F-4A20-A1F0-42D3B754C55E}" srcOrd="0" destOrd="0" presId="urn:microsoft.com/office/officeart/2005/8/layout/radial5"/>
    <dgm:cxn modelId="{684F78C1-4E81-4BD1-897A-14DD7AC0D041}" type="presParOf" srcId="{D57C9F44-296F-431C-B289-A887707ED124}" destId="{020FCE84-70B2-4591-83DF-92A9A18DAD5D}" srcOrd="4" destOrd="0" presId="urn:microsoft.com/office/officeart/2005/8/layout/radial5"/>
    <dgm:cxn modelId="{8E3CC976-40E4-4494-A204-C0582CC39D97}" type="presParOf" srcId="{D57C9F44-296F-431C-B289-A887707ED124}" destId="{2E413DD5-4D1F-414D-B679-42CEE48486B9}" srcOrd="5" destOrd="0" presId="urn:microsoft.com/office/officeart/2005/8/layout/radial5"/>
    <dgm:cxn modelId="{4F19E776-1005-4E5C-94C0-81FD941D0A2A}" type="presParOf" srcId="{2E413DD5-4D1F-414D-B679-42CEE48486B9}" destId="{D8F66718-D578-41E5-888B-B1FFB1ADA526}" srcOrd="0" destOrd="0" presId="urn:microsoft.com/office/officeart/2005/8/layout/radial5"/>
    <dgm:cxn modelId="{634C2CF9-E462-4349-9419-4D9D81AA195D}" type="presParOf" srcId="{D57C9F44-296F-431C-B289-A887707ED124}" destId="{7DE60626-B527-4CBE-84C2-82938482910A}" srcOrd="6" destOrd="0" presId="urn:microsoft.com/office/officeart/2005/8/layout/radial5"/>
    <dgm:cxn modelId="{EEC86ED2-1DB8-4F6F-BFA3-53D750C874E8}" type="presParOf" srcId="{D57C9F44-296F-431C-B289-A887707ED124}" destId="{A74B6CDB-A218-4EE1-873A-5A9DB2A8A01A}" srcOrd="7" destOrd="0" presId="urn:microsoft.com/office/officeart/2005/8/layout/radial5"/>
    <dgm:cxn modelId="{3D696DE5-C4D8-4185-9F22-9985EF11DBD5}" type="presParOf" srcId="{A74B6CDB-A218-4EE1-873A-5A9DB2A8A01A}" destId="{28AEC95C-140F-4429-AE1D-8F09F4BC066C}" srcOrd="0" destOrd="0" presId="urn:microsoft.com/office/officeart/2005/8/layout/radial5"/>
    <dgm:cxn modelId="{081195F7-D9ED-435F-BD9F-EF285A7266E6}" type="presParOf" srcId="{D57C9F44-296F-431C-B289-A887707ED124}" destId="{0C280BBE-8D05-49B7-91A3-3EF36808911E}" srcOrd="8" destOrd="0" presId="urn:microsoft.com/office/officeart/2005/8/layout/radial5"/>
    <dgm:cxn modelId="{2CD294F6-74CA-48E9-AECF-126A3A141C96}" type="presParOf" srcId="{D57C9F44-296F-431C-B289-A887707ED124}" destId="{3E9697B8-9365-460A-904F-277F23E15232}" srcOrd="9" destOrd="0" presId="urn:microsoft.com/office/officeart/2005/8/layout/radial5"/>
    <dgm:cxn modelId="{81433720-7A2F-49F1-BFB5-7D70953BCE35}" type="presParOf" srcId="{3E9697B8-9365-460A-904F-277F23E15232}" destId="{E7E11D89-BFF7-456D-80EB-C3DFBD861929}" srcOrd="0" destOrd="0" presId="urn:microsoft.com/office/officeart/2005/8/layout/radial5"/>
    <dgm:cxn modelId="{A4D19F8E-0EC1-4557-AFD4-2D58A6EEB71D}" type="presParOf" srcId="{D57C9F44-296F-431C-B289-A887707ED124}" destId="{7D5DB042-C997-415E-90C8-618654FD3794}" srcOrd="10" destOrd="0" presId="urn:microsoft.com/office/officeart/2005/8/layout/radial5"/>
    <dgm:cxn modelId="{833CE58A-E608-42F4-80B7-C46C5B02B67B}" type="presParOf" srcId="{D57C9F44-296F-431C-B289-A887707ED124}" destId="{21DFC449-BD33-47E8-AE35-A2D6E8A82D0F}" srcOrd="11" destOrd="0" presId="urn:microsoft.com/office/officeart/2005/8/layout/radial5"/>
    <dgm:cxn modelId="{054B87F7-2AD2-4300-9E9D-52BC56824C33}" type="presParOf" srcId="{21DFC449-BD33-47E8-AE35-A2D6E8A82D0F}" destId="{2FC6E424-51BD-4DAE-8226-2C0A23AE4C10}" srcOrd="0" destOrd="0" presId="urn:microsoft.com/office/officeart/2005/8/layout/radial5"/>
    <dgm:cxn modelId="{1B8846B1-F81C-4B74-9026-8F2BA9315640}" type="presParOf" srcId="{D57C9F44-296F-431C-B289-A887707ED124}" destId="{5465FCA3-F309-4EBB-B538-DD10A49628C7}" srcOrd="12" destOrd="0" presId="urn:microsoft.com/office/officeart/2005/8/layout/radial5"/>
    <dgm:cxn modelId="{ABE5FF39-10DE-4DFB-A2C8-E93467307558}" type="presParOf" srcId="{D57C9F44-296F-431C-B289-A887707ED124}" destId="{299B908B-8126-4972-9C21-6CFC5020A804}" srcOrd="13" destOrd="0" presId="urn:microsoft.com/office/officeart/2005/8/layout/radial5"/>
    <dgm:cxn modelId="{A6761FEE-99DE-41B7-B83B-E5567180DF7D}" type="presParOf" srcId="{299B908B-8126-4972-9C21-6CFC5020A804}" destId="{990A35B4-8A0E-4911-B7EA-CA423AFB1BE7}" srcOrd="0" destOrd="0" presId="urn:microsoft.com/office/officeart/2005/8/layout/radial5"/>
    <dgm:cxn modelId="{5FC43267-F8A8-4CC6-813E-CC50E1D0B928}" type="presParOf" srcId="{D57C9F44-296F-431C-B289-A887707ED124}" destId="{9EE34C0F-2368-4800-A9B4-7D7368A936C8}" srcOrd="14" destOrd="0" presId="urn:microsoft.com/office/officeart/2005/8/layout/radial5"/>
    <dgm:cxn modelId="{D6EA3E3A-77F9-4145-82D9-975CD98B3B22}" type="presParOf" srcId="{D57C9F44-296F-431C-B289-A887707ED124}" destId="{F532AD71-A1F2-4A24-807A-3FA5333BBD41}" srcOrd="15" destOrd="0" presId="urn:microsoft.com/office/officeart/2005/8/layout/radial5"/>
    <dgm:cxn modelId="{3C8E7A37-E538-41C9-8514-B8D20B2DA9F3}" type="presParOf" srcId="{F532AD71-A1F2-4A24-807A-3FA5333BBD41}" destId="{54C714B7-FD02-40A5-B096-F2D2388E0035}" srcOrd="0" destOrd="0" presId="urn:microsoft.com/office/officeart/2005/8/layout/radial5"/>
    <dgm:cxn modelId="{FD39E819-251B-421C-A98B-8CE5E20661EC}" type="presParOf" srcId="{D57C9F44-296F-431C-B289-A887707ED124}" destId="{D60D1864-BDD4-49F8-9723-9057CD6FE5A6}" srcOrd="16" destOrd="0" presId="urn:microsoft.com/office/officeart/2005/8/layout/radial5"/>
    <dgm:cxn modelId="{9B936A24-01AE-4666-AECE-487497E5904E}" type="presParOf" srcId="{D57C9F44-296F-431C-B289-A887707ED124}" destId="{D94A31CF-D9DA-43F6-B7EA-FF8458B22D0D}" srcOrd="17" destOrd="0" presId="urn:microsoft.com/office/officeart/2005/8/layout/radial5"/>
    <dgm:cxn modelId="{EF3CE3FF-11F2-4938-82AF-41F7948737A1}" type="presParOf" srcId="{D94A31CF-D9DA-43F6-B7EA-FF8458B22D0D}" destId="{945FD575-3077-46C3-A52A-CDE9001AB310}" srcOrd="0" destOrd="0" presId="urn:microsoft.com/office/officeart/2005/8/layout/radial5"/>
    <dgm:cxn modelId="{27173781-8648-48C9-BEED-CCE96D1F5E9F}" type="presParOf" srcId="{D57C9F44-296F-431C-B289-A887707ED124}" destId="{38849273-FF48-4831-97DA-2CE7A5B2A7AB}" srcOrd="18" destOrd="0" presId="urn:microsoft.com/office/officeart/2005/8/layout/radial5"/>
    <dgm:cxn modelId="{33BD7130-E43F-408E-87D6-A9059D53034A}" type="presParOf" srcId="{D57C9F44-296F-431C-B289-A887707ED124}" destId="{4536A545-930A-4EC4-97B2-96BF26E97E07}" srcOrd="19" destOrd="0" presId="urn:microsoft.com/office/officeart/2005/8/layout/radial5"/>
    <dgm:cxn modelId="{4BDB7F4A-D7DF-4850-BED1-F405E78CFEE6}" type="presParOf" srcId="{4536A545-930A-4EC4-97B2-96BF26E97E07}" destId="{9FAE98BD-E03C-4ACC-95D7-B783F52FD532}" srcOrd="0" destOrd="0" presId="urn:microsoft.com/office/officeart/2005/8/layout/radial5"/>
    <dgm:cxn modelId="{DEF7376D-4EB6-4ACC-B8B4-F7173C555C87}" type="presParOf" srcId="{D57C9F44-296F-431C-B289-A887707ED124}" destId="{58191224-440A-415B-A007-D29786D5902F}" srcOrd="20"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B9A47-FA24-4567-828C-C973CB634262}" type="datetimeFigureOut">
              <a:rPr lang="en-US" smtClean="0"/>
              <a:pPr/>
              <a:t>6/25/2018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02422-FA2B-4EBF-9CF3-387980FD63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02422-FA2B-4EBF-9CF3-387980FD638B}"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B95BD37-0585-404B-829E-146BB04F1BD9}" type="datetime1">
              <a:rPr lang="en-US" smtClean="0"/>
              <a:t>6/25/2018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D634B5F-0E7A-4F48-AB65-B527B65F74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841FF5-2687-413B-AE65-E589EA59C761}" type="datetime1">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34B5F-0E7A-4F48-AB65-B527B65F74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DD7F99-81DA-4F5E-95EF-6B20517C0E5A}" type="datetime1">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34B5F-0E7A-4F48-AB65-B527B65F74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642ED7-3DCA-47EB-BA0D-BB1E11811DB0}" type="datetime1">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34B5F-0E7A-4F48-AB65-B527B65F74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87B3AD8-496C-48F7-B60A-97C2AC92C79E}" type="datetime1">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34B5F-0E7A-4F48-AB65-B527B65F74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B5FEAE-EC96-4198-9C9E-1AD117E213E7}" type="datetime1">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34B5F-0E7A-4F48-AB65-B527B65F74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2EAD69A-C71E-4A6F-BC94-064B378339F4}" type="datetime1">
              <a:rPr lang="en-US" smtClean="0"/>
              <a:t>6/25/2018</a:t>
            </a:fld>
            <a:endParaRPr lang="en-US"/>
          </a:p>
        </p:txBody>
      </p:sp>
      <p:sp>
        <p:nvSpPr>
          <p:cNvPr id="27" name="Slide Number Placeholder 26"/>
          <p:cNvSpPr>
            <a:spLocks noGrp="1"/>
          </p:cNvSpPr>
          <p:nvPr>
            <p:ph type="sldNum" sz="quarter" idx="11"/>
          </p:nvPr>
        </p:nvSpPr>
        <p:spPr/>
        <p:txBody>
          <a:bodyPr rtlCol="0"/>
          <a:lstStyle/>
          <a:p>
            <a:fld id="{BD634B5F-0E7A-4F48-AB65-B527B65F74C6}"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44F031C-8622-484D-942F-B276C96664D4}" type="datetime1">
              <a:rPr lang="en-US" smtClean="0"/>
              <a:t>6/25/2018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D634B5F-0E7A-4F48-AB65-B527B65F74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14E60-92D1-40FB-A228-545A5D34DA24}" type="datetime1">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34B5F-0E7A-4F48-AB65-B527B65F74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74A01B-3E5A-4CCD-9E08-8546EE1DD923}" type="datetime1">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34B5F-0E7A-4F48-AB65-B527B65F74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857C83-8FC5-4062-8B4F-29CD93B5161E}" type="datetime1">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34B5F-0E7A-4F48-AB65-B527B65F74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8B43AFA-781A-4C79-BCE7-DDFB8395CFF3}" type="datetime1">
              <a:rPr lang="en-US" smtClean="0"/>
              <a:t>6/25/2018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D634B5F-0E7A-4F48-AB65-B527B65F74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gov.v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228851"/>
          </a:xfrm>
        </p:spPr>
        <p:txBody>
          <a:bodyPr>
            <a:normAutofit fontScale="90000"/>
          </a:bodyPr>
          <a:lstStyle/>
          <a:p>
            <a:r>
              <a:rPr lang="en-GB" dirty="0"/>
              <a:t>Bridging the gaps between VET policy, practice and apprenticeship – a Caribbean perspective</a:t>
            </a:r>
            <a:r>
              <a:rPr lang="en-US" dirty="0"/>
              <a:t/>
            </a:r>
            <a:br>
              <a:rPr lang="en-US" dirty="0"/>
            </a:br>
            <a:endParaRPr lang="en-US" dirty="0"/>
          </a:p>
        </p:txBody>
      </p:sp>
      <p:sp>
        <p:nvSpPr>
          <p:cNvPr id="3" name="Subtitle 2"/>
          <p:cNvSpPr>
            <a:spLocks noGrp="1"/>
          </p:cNvSpPr>
          <p:nvPr>
            <p:ph type="subTitle" idx="1"/>
          </p:nvPr>
        </p:nvSpPr>
        <p:spPr>
          <a:xfrm>
            <a:off x="1371600" y="4343400"/>
            <a:ext cx="6400800" cy="1371600"/>
          </a:xfrm>
        </p:spPr>
        <p:txBody>
          <a:bodyPr>
            <a:normAutofit fontScale="77500" lnSpcReduction="20000"/>
          </a:bodyPr>
          <a:lstStyle/>
          <a:p>
            <a:pPr algn="ctr"/>
            <a:r>
              <a:rPr lang="en-US" sz="2400" dirty="0" smtClean="0"/>
              <a:t>Arlene L. Smith-Thompson</a:t>
            </a:r>
          </a:p>
          <a:p>
            <a:pPr algn="ctr"/>
            <a:r>
              <a:rPr lang="en-US" sz="2400" dirty="0" smtClean="0"/>
              <a:t>British Virgin Islands</a:t>
            </a:r>
          </a:p>
          <a:p>
            <a:pPr algn="ctr"/>
            <a:endParaRPr lang="en-US" sz="2400" dirty="0" smtClean="0"/>
          </a:p>
          <a:p>
            <a:pPr algn="ctr"/>
            <a:r>
              <a:rPr lang="en-US" dirty="0" smtClean="0"/>
              <a:t>The 5th International Conference on Employer Engagement and Training – London, July 2018</a:t>
            </a:r>
            <a:endParaRPr lang="en-US" sz="2400" dirty="0" smtClean="0"/>
          </a:p>
          <a:p>
            <a:endParaRPr lang="en-US" sz="2400" dirty="0" smtClean="0"/>
          </a:p>
          <a:p>
            <a:endParaRPr lang="en-US" sz="2400" dirty="0" smtClean="0"/>
          </a:p>
          <a:p>
            <a:endParaRPr lang="en-US" dirty="0"/>
          </a:p>
        </p:txBody>
      </p:sp>
      <p:pic>
        <p:nvPicPr>
          <p:cNvPr id="6" name="Picture 5" descr="financial2.jpg"/>
          <p:cNvPicPr>
            <a:picLocks noChangeAspect="1"/>
          </p:cNvPicPr>
          <p:nvPr/>
        </p:nvPicPr>
        <p:blipFill>
          <a:blip r:embed="rId2"/>
          <a:stretch>
            <a:fillRect/>
          </a:stretch>
        </p:blipFill>
        <p:spPr>
          <a:xfrm>
            <a:off x="6781800" y="2438400"/>
            <a:ext cx="1924050" cy="1495425"/>
          </a:xfrm>
          <a:prstGeom prst="rect">
            <a:avLst/>
          </a:prstGeom>
          <a:ln>
            <a:noFill/>
          </a:ln>
          <a:effectLst>
            <a:softEdge rad="112500"/>
          </a:effectLst>
        </p:spPr>
      </p:pic>
      <p:pic>
        <p:nvPicPr>
          <p:cNvPr id="7" name="Picture 6" descr="coat_of_arms.gif"/>
          <p:cNvPicPr>
            <a:picLocks noChangeAspect="1"/>
          </p:cNvPicPr>
          <p:nvPr/>
        </p:nvPicPr>
        <p:blipFill>
          <a:blip r:embed="rId3"/>
          <a:stretch>
            <a:fillRect/>
          </a:stretch>
        </p:blipFill>
        <p:spPr>
          <a:xfrm>
            <a:off x="228600" y="3276600"/>
            <a:ext cx="1295400" cy="1373909"/>
          </a:xfrm>
          <a:prstGeom prst="rect">
            <a:avLst/>
          </a:prstGeom>
          <a:ln>
            <a:noFill/>
          </a:ln>
          <a:effectLst>
            <a:outerShdw blurRad="292100" dist="139700" dir="2700000" algn="tl" rotWithShape="0">
              <a:srgbClr val="333333">
                <a:alpha val="65000"/>
              </a:srgbClr>
            </a:outerShdw>
          </a:effectLst>
        </p:spPr>
      </p:pic>
      <p:pic>
        <p:nvPicPr>
          <p:cNvPr id="8" name="Picture 7" descr="tourism1.jpg"/>
          <p:cNvPicPr>
            <a:picLocks noChangeAspect="1"/>
          </p:cNvPicPr>
          <p:nvPr/>
        </p:nvPicPr>
        <p:blipFill>
          <a:blip r:embed="rId4"/>
          <a:stretch>
            <a:fillRect/>
          </a:stretch>
        </p:blipFill>
        <p:spPr>
          <a:xfrm>
            <a:off x="4648200" y="2438400"/>
            <a:ext cx="1924050" cy="1571625"/>
          </a:xfrm>
          <a:prstGeom prst="rect">
            <a:avLst/>
          </a:prstGeom>
          <a:ln>
            <a:noFill/>
          </a:ln>
          <a:effectLst>
            <a:softEdge rad="112500"/>
          </a:effectLst>
        </p:spPr>
      </p:pic>
      <p:pic>
        <p:nvPicPr>
          <p:cNvPr id="9" name="Picture 8" descr="Culinary expo hlscc.jpg"/>
          <p:cNvPicPr>
            <a:picLocks noChangeAspect="1"/>
          </p:cNvPicPr>
          <p:nvPr/>
        </p:nvPicPr>
        <p:blipFill>
          <a:blip r:embed="rId5"/>
          <a:stretch>
            <a:fillRect/>
          </a:stretch>
        </p:blipFill>
        <p:spPr>
          <a:xfrm>
            <a:off x="2209800" y="2971800"/>
            <a:ext cx="1371600" cy="1295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 &amp; HLSCC Apprenticeship</a:t>
            </a:r>
            <a:br>
              <a:rPr lang="en-US" dirty="0" smtClean="0"/>
            </a:br>
            <a:r>
              <a:rPr lang="en-US" dirty="0" smtClean="0"/>
              <a:t>(Case Study)</a:t>
            </a:r>
            <a:endParaRPr lang="en-US" dirty="0"/>
          </a:p>
        </p:txBody>
      </p:sp>
      <p:sp>
        <p:nvSpPr>
          <p:cNvPr id="3" name="Content Placeholder 2"/>
          <p:cNvSpPr>
            <a:spLocks noGrp="1"/>
          </p:cNvSpPr>
          <p:nvPr>
            <p:ph idx="1"/>
          </p:nvPr>
        </p:nvSpPr>
        <p:spPr>
          <a:xfrm>
            <a:off x="457200" y="2133600"/>
            <a:ext cx="8229600" cy="4495800"/>
          </a:xfrm>
          <a:solidFill>
            <a:srgbClr val="0070C0"/>
          </a:solidFill>
        </p:spPr>
        <p:txBody>
          <a:bodyPr>
            <a:normAutofit/>
          </a:bodyPr>
          <a:lstStyle/>
          <a:p>
            <a:endParaRPr lang="en-US" sz="1800" dirty="0" smtClean="0"/>
          </a:p>
          <a:p>
            <a:r>
              <a:rPr lang="en-US" sz="2000" dirty="0" smtClean="0"/>
              <a:t>Initiative developed between MEC and local community college; no employer involvement</a:t>
            </a:r>
          </a:p>
          <a:p>
            <a:r>
              <a:rPr lang="en-US" sz="2000" dirty="0" smtClean="0"/>
              <a:t>Skills training for high school ‘drop-outs’ </a:t>
            </a:r>
            <a:r>
              <a:rPr lang="en-US" sz="2000" dirty="0" err="1" smtClean="0"/>
              <a:t>betweem</a:t>
            </a:r>
            <a:r>
              <a:rPr lang="en-US" sz="2000" dirty="0" smtClean="0"/>
              <a:t> ages 18-24 to serve as bridge for future employment and further education within a tertiary setting</a:t>
            </a:r>
          </a:p>
          <a:p>
            <a:r>
              <a:rPr lang="en-US" sz="2000" dirty="0" smtClean="0"/>
              <a:t>Curriculum focus – woodworking, small engine repairs, house-wiring, air-conditioning/refrigeration, computer applications and culinary arts</a:t>
            </a:r>
          </a:p>
          <a:p>
            <a:r>
              <a:rPr lang="en-US" sz="2000" dirty="0" err="1" smtClean="0"/>
              <a:t>Programme</a:t>
            </a:r>
            <a:r>
              <a:rPr lang="en-US" sz="2000" dirty="0" smtClean="0"/>
              <a:t> duration – 9 months classroom practice followed by 1 month of apprenticeship training.</a:t>
            </a:r>
          </a:p>
          <a:p>
            <a:r>
              <a:rPr lang="en-US" sz="2000" dirty="0" smtClean="0"/>
              <a:t>High attrition rate of 50% annually </a:t>
            </a:r>
          </a:p>
          <a:p>
            <a:r>
              <a:rPr lang="en-US" sz="2000" dirty="0" smtClean="0"/>
              <a:t>After 10 years, </a:t>
            </a:r>
            <a:r>
              <a:rPr lang="en-US" sz="2000" dirty="0" err="1" smtClean="0"/>
              <a:t>programme</a:t>
            </a:r>
            <a:r>
              <a:rPr lang="en-US" sz="2000" dirty="0" smtClean="0"/>
              <a:t> was suspended</a:t>
            </a:r>
          </a:p>
          <a:p>
            <a:endParaRPr lang="en-US" sz="1800" dirty="0" smtClean="0"/>
          </a:p>
          <a:p>
            <a:endParaRPr lang="en-US" sz="1800" dirty="0"/>
          </a:p>
        </p:txBody>
      </p:sp>
      <p:sp>
        <p:nvSpPr>
          <p:cNvPr id="4" name="Slide Number Placeholder 3"/>
          <p:cNvSpPr>
            <a:spLocks noGrp="1"/>
          </p:cNvSpPr>
          <p:nvPr>
            <p:ph type="sldNum" sz="quarter" idx="12"/>
          </p:nvPr>
        </p:nvSpPr>
        <p:spPr/>
        <p:txBody>
          <a:bodyPr/>
          <a:lstStyle/>
          <a:p>
            <a:fld id="{BD634B5F-0E7A-4F48-AB65-B527B65F74C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019800" cy="838200"/>
          </a:xfrm>
        </p:spPr>
        <p:txBody>
          <a:bodyPr>
            <a:noAutofit/>
          </a:bodyPr>
          <a:lstStyle/>
          <a:p>
            <a:r>
              <a:rPr lang="en-US" dirty="0" smtClean="0"/>
              <a:t>Challenges of VET and apprenticeships for FE in a HE environment – case study findings</a:t>
            </a:r>
            <a:endParaRPr lang="en-US" dirty="0"/>
          </a:p>
        </p:txBody>
      </p:sp>
      <p:sp>
        <p:nvSpPr>
          <p:cNvPr id="8" name="Text Placeholder 7"/>
          <p:cNvSpPr>
            <a:spLocks noGrp="1"/>
          </p:cNvSpPr>
          <p:nvPr>
            <p:ph type="body" idx="2"/>
          </p:nvPr>
        </p:nvSpPr>
        <p:spPr>
          <a:solidFill>
            <a:srgbClr val="002060"/>
          </a:solidFill>
        </p:spPr>
        <p:style>
          <a:lnRef idx="1">
            <a:schemeClr val="dk1"/>
          </a:lnRef>
          <a:fillRef idx="3">
            <a:schemeClr val="dk1"/>
          </a:fillRef>
          <a:effectRef idx="2">
            <a:schemeClr val="dk1"/>
          </a:effectRef>
          <a:fontRef idx="minor">
            <a:schemeClr val="lt1"/>
          </a:fontRef>
        </p:style>
        <p:txBody>
          <a:bodyPr>
            <a:normAutofit/>
          </a:bodyPr>
          <a:lstStyle/>
          <a:p>
            <a:r>
              <a:rPr lang="en-US" dirty="0" smtClean="0"/>
              <a:t>My case study on this VET Apprenticeship </a:t>
            </a:r>
            <a:r>
              <a:rPr lang="en-US" dirty="0" err="1" smtClean="0"/>
              <a:t>programme</a:t>
            </a:r>
            <a:r>
              <a:rPr lang="en-US" dirty="0" smtClean="0"/>
              <a:t> revealed the many challenges that exist in trying to deliver such an initiative to young people in need of more structure in their lives.</a:t>
            </a:r>
          </a:p>
          <a:p>
            <a:endParaRPr lang="en-US" dirty="0" smtClean="0"/>
          </a:p>
          <a:p>
            <a:r>
              <a:rPr lang="en-US" dirty="0" smtClean="0"/>
              <a:t>Apart from a brief apprenticeship opportunity at the end of the 9 month </a:t>
            </a:r>
            <a:r>
              <a:rPr lang="en-US" dirty="0" err="1" smtClean="0"/>
              <a:t>programme</a:t>
            </a:r>
            <a:r>
              <a:rPr lang="en-US" dirty="0" smtClean="0"/>
              <a:t>, students were encouraged to sit the City &amp; Guilds technical exam.  Many of them were not proficient enough to qualify</a:t>
            </a:r>
            <a:r>
              <a:rPr lang="en-US" dirty="0" smtClean="0"/>
              <a:t>.</a:t>
            </a:r>
          </a:p>
          <a:p>
            <a:endParaRPr lang="en-US" dirty="0" smtClean="0"/>
          </a:p>
          <a:p>
            <a:r>
              <a:rPr lang="en-US" dirty="0" smtClean="0"/>
              <a:t>Graduating from such a </a:t>
            </a:r>
            <a:r>
              <a:rPr lang="en-US" dirty="0" err="1" smtClean="0"/>
              <a:t>programme</a:t>
            </a:r>
            <a:r>
              <a:rPr lang="en-US" dirty="0" smtClean="0"/>
              <a:t> does not guarantee these students long-term employment as they would still be lacking certain skills that a longer term apprenticeship opportunity would have given them.</a:t>
            </a:r>
          </a:p>
          <a:p>
            <a:endParaRPr lang="en-US" sz="1800" dirty="0" smtClean="0"/>
          </a:p>
          <a:p>
            <a:endParaRPr lang="en-US" sz="1800" dirty="0" smtClean="0"/>
          </a:p>
          <a:p>
            <a:endParaRPr lang="en-US" sz="1700" dirty="0" smtClean="0"/>
          </a:p>
          <a:p>
            <a:endParaRPr lang="en-US" sz="1700" dirty="0" smtClean="0"/>
          </a:p>
          <a:p>
            <a:endParaRPr lang="en-US" sz="17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 name="Content Placeholder 2"/>
          <p:cNvSpPr>
            <a:spLocks noGrp="1"/>
          </p:cNvSpPr>
          <p:nvPr>
            <p:ph sz="half" idx="1"/>
          </p:nvPr>
        </p:nvSpPr>
        <p:spPr/>
        <p:txBody>
          <a:bodyPr>
            <a:normAutofit/>
          </a:bodyPr>
          <a:lstStyle/>
          <a:p>
            <a:pPr>
              <a:buNone/>
            </a:pPr>
            <a:r>
              <a:rPr lang="en-GB" b="1" dirty="0" smtClean="0"/>
              <a:t>  </a:t>
            </a:r>
            <a:endParaRPr lang="en-GB" b="1" dirty="0" smtClean="0"/>
          </a:p>
          <a:p>
            <a:pPr>
              <a:buNone/>
            </a:pPr>
            <a:endParaRPr lang="en-GB" b="1" dirty="0" smtClean="0"/>
          </a:p>
          <a:p>
            <a:endParaRPr lang="en-US" dirty="0" smtClean="0"/>
          </a:p>
          <a:p>
            <a:endParaRPr lang="en-US" dirty="0"/>
          </a:p>
        </p:txBody>
      </p:sp>
      <p:pic>
        <p:nvPicPr>
          <p:cNvPr id="7" name="Content Placeholder 6" descr="368_-_31_students_inducted_into_tvet_programme_1_of_3.jpg"/>
          <p:cNvPicPr>
            <a:picLocks noGrp="1" noChangeAspect="1"/>
          </p:cNvPicPr>
          <p:nvPr>
            <p:ph sz="half" idx="4294967295"/>
          </p:nvPr>
        </p:nvPicPr>
        <p:blipFill>
          <a:blip r:embed="rId2"/>
          <a:stretch>
            <a:fillRect/>
          </a:stretch>
        </p:blipFill>
        <p:spPr>
          <a:xfrm>
            <a:off x="0" y="2209800"/>
            <a:ext cx="2597150" cy="2133600"/>
          </a:xfrm>
        </p:spPr>
      </p:pic>
      <p:pic>
        <p:nvPicPr>
          <p:cNvPr id="9" name="Picture 8" descr="tvet apprenticeship 3.jpg"/>
          <p:cNvPicPr>
            <a:picLocks noChangeAspect="1"/>
          </p:cNvPicPr>
          <p:nvPr/>
        </p:nvPicPr>
        <p:blipFill>
          <a:blip r:embed="rId3"/>
          <a:stretch>
            <a:fillRect/>
          </a:stretch>
        </p:blipFill>
        <p:spPr>
          <a:xfrm>
            <a:off x="2971800" y="2133600"/>
            <a:ext cx="1796040" cy="1871663"/>
          </a:xfrm>
          <a:prstGeom prst="rect">
            <a:avLst/>
          </a:prstGeom>
        </p:spPr>
      </p:pic>
      <p:pic>
        <p:nvPicPr>
          <p:cNvPr id="10" name="Picture 9" descr="tvet apprenticeship2.jpg"/>
          <p:cNvPicPr>
            <a:picLocks noChangeAspect="1"/>
          </p:cNvPicPr>
          <p:nvPr/>
        </p:nvPicPr>
        <p:blipFill>
          <a:blip r:embed="rId4"/>
          <a:stretch>
            <a:fillRect/>
          </a:stretch>
        </p:blipFill>
        <p:spPr>
          <a:xfrm>
            <a:off x="1600200" y="4572000"/>
            <a:ext cx="2895600" cy="1600200"/>
          </a:xfrm>
          <a:prstGeom prst="rect">
            <a:avLst/>
          </a:prstGeom>
        </p:spPr>
      </p:pic>
      <p:sp>
        <p:nvSpPr>
          <p:cNvPr id="11" name="Slide Number Placeholder 10"/>
          <p:cNvSpPr>
            <a:spLocks noGrp="1"/>
          </p:cNvSpPr>
          <p:nvPr>
            <p:ph type="sldNum" sz="quarter" idx="12"/>
          </p:nvPr>
        </p:nvSpPr>
        <p:spPr/>
        <p:txBody>
          <a:bodyPr/>
          <a:lstStyle/>
          <a:p>
            <a:fld id="{BD634B5F-0E7A-4F48-AB65-B527B65F74C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Government-led apprenticeship with limited industry collaboration</a:t>
            </a:r>
            <a:endParaRPr lang="en-US" dirty="0"/>
          </a:p>
        </p:txBody>
      </p:sp>
      <p:sp>
        <p:nvSpPr>
          <p:cNvPr id="5" name="Content Placeholder 4"/>
          <p:cNvSpPr>
            <a:spLocks noGrp="1"/>
          </p:cNvSpPr>
          <p:nvPr>
            <p:ph sz="half" idx="1"/>
          </p:nvPr>
        </p:nvSpPr>
        <p:spPr>
          <a:solidFill>
            <a:schemeClr val="accent2">
              <a:lumMod val="60000"/>
              <a:lumOff val="40000"/>
            </a:schemeClr>
          </a:solidFill>
        </p:spPr>
        <p:txBody>
          <a:bodyPr>
            <a:normAutofit fontScale="55000" lnSpcReduction="20000"/>
          </a:bodyPr>
          <a:lstStyle/>
          <a:p>
            <a:pPr>
              <a:buNone/>
            </a:pPr>
            <a:r>
              <a:rPr lang="en-GB" sz="2500" b="1" dirty="0" smtClean="0"/>
              <a:t>British Virgin Islands Government</a:t>
            </a:r>
            <a:endParaRPr lang="en-US" sz="2500" dirty="0" smtClean="0"/>
          </a:p>
          <a:p>
            <a:pPr>
              <a:buNone/>
            </a:pPr>
            <a:r>
              <a:rPr lang="en-GB" sz="2500" b="1" dirty="0" smtClean="0"/>
              <a:t>Apprenticeship Programme </a:t>
            </a:r>
            <a:endParaRPr lang="en-US" sz="2500" dirty="0" smtClean="0"/>
          </a:p>
          <a:p>
            <a:pPr>
              <a:buNone/>
            </a:pPr>
            <a:r>
              <a:rPr lang="en-GB" sz="2100" b="1" dirty="0" smtClean="0"/>
              <a:t>	</a:t>
            </a:r>
            <a:endParaRPr lang="en-US" sz="2100" dirty="0" smtClean="0"/>
          </a:p>
          <a:p>
            <a:r>
              <a:rPr lang="en-GB" sz="2100" b="1" dirty="0" smtClean="0"/>
              <a:t>This programme offers on-the-job paid work experience in a variety of trade areas for interested youth ages 18 to 29. The Apprenticeship Programme is available to young persons between the ages of 18 to 29 who have been registered at the Youth Employment Services (YES) and are currently unemployed. It is mandatory that they must first be registered with YES. </a:t>
            </a:r>
            <a:endParaRPr lang="en-US" sz="2100" dirty="0" smtClean="0"/>
          </a:p>
          <a:p>
            <a:pPr>
              <a:buNone/>
            </a:pPr>
            <a:r>
              <a:rPr lang="en-GB" sz="2100" b="1" dirty="0" smtClean="0"/>
              <a:t> </a:t>
            </a:r>
            <a:endParaRPr lang="en-US" sz="2100" dirty="0" smtClean="0"/>
          </a:p>
          <a:p>
            <a:r>
              <a:rPr lang="en-GB" sz="2100" b="1" dirty="0" smtClean="0"/>
              <a:t>How does it work?</a:t>
            </a:r>
            <a:endParaRPr lang="en-US" sz="2100" dirty="0" smtClean="0"/>
          </a:p>
          <a:p>
            <a:pPr>
              <a:buNone/>
            </a:pPr>
            <a:r>
              <a:rPr lang="en-GB" sz="2100" b="1" dirty="0" smtClean="0"/>
              <a:t> </a:t>
            </a:r>
            <a:endParaRPr lang="en-US" sz="2100" dirty="0" smtClean="0"/>
          </a:p>
          <a:p>
            <a:r>
              <a:rPr lang="en-GB" sz="2100" b="1" dirty="0" smtClean="0"/>
              <a:t>Once registered with the Youth Employment Services and having indicated an interest in the Apprenticeship Programme, the registrant must participate in a mandatory training session.  After the session is completed young persons will be given the opportunity to be employed by businesses partnering with the Department of Youth Affairs and Sports and meet the criteria for selection for a period of six (6) months. The </a:t>
            </a:r>
            <a:endParaRPr lang="en-US" sz="2100" dirty="0" smtClean="0"/>
          </a:p>
          <a:p>
            <a:endParaRPr lang="en-US" dirty="0"/>
          </a:p>
        </p:txBody>
      </p:sp>
      <p:sp>
        <p:nvSpPr>
          <p:cNvPr id="6" name="Content Placeholder 5"/>
          <p:cNvSpPr>
            <a:spLocks noGrp="1"/>
          </p:cNvSpPr>
          <p:nvPr>
            <p:ph sz="half" idx="2"/>
          </p:nvPr>
        </p:nvSpPr>
        <p:spPr>
          <a:solidFill>
            <a:schemeClr val="accent2">
              <a:lumMod val="60000"/>
              <a:lumOff val="40000"/>
            </a:schemeClr>
          </a:solidFill>
        </p:spPr>
        <p:txBody>
          <a:bodyPr>
            <a:normAutofit fontScale="55000" lnSpcReduction="20000"/>
          </a:bodyPr>
          <a:lstStyle/>
          <a:p>
            <a:r>
              <a:rPr lang="en-GB" sz="2100" b="1" dirty="0" smtClean="0"/>
              <a:t>Department of Youth Affairs and Sports will provide payment for each youth under the Apprenticeship Programme up to maximum payment of seven hundred and fifty ($750.00) USD per month depending on the level of skills/qualifications; the employer is expected to match this amount. The youth will earn a total of one thousand five hundred dollars ($1,500.00) per month.</a:t>
            </a:r>
            <a:endParaRPr lang="en-US" sz="2100" dirty="0" smtClean="0"/>
          </a:p>
          <a:p>
            <a:r>
              <a:rPr lang="en-GB" sz="2100" b="1" dirty="0" smtClean="0"/>
              <a:t> </a:t>
            </a:r>
            <a:endParaRPr lang="en-US" sz="2100" dirty="0" smtClean="0"/>
          </a:p>
          <a:p>
            <a:endParaRPr lang="en-US" dirty="0"/>
          </a:p>
        </p:txBody>
      </p:sp>
      <p:pic>
        <p:nvPicPr>
          <p:cNvPr id="7" name="Picture 6" descr="MEC apprenticeship programme logo.png"/>
          <p:cNvPicPr>
            <a:picLocks noChangeAspect="1"/>
          </p:cNvPicPr>
          <p:nvPr/>
        </p:nvPicPr>
        <p:blipFill>
          <a:blip r:embed="rId2"/>
          <a:stretch>
            <a:fillRect/>
          </a:stretch>
        </p:blipFill>
        <p:spPr>
          <a:xfrm>
            <a:off x="5334000" y="3733800"/>
            <a:ext cx="2819400" cy="2793408"/>
          </a:xfrm>
          <a:prstGeom prst="rect">
            <a:avLst/>
          </a:prstGeom>
          <a:ln>
            <a:noFill/>
          </a:ln>
          <a:effectLst>
            <a:softEdge rad="112500"/>
          </a:effectLst>
        </p:spPr>
      </p:pic>
      <p:pic>
        <p:nvPicPr>
          <p:cNvPr id="8" name="Picture 7" descr="coat_of_arms.gif"/>
          <p:cNvPicPr>
            <a:picLocks noChangeAspect="1"/>
          </p:cNvPicPr>
          <p:nvPr/>
        </p:nvPicPr>
        <p:blipFill>
          <a:blip r:embed="rId3"/>
          <a:stretch>
            <a:fillRect/>
          </a:stretch>
        </p:blipFill>
        <p:spPr>
          <a:xfrm>
            <a:off x="228600" y="457200"/>
            <a:ext cx="718457" cy="762000"/>
          </a:xfrm>
          <a:prstGeom prst="rect">
            <a:avLst/>
          </a:prstGeom>
        </p:spPr>
      </p:pic>
      <p:sp>
        <p:nvSpPr>
          <p:cNvPr id="9" name="Slide Number Placeholder 8"/>
          <p:cNvSpPr>
            <a:spLocks noGrp="1"/>
          </p:cNvSpPr>
          <p:nvPr>
            <p:ph type="sldNum" sz="quarter" idx="12"/>
          </p:nvPr>
        </p:nvSpPr>
        <p:spPr/>
        <p:txBody>
          <a:bodyPr/>
          <a:lstStyle/>
          <a:p>
            <a:fld id="{BD634B5F-0E7A-4F48-AB65-B527B65F74C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Limited industry linkages in further education (FE) training</a:t>
            </a:r>
            <a:endParaRPr lang="en-US" dirty="0"/>
          </a:p>
        </p:txBody>
      </p:sp>
      <p:sp>
        <p:nvSpPr>
          <p:cNvPr id="5" name="Text Placeholder 4"/>
          <p:cNvSpPr>
            <a:spLocks noGrp="1"/>
          </p:cNvSpPr>
          <p:nvPr>
            <p:ph type="body" idx="1"/>
          </p:nvPr>
        </p:nvSpPr>
        <p:spPr/>
        <p:txBody>
          <a:bodyPr/>
          <a:lstStyle/>
          <a:p>
            <a:r>
              <a:rPr lang="en-US" dirty="0" smtClean="0"/>
              <a:t>Classroom emphasis</a:t>
            </a:r>
            <a:endParaRPr lang="en-US" dirty="0"/>
          </a:p>
        </p:txBody>
      </p:sp>
      <p:sp>
        <p:nvSpPr>
          <p:cNvPr id="7" name="Text Placeholder 6"/>
          <p:cNvSpPr>
            <a:spLocks noGrp="1"/>
          </p:cNvSpPr>
          <p:nvPr>
            <p:ph type="body" sz="half" idx="3"/>
          </p:nvPr>
        </p:nvSpPr>
        <p:spPr/>
        <p:txBody>
          <a:bodyPr/>
          <a:lstStyle/>
          <a:p>
            <a:r>
              <a:rPr lang="en-US" dirty="0" smtClean="0"/>
              <a:t>Construction course at CC</a:t>
            </a:r>
            <a:endParaRPr lang="en-US" dirty="0"/>
          </a:p>
        </p:txBody>
      </p:sp>
      <p:sp>
        <p:nvSpPr>
          <p:cNvPr id="6" name="Content Placeholder 5"/>
          <p:cNvSpPr>
            <a:spLocks noGrp="1"/>
          </p:cNvSpPr>
          <p:nvPr>
            <p:ph sz="quarter" idx="2"/>
          </p:nvPr>
        </p:nvSpPr>
        <p:spPr>
          <a:solidFill>
            <a:srgbClr val="00B0F0"/>
          </a:solidFill>
        </p:spPr>
        <p:txBody>
          <a:bodyPr/>
          <a:lstStyle/>
          <a:p>
            <a:r>
              <a:rPr lang="en-US" dirty="0" smtClean="0"/>
              <a:t>Apprenticeship training is either initiated by education institutions or through government agencies. </a:t>
            </a:r>
          </a:p>
          <a:p>
            <a:pPr>
              <a:buNone/>
            </a:pPr>
            <a:r>
              <a:rPr lang="en-US" dirty="0" smtClean="0"/>
              <a:t> </a:t>
            </a:r>
          </a:p>
          <a:p>
            <a:r>
              <a:rPr lang="en-US" dirty="0" smtClean="0"/>
              <a:t>Employers are mostly involved at the end of classroom trainings but not usually at inception of initiatives.</a:t>
            </a:r>
          </a:p>
          <a:p>
            <a:endParaRPr lang="en-US" dirty="0"/>
          </a:p>
        </p:txBody>
      </p:sp>
      <p:pic>
        <p:nvPicPr>
          <p:cNvPr id="9" name="Content Placeholder 8" descr="HLSCC free construction courses.jpg"/>
          <p:cNvPicPr>
            <a:picLocks noGrp="1" noChangeAspect="1"/>
          </p:cNvPicPr>
          <p:nvPr>
            <p:ph sz="quarter" idx="4"/>
          </p:nvPr>
        </p:nvPicPr>
        <p:blipFill>
          <a:blip r:embed="rId2"/>
          <a:stretch>
            <a:fillRect/>
          </a:stretch>
        </p:blipFill>
        <p:spPr>
          <a:xfrm>
            <a:off x="5237083" y="2708275"/>
            <a:ext cx="3003709" cy="3886200"/>
          </a:xfrm>
        </p:spPr>
      </p:pic>
      <p:sp>
        <p:nvSpPr>
          <p:cNvPr id="8" name="Slide Number Placeholder 7"/>
          <p:cNvSpPr>
            <a:spLocks noGrp="1"/>
          </p:cNvSpPr>
          <p:nvPr>
            <p:ph type="sldNum" sz="quarter" idx="11"/>
          </p:nvPr>
        </p:nvSpPr>
        <p:spPr/>
        <p:txBody>
          <a:bodyPr/>
          <a:lstStyle/>
          <a:p>
            <a:fld id="{BD634B5F-0E7A-4F48-AB65-B527B65F74C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HLSCC TVET (Associate &amp; Certificate Level)</a:t>
            </a:r>
            <a:endParaRPr lang="en-US" dirty="0"/>
          </a:p>
        </p:txBody>
      </p:sp>
      <p:sp>
        <p:nvSpPr>
          <p:cNvPr id="3" name="Content Placeholder 2"/>
          <p:cNvSpPr>
            <a:spLocks noGrp="1"/>
          </p:cNvSpPr>
          <p:nvPr>
            <p:ph idx="1"/>
          </p:nvPr>
        </p:nvSpPr>
        <p:spPr>
          <a:solidFill>
            <a:srgbClr val="00B0F0"/>
          </a:solidFill>
        </p:spPr>
        <p:txBody>
          <a:bodyPr>
            <a:normAutofit lnSpcReduction="10000"/>
          </a:bodyPr>
          <a:lstStyle/>
          <a:p>
            <a:r>
              <a:rPr lang="en-US" dirty="0" smtClean="0"/>
              <a:t>The local H. </a:t>
            </a:r>
            <a:r>
              <a:rPr lang="en-US" dirty="0" err="1" smtClean="0"/>
              <a:t>Lavity</a:t>
            </a:r>
            <a:r>
              <a:rPr lang="en-US" dirty="0" smtClean="0"/>
              <a:t> </a:t>
            </a:r>
            <a:r>
              <a:rPr lang="en-US" dirty="0" err="1" smtClean="0"/>
              <a:t>Stoutt</a:t>
            </a:r>
            <a:r>
              <a:rPr lang="en-US" dirty="0" smtClean="0"/>
              <a:t> Community College (HLSCC) is one of two tertiary institutions in the BVI established in 1990.</a:t>
            </a:r>
          </a:p>
          <a:p>
            <a:r>
              <a:rPr lang="en-US" dirty="0" smtClean="0"/>
              <a:t>The TVET </a:t>
            </a:r>
            <a:r>
              <a:rPr lang="en-US" dirty="0" err="1" smtClean="0"/>
              <a:t>programme</a:t>
            </a:r>
            <a:r>
              <a:rPr lang="en-US" dirty="0" smtClean="0"/>
              <a:t> concentration – construction technology; automotive engineering; architectural drawing and land surveying</a:t>
            </a:r>
          </a:p>
          <a:p>
            <a:r>
              <a:rPr lang="en-US" dirty="0" smtClean="0"/>
              <a:t>Curriculum is highly academic towards Associate degree level.</a:t>
            </a:r>
          </a:p>
          <a:p>
            <a:r>
              <a:rPr lang="en-US" dirty="0" smtClean="0"/>
              <a:t>Very little scope for higher apprenticeship</a:t>
            </a:r>
            <a:endParaRPr lang="en-US" dirty="0"/>
          </a:p>
        </p:txBody>
      </p:sp>
      <p:sp>
        <p:nvSpPr>
          <p:cNvPr id="4" name="Slide Number Placeholder 3"/>
          <p:cNvSpPr>
            <a:spLocks noGrp="1"/>
          </p:cNvSpPr>
          <p:nvPr>
            <p:ph type="sldNum" sz="quarter" idx="12"/>
          </p:nvPr>
        </p:nvSpPr>
        <p:spPr/>
        <p:txBody>
          <a:bodyPr/>
          <a:lstStyle/>
          <a:p>
            <a:fld id="{BD634B5F-0E7A-4F48-AB65-B527B65F74C6}"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514600"/>
            <a:ext cx="7772400" cy="2362200"/>
          </a:xfrm>
          <a:solidFill>
            <a:srgbClr val="002060"/>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3600" dirty="0" smtClean="0">
                <a:solidFill>
                  <a:schemeClr val="bg1"/>
                </a:solidFill>
              </a:rPr>
              <a:t>Arguments for stronger linkages between VET policy and apprenticeship </a:t>
            </a:r>
            <a:endParaRPr lang="en-US" sz="3600" dirty="0">
              <a:solidFill>
                <a:schemeClr val="bg1"/>
              </a:solidFill>
            </a:endParaRPr>
          </a:p>
        </p:txBody>
      </p:sp>
      <p:sp>
        <p:nvSpPr>
          <p:cNvPr id="3" name="Slide Number Placeholder 2"/>
          <p:cNvSpPr>
            <a:spLocks noGrp="1"/>
          </p:cNvSpPr>
          <p:nvPr>
            <p:ph type="sldNum" sz="quarter" idx="12"/>
          </p:nvPr>
        </p:nvSpPr>
        <p:spPr/>
        <p:txBody>
          <a:bodyPr/>
          <a:lstStyle/>
          <a:p>
            <a:fld id="{BD634B5F-0E7A-4F48-AB65-B527B65F74C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dirty="0" smtClean="0"/>
              <a:t>Arguments for stronger linkages between VET policy and apprenticeship </a:t>
            </a:r>
            <a:endParaRPr lang="en-US" sz="3400" dirty="0"/>
          </a:p>
        </p:txBody>
      </p:sp>
      <p:sp>
        <p:nvSpPr>
          <p:cNvPr id="3" name="Content Placeholder 2"/>
          <p:cNvSpPr>
            <a:spLocks noGrp="1"/>
          </p:cNvSpPr>
          <p:nvPr>
            <p:ph idx="1"/>
          </p:nvPr>
        </p:nvSpPr>
        <p:spPr>
          <a:solidFill>
            <a:srgbClr val="002060"/>
          </a:solidFill>
        </p:spPr>
        <p:style>
          <a:lnRef idx="3">
            <a:schemeClr val="lt1"/>
          </a:lnRef>
          <a:fillRef idx="1">
            <a:schemeClr val="accent1"/>
          </a:fillRef>
          <a:effectRef idx="1">
            <a:schemeClr val="accent1"/>
          </a:effectRef>
          <a:fontRef idx="minor">
            <a:schemeClr val="lt1"/>
          </a:fontRef>
        </p:style>
        <p:txBody>
          <a:bodyPr/>
          <a:lstStyle/>
          <a:p>
            <a:r>
              <a:rPr lang="en-US" dirty="0" smtClean="0"/>
              <a:t>Research is showing that properly organized VET systems must be apprenticeship-based.</a:t>
            </a:r>
          </a:p>
          <a:p>
            <a:r>
              <a:rPr lang="en-US" dirty="0" smtClean="0"/>
              <a:t>Apprenticeships </a:t>
            </a:r>
            <a:r>
              <a:rPr lang="en-US" dirty="0" smtClean="0"/>
              <a:t>are the cornerstone of vocational and training systems</a:t>
            </a:r>
          </a:p>
          <a:p>
            <a:r>
              <a:rPr lang="en-US" dirty="0" smtClean="0"/>
              <a:t>HE and FE institutions play a vital role in bridging gaps.  </a:t>
            </a:r>
          </a:p>
          <a:p>
            <a:r>
              <a:rPr lang="en-US" dirty="0" smtClean="0"/>
              <a:t>It is imperative that country development strategies are aligned with employers and education.</a:t>
            </a:r>
          </a:p>
          <a:p>
            <a:pPr>
              <a:buNone/>
            </a:pPr>
            <a:endParaRPr lang="en-US" sz="1200" dirty="0" smtClean="0"/>
          </a:p>
          <a:p>
            <a:endParaRPr lang="en-US" dirty="0"/>
          </a:p>
        </p:txBody>
      </p:sp>
      <p:sp>
        <p:nvSpPr>
          <p:cNvPr id="4" name="Slide Number Placeholder 3"/>
          <p:cNvSpPr>
            <a:spLocks noGrp="1"/>
          </p:cNvSpPr>
          <p:nvPr>
            <p:ph type="sldNum" sz="quarter" idx="12"/>
          </p:nvPr>
        </p:nvSpPr>
        <p:spPr/>
        <p:txBody>
          <a:bodyPr/>
          <a:lstStyle/>
          <a:p>
            <a:fld id="{BD634B5F-0E7A-4F48-AB65-B527B65F74C6}"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a:bodyPr>
          <a:lstStyle/>
          <a:p>
            <a:pPr algn="ctr"/>
            <a:r>
              <a:rPr lang="en-US" sz="3200" dirty="0" smtClean="0"/>
              <a:t>Learning from other contexts</a:t>
            </a:r>
            <a:endParaRPr lang="en-US" sz="3200" dirty="0"/>
          </a:p>
        </p:txBody>
      </p:sp>
      <p:graphicFrame>
        <p:nvGraphicFramePr>
          <p:cNvPr id="4" name="Content Placeholder 3"/>
          <p:cNvGraphicFramePr>
            <a:graphicFrameLocks noGrp="1"/>
          </p:cNvGraphicFramePr>
          <p:nvPr>
            <p:ph idx="1"/>
          </p:nvPr>
        </p:nvGraphicFramePr>
        <p:xfrm>
          <a:off x="457200" y="1905001"/>
          <a:ext cx="8001000" cy="4128581"/>
        </p:xfrm>
        <a:graphic>
          <a:graphicData uri="http://schemas.openxmlformats.org/drawingml/2006/table">
            <a:tbl>
              <a:tblPr firstRow="1" bandRow="1">
                <a:tableStyleId>{5C22544A-7EE6-4342-B048-85BDC9FD1C3A}</a:tableStyleId>
              </a:tblPr>
              <a:tblGrid>
                <a:gridCol w="8001000"/>
              </a:tblGrid>
              <a:tr h="609599">
                <a:tc>
                  <a:txBody>
                    <a:bodyPr/>
                    <a:lstStyle/>
                    <a:p>
                      <a:r>
                        <a:rPr kumimoji="0" lang="en-US" sz="1400" b="1" kern="1200" dirty="0" smtClean="0">
                          <a:solidFill>
                            <a:schemeClr val="lt1"/>
                          </a:solidFill>
                          <a:latin typeface="+mn-lt"/>
                          <a:ea typeface="+mn-ea"/>
                          <a:cs typeface="+mn-cs"/>
                        </a:rPr>
                        <a:t>International Models of VET, Policy and Apprenticeship (Common themes identified by Green et al., 2017)</a:t>
                      </a:r>
                      <a:endParaRPr lang="en-US" sz="1400" dirty="0"/>
                    </a:p>
                  </a:txBody>
                  <a:tcPr/>
                </a:tc>
              </a:tr>
              <a:tr h="666690">
                <a:tc>
                  <a:txBody>
                    <a:bodyPr/>
                    <a:lstStyle/>
                    <a:p>
                      <a:pPr marL="342900" marR="0" lvl="0" indent="-342900">
                        <a:lnSpc>
                          <a:spcPct val="115000"/>
                        </a:lnSpc>
                        <a:spcBef>
                          <a:spcPts val="0"/>
                        </a:spcBef>
                        <a:spcAft>
                          <a:spcPts val="0"/>
                        </a:spcAft>
                        <a:buFont typeface="Symbol"/>
                        <a:buChar char=""/>
                      </a:pPr>
                      <a:r>
                        <a:rPr lang="en-US" sz="1800" dirty="0">
                          <a:solidFill>
                            <a:srgbClr val="212529"/>
                          </a:solidFill>
                          <a:latin typeface="Calibri"/>
                          <a:ea typeface="Calibri"/>
                          <a:cs typeface="Calibri"/>
                        </a:rPr>
                        <a:t>Clearly established overarching governmental policy frameworks that drive VET and apprenticeship.</a:t>
                      </a:r>
                      <a:endParaRPr lang="en-US" sz="1800" dirty="0">
                        <a:solidFill>
                          <a:srgbClr val="212529"/>
                        </a:solidFill>
                        <a:latin typeface="Calibri"/>
                        <a:ea typeface="Calibri"/>
                        <a:cs typeface="Times New Roman"/>
                      </a:endParaRPr>
                    </a:p>
                  </a:txBody>
                  <a:tcPr marL="68580" marR="68580" marT="0" marB="0"/>
                </a:tc>
              </a:tr>
              <a:tr h="1010128">
                <a:tc>
                  <a:txBody>
                    <a:bodyPr/>
                    <a:lstStyle/>
                    <a:p>
                      <a:pPr marL="342900" marR="0" lvl="0" indent="-342900">
                        <a:lnSpc>
                          <a:spcPct val="115000"/>
                        </a:lnSpc>
                        <a:spcBef>
                          <a:spcPts val="0"/>
                        </a:spcBef>
                        <a:spcAft>
                          <a:spcPts val="0"/>
                        </a:spcAft>
                        <a:buFont typeface="Symbol"/>
                        <a:buChar char=""/>
                      </a:pPr>
                      <a:r>
                        <a:rPr lang="en-US" sz="1800" dirty="0">
                          <a:solidFill>
                            <a:srgbClr val="212529"/>
                          </a:solidFill>
                          <a:latin typeface="Calibri"/>
                          <a:ea typeface="Calibri"/>
                          <a:cs typeface="Calibri"/>
                        </a:rPr>
                        <a:t>VET and apprenticeship systems that integrate critical agencies/agents such as HE and FE institutions and employers undertake periodic reforms every 2-3 years.</a:t>
                      </a:r>
                      <a:endParaRPr lang="en-US" sz="1800" dirty="0">
                        <a:solidFill>
                          <a:srgbClr val="212529"/>
                        </a:solidFill>
                        <a:latin typeface="Calibri"/>
                        <a:ea typeface="Calibri"/>
                        <a:cs typeface="Times New Roman"/>
                      </a:endParaRPr>
                    </a:p>
                  </a:txBody>
                  <a:tcPr marL="68580" marR="68580" marT="0" marB="0"/>
                </a:tc>
              </a:tr>
              <a:tr h="666690">
                <a:tc>
                  <a:txBody>
                    <a:bodyPr/>
                    <a:lstStyle/>
                    <a:p>
                      <a:pPr marL="342900" marR="0" lvl="0" indent="-342900">
                        <a:lnSpc>
                          <a:spcPct val="115000"/>
                        </a:lnSpc>
                        <a:spcBef>
                          <a:spcPts val="0"/>
                        </a:spcBef>
                        <a:spcAft>
                          <a:spcPts val="0"/>
                        </a:spcAft>
                        <a:buFont typeface="Symbol"/>
                        <a:buChar char=""/>
                      </a:pPr>
                      <a:r>
                        <a:rPr lang="en-US" sz="1800" dirty="0">
                          <a:solidFill>
                            <a:srgbClr val="212529"/>
                          </a:solidFill>
                          <a:latin typeface="Calibri"/>
                          <a:ea typeface="Calibri"/>
                          <a:cs typeface="Calibri"/>
                        </a:rPr>
                        <a:t>Access to funding VET initiatives is not too problematic as employer led skills training is encouraged.</a:t>
                      </a:r>
                      <a:endParaRPr lang="en-US" sz="1800" dirty="0">
                        <a:solidFill>
                          <a:srgbClr val="212529"/>
                        </a:solidFill>
                        <a:latin typeface="Calibri"/>
                        <a:ea typeface="Calibri"/>
                        <a:cs typeface="Times New Roman"/>
                      </a:endParaRPr>
                    </a:p>
                  </a:txBody>
                  <a:tcPr marL="68580" marR="68580" marT="0" marB="0"/>
                </a:tc>
              </a:tr>
              <a:tr h="508784">
                <a:tc>
                  <a:txBody>
                    <a:bodyPr/>
                    <a:lstStyle/>
                    <a:p>
                      <a:pPr marL="342900" marR="0" lvl="0" indent="-342900">
                        <a:lnSpc>
                          <a:spcPct val="115000"/>
                        </a:lnSpc>
                        <a:spcBef>
                          <a:spcPts val="0"/>
                        </a:spcBef>
                        <a:spcAft>
                          <a:spcPts val="0"/>
                        </a:spcAft>
                        <a:buFont typeface="Symbol"/>
                        <a:buChar char=""/>
                      </a:pPr>
                      <a:r>
                        <a:rPr lang="en-US" sz="1800" dirty="0">
                          <a:solidFill>
                            <a:srgbClr val="212529"/>
                          </a:solidFill>
                          <a:latin typeface="Calibri"/>
                          <a:ea typeface="Calibri"/>
                          <a:cs typeface="Calibri"/>
                        </a:rPr>
                        <a:t>Employers co-invest in VET training initiatives on an ongoing basis</a:t>
                      </a:r>
                      <a:endParaRPr lang="en-US" sz="1800" dirty="0">
                        <a:solidFill>
                          <a:srgbClr val="212529"/>
                        </a:solidFill>
                        <a:latin typeface="Calibri"/>
                        <a:ea typeface="Calibri"/>
                        <a:cs typeface="Times New Roman"/>
                      </a:endParaRPr>
                    </a:p>
                  </a:txBody>
                  <a:tcPr marL="68580" marR="68580" marT="0" marB="0"/>
                </a:tc>
              </a:tr>
              <a:tr h="666690">
                <a:tc>
                  <a:txBody>
                    <a:bodyPr/>
                    <a:lstStyle/>
                    <a:p>
                      <a:pPr marL="342900" marR="0" lvl="0" indent="-342900">
                        <a:lnSpc>
                          <a:spcPct val="115000"/>
                        </a:lnSpc>
                        <a:spcBef>
                          <a:spcPts val="0"/>
                        </a:spcBef>
                        <a:spcAft>
                          <a:spcPts val="0"/>
                        </a:spcAft>
                        <a:buFont typeface="Symbol"/>
                        <a:buChar char=""/>
                      </a:pPr>
                      <a:r>
                        <a:rPr lang="en-US" sz="1800" dirty="0">
                          <a:solidFill>
                            <a:srgbClr val="212529"/>
                          </a:solidFill>
                          <a:latin typeface="Calibri"/>
                          <a:ea typeface="Calibri"/>
                          <a:cs typeface="Calibri"/>
                        </a:rPr>
                        <a:t>VET pathways in HE and FE are clearly defined and developed based on national skills training priorities.</a:t>
                      </a:r>
                      <a:endParaRPr lang="en-US" sz="1800" dirty="0">
                        <a:solidFill>
                          <a:srgbClr val="212529"/>
                        </a:solidFill>
                        <a:latin typeface="Calibri"/>
                        <a:ea typeface="Calibri"/>
                        <a:cs typeface="Times New Roman"/>
                      </a:endParaRPr>
                    </a:p>
                  </a:txBody>
                  <a:tcPr marL="68580" marR="68580" marT="0" marB="0"/>
                </a:tc>
              </a:tr>
            </a:tbl>
          </a:graphicData>
        </a:graphic>
      </p:graphicFrame>
      <p:pic>
        <p:nvPicPr>
          <p:cNvPr id="5" name="Picture 4" descr="UK flag.png"/>
          <p:cNvPicPr>
            <a:picLocks noChangeAspect="1"/>
          </p:cNvPicPr>
          <p:nvPr/>
        </p:nvPicPr>
        <p:blipFill>
          <a:blip r:embed="rId2"/>
          <a:stretch>
            <a:fillRect/>
          </a:stretch>
        </p:blipFill>
        <p:spPr>
          <a:xfrm>
            <a:off x="762000" y="6143625"/>
            <a:ext cx="1438275" cy="561975"/>
          </a:xfrm>
          <a:prstGeom prst="rect">
            <a:avLst/>
          </a:prstGeom>
        </p:spPr>
      </p:pic>
      <p:pic>
        <p:nvPicPr>
          <p:cNvPr id="6" name="Picture 5" descr="Australia flag.png"/>
          <p:cNvPicPr>
            <a:picLocks noChangeAspect="1"/>
          </p:cNvPicPr>
          <p:nvPr/>
        </p:nvPicPr>
        <p:blipFill>
          <a:blip r:embed="rId3"/>
          <a:stretch>
            <a:fillRect/>
          </a:stretch>
        </p:blipFill>
        <p:spPr>
          <a:xfrm>
            <a:off x="2362200" y="6172200"/>
            <a:ext cx="1438275" cy="533401"/>
          </a:xfrm>
          <a:prstGeom prst="rect">
            <a:avLst/>
          </a:prstGeom>
        </p:spPr>
      </p:pic>
      <p:pic>
        <p:nvPicPr>
          <p:cNvPr id="7" name="Picture 6" descr="Danish flag.png"/>
          <p:cNvPicPr>
            <a:picLocks noChangeAspect="1"/>
          </p:cNvPicPr>
          <p:nvPr/>
        </p:nvPicPr>
        <p:blipFill>
          <a:blip r:embed="rId4"/>
          <a:stretch>
            <a:fillRect/>
          </a:stretch>
        </p:blipFill>
        <p:spPr>
          <a:xfrm>
            <a:off x="5410200" y="6172200"/>
            <a:ext cx="1438275" cy="533400"/>
          </a:xfrm>
          <a:prstGeom prst="rect">
            <a:avLst/>
          </a:prstGeom>
        </p:spPr>
      </p:pic>
      <p:pic>
        <p:nvPicPr>
          <p:cNvPr id="8" name="Picture 7" descr="swedish flag.png"/>
          <p:cNvPicPr>
            <a:picLocks noChangeAspect="1"/>
          </p:cNvPicPr>
          <p:nvPr/>
        </p:nvPicPr>
        <p:blipFill>
          <a:blip r:embed="rId5"/>
          <a:stretch>
            <a:fillRect/>
          </a:stretch>
        </p:blipFill>
        <p:spPr>
          <a:xfrm>
            <a:off x="3886200" y="6172200"/>
            <a:ext cx="1438275" cy="533400"/>
          </a:xfrm>
          <a:prstGeom prst="rect">
            <a:avLst/>
          </a:prstGeom>
        </p:spPr>
      </p:pic>
      <p:pic>
        <p:nvPicPr>
          <p:cNvPr id="9" name="Picture 8" descr="usa flag.png"/>
          <p:cNvPicPr>
            <a:picLocks noChangeAspect="1"/>
          </p:cNvPicPr>
          <p:nvPr/>
        </p:nvPicPr>
        <p:blipFill>
          <a:blip r:embed="rId6"/>
          <a:stretch>
            <a:fillRect/>
          </a:stretch>
        </p:blipFill>
        <p:spPr>
          <a:xfrm>
            <a:off x="6934200" y="6172200"/>
            <a:ext cx="1295400" cy="533400"/>
          </a:xfrm>
          <a:prstGeom prst="rect">
            <a:avLst/>
          </a:prstGeom>
        </p:spPr>
      </p:pic>
      <p:pic>
        <p:nvPicPr>
          <p:cNvPr id="11" name="Picture 10" descr="bvi flag.png"/>
          <p:cNvPicPr>
            <a:picLocks noChangeAspect="1"/>
          </p:cNvPicPr>
          <p:nvPr/>
        </p:nvPicPr>
        <p:blipFill>
          <a:blip r:embed="rId7" cstate="print"/>
          <a:stretch>
            <a:fillRect/>
          </a:stretch>
        </p:blipFill>
        <p:spPr>
          <a:xfrm>
            <a:off x="304800" y="533400"/>
            <a:ext cx="1524000" cy="762000"/>
          </a:xfrm>
          <a:prstGeom prst="rect">
            <a:avLst/>
          </a:prstGeom>
        </p:spPr>
      </p:pic>
      <p:sp>
        <p:nvSpPr>
          <p:cNvPr id="10" name="Slide Number Placeholder 9"/>
          <p:cNvSpPr>
            <a:spLocks noGrp="1"/>
          </p:cNvSpPr>
          <p:nvPr>
            <p:ph type="sldNum" sz="quarter" idx="12"/>
          </p:nvPr>
        </p:nvSpPr>
        <p:spPr/>
        <p:txBody>
          <a:bodyPr/>
          <a:lstStyle/>
          <a:p>
            <a:fld id="{BD634B5F-0E7A-4F48-AB65-B527B65F74C6}"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pPr algn="ctr"/>
            <a:r>
              <a:rPr lang="en-US" sz="3200" dirty="0" smtClean="0"/>
              <a:t>Learning from other contexts</a:t>
            </a:r>
            <a:endParaRPr lang="en-US" sz="3200" dirty="0"/>
          </a:p>
        </p:txBody>
      </p:sp>
      <p:graphicFrame>
        <p:nvGraphicFramePr>
          <p:cNvPr id="4" name="Content Placeholder 3"/>
          <p:cNvGraphicFramePr>
            <a:graphicFrameLocks noGrp="1"/>
          </p:cNvGraphicFramePr>
          <p:nvPr>
            <p:ph idx="1"/>
          </p:nvPr>
        </p:nvGraphicFramePr>
        <p:xfrm>
          <a:off x="457200" y="2011681"/>
          <a:ext cx="8229600" cy="4389120"/>
        </p:xfrm>
        <a:graphic>
          <a:graphicData uri="http://schemas.openxmlformats.org/drawingml/2006/table">
            <a:tbl>
              <a:tblPr firstRow="1" bandRow="1">
                <a:tableStyleId>{5C22544A-7EE6-4342-B048-85BDC9FD1C3A}</a:tableStyleId>
              </a:tblPr>
              <a:tblGrid>
                <a:gridCol w="8229600"/>
              </a:tblGrid>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lt1"/>
                          </a:solidFill>
                          <a:latin typeface="+mn-lt"/>
                          <a:ea typeface="+mn-ea"/>
                          <a:cs typeface="+mn-cs"/>
                        </a:rPr>
                        <a:t>A comparison of the BVI Context in VET Policy, Practice and Apprenticeship with international best practice</a:t>
                      </a:r>
                    </a:p>
                    <a:p>
                      <a:endParaRPr lang="en-US" dirty="0"/>
                    </a:p>
                  </a:txBody>
                  <a:tcPr/>
                </a:tc>
              </a:tr>
              <a:tr h="64008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kern="1200" dirty="0" smtClean="0">
                          <a:solidFill>
                            <a:schemeClr val="dk1"/>
                          </a:solidFill>
                          <a:latin typeface="+mn-lt"/>
                          <a:ea typeface="+mn-ea"/>
                          <a:cs typeface="+mn-cs"/>
                        </a:rPr>
                        <a:t>No clearly established overarching policy for that links VET to apprenticeship.  Ministerial mandates often steer </a:t>
                      </a:r>
                      <a:r>
                        <a:rPr kumimoji="0" lang="en-US" sz="1400" kern="1200" dirty="0" err="1" smtClean="0">
                          <a:solidFill>
                            <a:schemeClr val="dk1"/>
                          </a:solidFill>
                          <a:latin typeface="+mn-lt"/>
                          <a:ea typeface="+mn-ea"/>
                          <a:cs typeface="+mn-cs"/>
                        </a:rPr>
                        <a:t>programme</a:t>
                      </a:r>
                      <a:r>
                        <a:rPr kumimoji="0" lang="en-US" sz="1400" kern="1200" dirty="0" smtClean="0">
                          <a:solidFill>
                            <a:schemeClr val="dk1"/>
                          </a:solidFill>
                          <a:latin typeface="+mn-lt"/>
                          <a:ea typeface="+mn-ea"/>
                          <a:cs typeface="+mn-cs"/>
                        </a:rPr>
                        <a:t> delivery.</a:t>
                      </a:r>
                    </a:p>
                    <a:p>
                      <a:endParaRPr lang="en-US" sz="1400" dirty="0"/>
                    </a:p>
                  </a:txBody>
                  <a:tcPr/>
                </a:tc>
              </a:tr>
              <a:tr h="64008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kern="1200" dirty="0" smtClean="0">
                          <a:solidFill>
                            <a:schemeClr val="dk1"/>
                          </a:solidFill>
                          <a:latin typeface="+mn-lt"/>
                          <a:ea typeface="+mn-ea"/>
                          <a:cs typeface="+mn-cs"/>
                        </a:rPr>
                        <a:t>Systemic reform that integrates key actors and agencies is not consistent.  Policy perspectives may change from one election cycle to the next.</a:t>
                      </a:r>
                    </a:p>
                    <a:p>
                      <a:endParaRPr lang="en-US" sz="1400" dirty="0"/>
                    </a:p>
                  </a:txBody>
                  <a:tcPr/>
                </a:tc>
              </a:tr>
              <a:tr h="64008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kern="1200" dirty="0" smtClean="0">
                          <a:solidFill>
                            <a:schemeClr val="dk1"/>
                          </a:solidFill>
                          <a:latin typeface="+mn-lt"/>
                          <a:ea typeface="+mn-ea"/>
                          <a:cs typeface="+mn-cs"/>
                        </a:rPr>
                        <a:t>While apprenticeships may be desirable within a VET framework, funding may become an issue amidst a field of competing national priorities.</a:t>
                      </a:r>
                    </a:p>
                    <a:p>
                      <a:endParaRPr lang="en-US" sz="1400" dirty="0"/>
                    </a:p>
                  </a:txBody>
                  <a:tcPr/>
                </a:tc>
              </a:tr>
              <a:tr h="5486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kern="1200" dirty="0" smtClean="0">
                          <a:solidFill>
                            <a:schemeClr val="dk1"/>
                          </a:solidFill>
                          <a:latin typeface="+mn-lt"/>
                          <a:ea typeface="+mn-ea"/>
                          <a:cs typeface="+mn-cs"/>
                        </a:rPr>
                        <a:t>Employer engagement  in VET initiatives is often intermittent</a:t>
                      </a:r>
                    </a:p>
                    <a:p>
                      <a:endParaRPr lang="en-US" sz="1400" dirty="0"/>
                    </a:p>
                  </a:txBody>
                  <a:tcPr/>
                </a:tc>
              </a:tr>
              <a:tr h="5486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kern="1200" dirty="0" smtClean="0">
                          <a:solidFill>
                            <a:schemeClr val="dk1"/>
                          </a:solidFill>
                          <a:latin typeface="+mn-lt"/>
                          <a:ea typeface="+mn-ea"/>
                          <a:cs typeface="+mn-cs"/>
                        </a:rPr>
                        <a:t>VET, though well intentioned, is not always properly structured and coordinated for the best outcomes.</a:t>
                      </a:r>
                    </a:p>
                    <a:p>
                      <a:endParaRPr lang="en-US" sz="1400" dirty="0"/>
                    </a:p>
                  </a:txBody>
                  <a:tcPr/>
                </a:tc>
              </a:tr>
            </a:tbl>
          </a:graphicData>
        </a:graphic>
      </p:graphicFrame>
      <p:sp>
        <p:nvSpPr>
          <p:cNvPr id="5" name="Slide Number Placeholder 4"/>
          <p:cNvSpPr>
            <a:spLocks noGrp="1"/>
          </p:cNvSpPr>
          <p:nvPr>
            <p:ph type="sldNum" sz="quarter" idx="12"/>
          </p:nvPr>
        </p:nvSpPr>
        <p:spPr/>
        <p:txBody>
          <a:bodyPr/>
          <a:lstStyle/>
          <a:p>
            <a:fld id="{BD634B5F-0E7A-4F48-AB65-B527B65F74C6}"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Charting a way forward in VET policy, practice and apprenticeship for BVI</a:t>
            </a:r>
            <a:endParaRPr lang="en-US" dirty="0"/>
          </a:p>
        </p:txBody>
      </p:sp>
      <p:sp>
        <p:nvSpPr>
          <p:cNvPr id="3" name="Content Placeholder 2"/>
          <p:cNvSpPr>
            <a:spLocks noGrp="1"/>
          </p:cNvSpPr>
          <p:nvPr>
            <p:ph idx="1"/>
          </p:nvPr>
        </p:nvSpPr>
        <p:spPr>
          <a:solidFill>
            <a:srgbClr val="002060"/>
          </a:solidFill>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r>
              <a:rPr lang="en-US" dirty="0" smtClean="0"/>
              <a:t>The diversity that exists between VET and other forms of education, including apprenticeships, speak to the dynamic potential of such systems to co-exist in BVI.</a:t>
            </a:r>
          </a:p>
          <a:p>
            <a:pPr>
              <a:buNone/>
            </a:pPr>
            <a:endParaRPr lang="en-US" dirty="0" smtClean="0"/>
          </a:p>
          <a:p>
            <a:r>
              <a:rPr lang="en-US" dirty="0" smtClean="0"/>
              <a:t>Governmental policy is a key driver.</a:t>
            </a:r>
          </a:p>
          <a:p>
            <a:pPr>
              <a:buNone/>
            </a:pPr>
            <a:endParaRPr lang="en-US" dirty="0" smtClean="0"/>
          </a:p>
          <a:p>
            <a:r>
              <a:rPr lang="en-US" dirty="0" smtClean="0"/>
              <a:t>The Realistic Evaluation framework (</a:t>
            </a:r>
            <a:r>
              <a:rPr lang="en-US" dirty="0" err="1" smtClean="0"/>
              <a:t>Pawson</a:t>
            </a:r>
            <a:r>
              <a:rPr lang="en-US" dirty="0" smtClean="0"/>
              <a:t> &amp; Tilley, 2008) was used to assess context, mechanisms and outcomes for BVI in VET policy and apprenticeship opportunities. </a:t>
            </a:r>
            <a:endParaRPr lang="en-US" dirty="0"/>
          </a:p>
        </p:txBody>
      </p:sp>
      <p:sp>
        <p:nvSpPr>
          <p:cNvPr id="4" name="Slide Number Placeholder 3"/>
          <p:cNvSpPr>
            <a:spLocks noGrp="1"/>
          </p:cNvSpPr>
          <p:nvPr>
            <p:ph type="sldNum" sz="quarter" idx="12"/>
          </p:nvPr>
        </p:nvSpPr>
        <p:spPr/>
        <p:txBody>
          <a:bodyPr/>
          <a:lstStyle/>
          <a:p>
            <a:fld id="{BD634B5F-0E7A-4F48-AB65-B527B65F74C6}"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and country context</a:t>
            </a:r>
            <a:endParaRPr lang="en-US" dirty="0"/>
          </a:p>
        </p:txBody>
      </p:sp>
      <p:pic>
        <p:nvPicPr>
          <p:cNvPr id="6" name="Picture 5" descr="tourism3.jpg"/>
          <p:cNvPicPr>
            <a:picLocks noChangeAspect="1"/>
          </p:cNvPicPr>
          <p:nvPr/>
        </p:nvPicPr>
        <p:blipFill>
          <a:blip r:embed="rId2"/>
          <a:stretch>
            <a:fillRect/>
          </a:stretch>
        </p:blipFill>
        <p:spPr>
          <a:xfrm>
            <a:off x="0" y="0"/>
            <a:ext cx="1764734" cy="1371600"/>
          </a:xfrm>
          <a:prstGeom prst="rect">
            <a:avLst/>
          </a:prstGeom>
        </p:spPr>
      </p:pic>
      <p:sp>
        <p:nvSpPr>
          <p:cNvPr id="7" name="Content Placeholder 6"/>
          <p:cNvSpPr>
            <a:spLocks noGrp="1"/>
          </p:cNvSpPr>
          <p:nvPr>
            <p:ph idx="1"/>
          </p:nvPr>
        </p:nvSpPr>
        <p:spPr>
          <a:solidFill>
            <a:schemeClr val="accent2">
              <a:lumMod val="75000"/>
            </a:schemeClr>
          </a:solidFill>
        </p:spPr>
        <p:txBody>
          <a:bodyPr>
            <a:normAutofit fontScale="92500" lnSpcReduction="10000"/>
          </a:bodyPr>
          <a:lstStyle/>
          <a:p>
            <a:pPr>
              <a:buClrTx/>
              <a:buFont typeface="Wingdings" pitchFamily="2" charset="2"/>
              <a:buChar char="§"/>
            </a:pPr>
            <a:r>
              <a:rPr lang="en-US" dirty="0" smtClean="0"/>
              <a:t>The British Virgin Islands is an archipelago of 42  islands and quays in the north east Caribbean with a population of approximately 30,000 residents.</a:t>
            </a:r>
          </a:p>
          <a:p>
            <a:pPr>
              <a:buClrTx/>
              <a:buNone/>
            </a:pPr>
            <a:endParaRPr lang="en-US" dirty="0" smtClean="0"/>
          </a:p>
          <a:p>
            <a:pPr>
              <a:buClrTx/>
              <a:buFont typeface="Wingdings" pitchFamily="2" charset="2"/>
              <a:buChar char="§"/>
            </a:pPr>
            <a:r>
              <a:rPr lang="en-US" dirty="0" smtClean="0"/>
              <a:t>The country’s main industries are financial services and tourism and its national literacy rate is about 98%.</a:t>
            </a:r>
          </a:p>
          <a:p>
            <a:pPr>
              <a:buClrTx/>
              <a:buNone/>
            </a:pPr>
            <a:endParaRPr lang="en-US" dirty="0" smtClean="0"/>
          </a:p>
          <a:p>
            <a:pPr>
              <a:buClrTx/>
              <a:buFont typeface="Wingdings" pitchFamily="2" charset="2"/>
              <a:buChar char="§"/>
            </a:pPr>
            <a:r>
              <a:rPr lang="en-US" dirty="0" smtClean="0"/>
              <a:t>VET has been a part of the secondary education system for about 60 years and for 28 years at the tertiary level.</a:t>
            </a:r>
          </a:p>
          <a:p>
            <a:pPr>
              <a:buClrTx/>
              <a:buFont typeface="Wingdings" pitchFamily="2" charset="2"/>
              <a:buChar char="§"/>
            </a:pPr>
            <a:endParaRPr lang="en-US" dirty="0" smtClean="0"/>
          </a:p>
        </p:txBody>
      </p:sp>
      <p:sp>
        <p:nvSpPr>
          <p:cNvPr id="5" name="Slide Number Placeholder 4"/>
          <p:cNvSpPr>
            <a:spLocks noGrp="1"/>
          </p:cNvSpPr>
          <p:nvPr>
            <p:ph type="sldNum" sz="quarter" idx="12"/>
          </p:nvPr>
        </p:nvSpPr>
        <p:spPr/>
        <p:txBody>
          <a:bodyPr/>
          <a:lstStyle/>
          <a:p>
            <a:fld id="{BD634B5F-0E7A-4F48-AB65-B527B65F74C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133600"/>
            <a:ext cx="7772400" cy="2743200"/>
          </a:xfrm>
          <a:solidFill>
            <a:srgbClr val="002060"/>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3600" dirty="0" smtClean="0">
                <a:solidFill>
                  <a:schemeClr val="bg1"/>
                </a:solidFill>
              </a:rPr>
              <a:t>Charting a way forward in VET policy, practice and apprenticeship for BVI through realistic evaluation</a:t>
            </a:r>
            <a:endParaRPr lang="en-US" sz="3600" dirty="0">
              <a:solidFill>
                <a:schemeClr val="bg1"/>
              </a:solidFill>
            </a:endParaRPr>
          </a:p>
        </p:txBody>
      </p:sp>
      <p:sp>
        <p:nvSpPr>
          <p:cNvPr id="3" name="Slide Number Placeholder 2"/>
          <p:cNvSpPr>
            <a:spLocks noGrp="1"/>
          </p:cNvSpPr>
          <p:nvPr>
            <p:ph type="sldNum" sz="quarter" idx="12"/>
          </p:nvPr>
        </p:nvSpPr>
        <p:spPr/>
        <p:txBody>
          <a:bodyPr/>
          <a:lstStyle/>
          <a:p>
            <a:fld id="{BD634B5F-0E7A-4F48-AB65-B527B65F74C6}"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pPr algn="ctr"/>
            <a:r>
              <a:rPr lang="en-US" sz="3200" dirty="0" smtClean="0"/>
              <a:t>Assessing context, mechanisms, outcomes</a:t>
            </a:r>
            <a:endParaRPr lang="en-US" sz="3200" dirty="0"/>
          </a:p>
        </p:txBody>
      </p:sp>
      <p:sp>
        <p:nvSpPr>
          <p:cNvPr id="3" name="Content Placeholder 2"/>
          <p:cNvSpPr>
            <a:spLocks noGrp="1"/>
          </p:cNvSpPr>
          <p:nvPr>
            <p:ph idx="1"/>
          </p:nvPr>
        </p:nvSpPr>
        <p:spPr>
          <a:xfrm>
            <a:off x="457200" y="1371600"/>
            <a:ext cx="8229600" cy="5202936"/>
          </a:xfrm>
        </p:spPr>
        <p:txBody>
          <a:bodyPr>
            <a:normAutofit/>
          </a:bodyPr>
          <a:lstStyle/>
          <a:p>
            <a:pPr fontAlgn="t"/>
            <a:endParaRPr lang="en-US" dirty="0" smtClean="0"/>
          </a:p>
          <a:p>
            <a:pPr>
              <a:buNone/>
            </a:pPr>
            <a:endParaRPr lang="en-US" dirty="0"/>
          </a:p>
        </p:txBody>
      </p:sp>
      <p:sp>
        <p:nvSpPr>
          <p:cNvPr id="5" name="Rectangle 4"/>
          <p:cNvSpPr/>
          <p:nvPr/>
        </p:nvSpPr>
        <p:spPr>
          <a:xfrm>
            <a:off x="914400" y="990600"/>
            <a:ext cx="7467600" cy="4616648"/>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wrap="square">
            <a:spAutoFit/>
          </a:bodyPr>
          <a:lstStyle/>
          <a:p>
            <a:endParaRPr lang="en-GB" sz="1400" b="1" dirty="0" smtClean="0"/>
          </a:p>
          <a:p>
            <a:r>
              <a:rPr lang="en-GB" sz="1400" b="1" dirty="0" smtClean="0"/>
              <a:t>Context</a:t>
            </a:r>
            <a:endParaRPr lang="en-US" sz="1400" b="1" dirty="0" smtClean="0"/>
          </a:p>
          <a:p>
            <a:pPr fontAlgn="t"/>
            <a:endParaRPr lang="en-US" sz="1400" b="1" dirty="0" smtClean="0"/>
          </a:p>
          <a:p>
            <a:pPr fontAlgn="t"/>
            <a:r>
              <a:rPr lang="en-GB" sz="1400" b="1" dirty="0" smtClean="0"/>
              <a:t>National BVI Context</a:t>
            </a:r>
            <a:endParaRPr lang="en-US" sz="1400" dirty="0" smtClean="0"/>
          </a:p>
          <a:p>
            <a:pPr fontAlgn="t"/>
            <a:endParaRPr lang="en-US" sz="1400" dirty="0" smtClean="0"/>
          </a:p>
          <a:p>
            <a:pPr fontAlgn="t">
              <a:buFont typeface="Wingdings" pitchFamily="2" charset="2"/>
              <a:buChar char="v"/>
            </a:pPr>
            <a:r>
              <a:rPr lang="en-GB" sz="1400" dirty="0" smtClean="0"/>
              <a:t>Increasing demands for skills-based training and industries for economic and social advancement</a:t>
            </a:r>
            <a:endParaRPr lang="en-US" sz="1400" dirty="0" smtClean="0"/>
          </a:p>
          <a:p>
            <a:pPr fontAlgn="t"/>
            <a:endParaRPr lang="en-US" sz="1400" dirty="0" smtClean="0"/>
          </a:p>
          <a:p>
            <a:pPr fontAlgn="t"/>
            <a:r>
              <a:rPr lang="en-GB" sz="1400" b="1" dirty="0" smtClean="0"/>
              <a:t>National VET policy objectives (Government)</a:t>
            </a:r>
            <a:endParaRPr lang="en-US" sz="1400" dirty="0" smtClean="0"/>
          </a:p>
          <a:p>
            <a:pPr fontAlgn="t"/>
            <a:endParaRPr lang="en-US" sz="1400" dirty="0" smtClean="0"/>
          </a:p>
          <a:p>
            <a:pPr fontAlgn="t">
              <a:buFont typeface="Wingdings" pitchFamily="2" charset="2"/>
              <a:buChar char="v"/>
            </a:pPr>
            <a:r>
              <a:rPr lang="en-GB" sz="1400" dirty="0" smtClean="0"/>
              <a:t>Need for a clearly defined VET national policy that is relevant to a post-modern global economy</a:t>
            </a:r>
            <a:endParaRPr lang="en-US" sz="1400" dirty="0" smtClean="0"/>
          </a:p>
          <a:p>
            <a:pPr fontAlgn="t"/>
            <a:r>
              <a:rPr lang="en-GB" sz="1400" dirty="0" smtClean="0"/>
              <a:t> </a:t>
            </a:r>
            <a:endParaRPr lang="en-US" sz="1400" dirty="0" smtClean="0"/>
          </a:p>
          <a:p>
            <a:pPr fontAlgn="t">
              <a:buFont typeface="Wingdings" pitchFamily="2" charset="2"/>
              <a:buChar char="v"/>
            </a:pPr>
            <a:r>
              <a:rPr lang="en-GB" sz="1400" dirty="0" smtClean="0"/>
              <a:t>Need to provide appropriate funding avenues to drive VET initiatives  </a:t>
            </a:r>
            <a:endParaRPr lang="en-US" sz="1400" dirty="0" smtClean="0"/>
          </a:p>
          <a:p>
            <a:pPr fontAlgn="t"/>
            <a:endParaRPr lang="en-US" sz="1400" dirty="0" smtClean="0"/>
          </a:p>
          <a:p>
            <a:pPr fontAlgn="t"/>
            <a:r>
              <a:rPr lang="en-GB" sz="1400" b="1" dirty="0" smtClean="0"/>
              <a:t>Quality assurance</a:t>
            </a:r>
            <a:endParaRPr lang="en-US" sz="1400" b="1" dirty="0" smtClean="0"/>
          </a:p>
          <a:p>
            <a:pPr fontAlgn="t"/>
            <a:r>
              <a:rPr lang="en-GB" sz="1400" dirty="0" smtClean="0"/>
              <a:t> </a:t>
            </a:r>
            <a:endParaRPr lang="en-US" sz="1400" dirty="0" smtClean="0"/>
          </a:p>
          <a:p>
            <a:pPr fontAlgn="t">
              <a:buFont typeface="Wingdings" pitchFamily="2" charset="2"/>
              <a:buChar char="v"/>
            </a:pPr>
            <a:r>
              <a:rPr lang="en-GB" sz="1400" dirty="0" smtClean="0"/>
              <a:t>Understanding the local skills supply base</a:t>
            </a:r>
            <a:endParaRPr lang="en-US" sz="1400" dirty="0" smtClean="0"/>
          </a:p>
          <a:p>
            <a:pPr fontAlgn="t">
              <a:buFont typeface="Wingdings" pitchFamily="2" charset="2"/>
              <a:buChar char="v"/>
            </a:pPr>
            <a:r>
              <a:rPr lang="en-GB" sz="1400" dirty="0" smtClean="0"/>
              <a:t>Better alignment of VET to meet skill demands</a:t>
            </a:r>
            <a:endParaRPr lang="en-US" sz="1400" dirty="0" smtClean="0"/>
          </a:p>
          <a:p>
            <a:pPr fontAlgn="t">
              <a:buFont typeface="Wingdings" pitchFamily="2" charset="2"/>
              <a:buChar char="v"/>
            </a:pPr>
            <a:r>
              <a:rPr lang="en-GB" sz="1400" dirty="0" smtClean="0"/>
              <a:t>Adherence to national standards for student attainment</a:t>
            </a:r>
            <a:endParaRPr lang="en-US" sz="1400" dirty="0" smtClean="0"/>
          </a:p>
          <a:p>
            <a:pPr fontAlgn="t">
              <a:buFont typeface="Wingdings" pitchFamily="2" charset="2"/>
              <a:buChar char="v"/>
            </a:pPr>
            <a:r>
              <a:rPr lang="en-GB" sz="1400" dirty="0" smtClean="0"/>
              <a:t>Establishment of employer-led apprenticeships</a:t>
            </a:r>
            <a:endParaRPr lang="en-US" sz="1400" dirty="0" smtClean="0"/>
          </a:p>
        </p:txBody>
      </p:sp>
      <p:sp>
        <p:nvSpPr>
          <p:cNvPr id="6" name="Slide Number Placeholder 5"/>
          <p:cNvSpPr>
            <a:spLocks noGrp="1"/>
          </p:cNvSpPr>
          <p:nvPr>
            <p:ph type="sldNum" sz="quarter" idx="12"/>
          </p:nvPr>
        </p:nvSpPr>
        <p:spPr/>
        <p:txBody>
          <a:bodyPr/>
          <a:lstStyle/>
          <a:p>
            <a:fld id="{BD634B5F-0E7A-4F48-AB65-B527B65F74C6}"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Assessing context, mechanisms, outcomes</a:t>
            </a:r>
            <a:endParaRPr lang="en-US" sz="3200" dirty="0"/>
          </a:p>
        </p:txBody>
      </p:sp>
      <p:sp>
        <p:nvSpPr>
          <p:cNvPr id="3" name="Content Placeholder 2"/>
          <p:cNvSpPr>
            <a:spLocks noGrp="1"/>
          </p:cNvSpPr>
          <p:nvPr>
            <p:ph idx="1"/>
          </p:nvPr>
        </p:nvSpPr>
        <p:spPr>
          <a:xfrm>
            <a:off x="457200" y="2057400"/>
            <a:ext cx="8229600" cy="4517136"/>
          </a:xfrm>
          <a:solidFill>
            <a:srgbClr val="002060"/>
          </a:solidFill>
        </p:spPr>
        <p:style>
          <a:lnRef idx="3">
            <a:schemeClr val="lt1"/>
          </a:lnRef>
          <a:fillRef idx="1">
            <a:schemeClr val="accent1"/>
          </a:fillRef>
          <a:effectRef idx="1">
            <a:schemeClr val="accent1"/>
          </a:effectRef>
          <a:fontRef idx="minor">
            <a:schemeClr val="lt1"/>
          </a:fontRef>
        </p:style>
        <p:txBody>
          <a:bodyPr>
            <a:normAutofit fontScale="47500" lnSpcReduction="20000"/>
          </a:bodyPr>
          <a:lstStyle/>
          <a:p>
            <a:pPr>
              <a:buNone/>
            </a:pPr>
            <a:r>
              <a:rPr lang="en-GB" sz="2900" b="1" dirty="0" smtClean="0"/>
              <a:t>Mechanisms</a:t>
            </a:r>
            <a:endParaRPr lang="en-US" sz="2900" b="1" dirty="0" smtClean="0"/>
          </a:p>
          <a:p>
            <a:pPr fontAlgn="t"/>
            <a:endParaRPr lang="en-US" sz="2900" b="1" dirty="0" smtClean="0"/>
          </a:p>
          <a:p>
            <a:pPr fontAlgn="t">
              <a:buNone/>
            </a:pPr>
            <a:r>
              <a:rPr lang="en-GB" sz="2900" b="1" dirty="0" smtClean="0"/>
              <a:t>National drivers of change</a:t>
            </a:r>
            <a:r>
              <a:rPr lang="en-GB" sz="2900" dirty="0" smtClean="0"/>
              <a:t>:</a:t>
            </a:r>
          </a:p>
          <a:p>
            <a:pPr fontAlgn="t">
              <a:buNone/>
            </a:pPr>
            <a:endParaRPr lang="en-GB" sz="2900" dirty="0" smtClean="0"/>
          </a:p>
          <a:p>
            <a:pPr lvl="0" fontAlgn="t">
              <a:buFont typeface="Wingdings" pitchFamily="2" charset="2"/>
              <a:buChar char="v"/>
            </a:pPr>
            <a:r>
              <a:rPr lang="en-GB" sz="2900" dirty="0" smtClean="0"/>
              <a:t>Changing financial environment.  The main ‘economic pillars’ – financial services and tourism have been severely impacted as a result of 2017 hurricanes</a:t>
            </a:r>
            <a:endParaRPr lang="en-US" sz="2900" dirty="0" smtClean="0"/>
          </a:p>
          <a:p>
            <a:pPr fontAlgn="t">
              <a:buNone/>
            </a:pPr>
            <a:endParaRPr lang="en-US" sz="2900" dirty="0" smtClean="0"/>
          </a:p>
          <a:p>
            <a:pPr fontAlgn="t">
              <a:buFont typeface="Wingdings" pitchFamily="2" charset="2"/>
              <a:buChar char="v"/>
            </a:pPr>
            <a:r>
              <a:rPr lang="en-GB" sz="2900" dirty="0" smtClean="0"/>
              <a:t>Over 60% of the current skilled labour force is imported due to lack of local skilled labour in many areas of the economy especially in construction and engineering</a:t>
            </a:r>
            <a:endParaRPr lang="en-US" sz="2900" dirty="0" smtClean="0"/>
          </a:p>
          <a:p>
            <a:pPr fontAlgn="t"/>
            <a:endParaRPr lang="en-GB" sz="2900" dirty="0" smtClean="0"/>
          </a:p>
          <a:p>
            <a:pPr fontAlgn="t">
              <a:buNone/>
            </a:pPr>
            <a:r>
              <a:rPr lang="en-GB" sz="2900" b="1" dirty="0" smtClean="0"/>
              <a:t>Challenges and uncertainties</a:t>
            </a:r>
            <a:endParaRPr lang="en-US" sz="2900" dirty="0" smtClean="0"/>
          </a:p>
          <a:p>
            <a:pPr fontAlgn="t"/>
            <a:endParaRPr lang="en-US" sz="2900" dirty="0" smtClean="0"/>
          </a:p>
          <a:p>
            <a:pPr fontAlgn="t">
              <a:buFont typeface="Wingdings" pitchFamily="2" charset="2"/>
              <a:buChar char="v"/>
            </a:pPr>
            <a:r>
              <a:rPr lang="en-GB" sz="2900" dirty="0" smtClean="0"/>
              <a:t>To what extent will VET be restructured in the wider national plan for the restructuring of education?</a:t>
            </a:r>
          </a:p>
          <a:p>
            <a:pPr fontAlgn="t">
              <a:buNone/>
            </a:pPr>
            <a:endParaRPr lang="en-US" sz="2900" dirty="0" smtClean="0"/>
          </a:p>
          <a:p>
            <a:pPr fontAlgn="t">
              <a:buFont typeface="Wingdings" pitchFamily="2" charset="2"/>
              <a:buChar char="v"/>
            </a:pPr>
            <a:r>
              <a:rPr lang="en-GB" sz="2900" dirty="0" smtClean="0"/>
              <a:t>What are the incentives that employers will require to be fully committed to apprenticeship partnerships with government?</a:t>
            </a:r>
          </a:p>
          <a:p>
            <a:pPr fontAlgn="t">
              <a:buNone/>
            </a:pPr>
            <a:endParaRPr lang="en-US" sz="2900" dirty="0" smtClean="0"/>
          </a:p>
          <a:p>
            <a:pPr fontAlgn="t">
              <a:buFont typeface="Wingdings" pitchFamily="2" charset="2"/>
              <a:buChar char="v"/>
            </a:pPr>
            <a:r>
              <a:rPr lang="en-GB" sz="2900" dirty="0" smtClean="0"/>
              <a:t>How could a shared view of VET be established among the public and private sectors as well as civil society?</a:t>
            </a:r>
          </a:p>
          <a:p>
            <a:pPr fontAlgn="t">
              <a:buNone/>
            </a:pPr>
            <a:endParaRPr lang="en-US" sz="2900" dirty="0" smtClean="0"/>
          </a:p>
          <a:p>
            <a:pPr fontAlgn="t">
              <a:buFont typeface="Wingdings" pitchFamily="2" charset="2"/>
              <a:buChar char="v"/>
            </a:pPr>
            <a:r>
              <a:rPr lang="en-GB" sz="2900" dirty="0" smtClean="0"/>
              <a:t>How could VET receive prioritised funding?</a:t>
            </a:r>
            <a:endParaRPr lang="en-US" sz="2900" dirty="0" smtClean="0"/>
          </a:p>
          <a:p>
            <a:pPr fontAlgn="t"/>
            <a:endParaRPr lang="en-US" dirty="0" smtClean="0"/>
          </a:p>
          <a:p>
            <a:pPr fontAlgn="t"/>
            <a:endParaRPr lang="en-US" dirty="0" smtClean="0"/>
          </a:p>
          <a:p>
            <a:endParaRPr lang="en-US" dirty="0"/>
          </a:p>
        </p:txBody>
      </p:sp>
      <p:sp>
        <p:nvSpPr>
          <p:cNvPr id="4" name="Slide Number Placeholder 3"/>
          <p:cNvSpPr>
            <a:spLocks noGrp="1"/>
          </p:cNvSpPr>
          <p:nvPr>
            <p:ph type="sldNum" sz="quarter" idx="12"/>
          </p:nvPr>
        </p:nvSpPr>
        <p:spPr/>
        <p:txBody>
          <a:bodyPr/>
          <a:lstStyle/>
          <a:p>
            <a:fld id="{BD634B5F-0E7A-4F48-AB65-B527B65F74C6}"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Assessing context, mechanisms, outcomes</a:t>
            </a:r>
            <a:endParaRPr lang="en-US" sz="3200" dirty="0"/>
          </a:p>
        </p:txBody>
      </p:sp>
      <p:sp>
        <p:nvSpPr>
          <p:cNvPr id="3" name="Content Placeholder 2"/>
          <p:cNvSpPr>
            <a:spLocks noGrp="1"/>
          </p:cNvSpPr>
          <p:nvPr>
            <p:ph idx="1"/>
          </p:nvPr>
        </p:nvSpPr>
        <p:spPr>
          <a:xfrm>
            <a:off x="457200" y="2057400"/>
            <a:ext cx="8229600" cy="4517136"/>
          </a:xfrm>
          <a:solidFill>
            <a:srgbClr val="002060"/>
          </a:solidFill>
        </p:spPr>
        <p:style>
          <a:lnRef idx="3">
            <a:schemeClr val="lt1"/>
          </a:lnRef>
          <a:fillRef idx="1">
            <a:schemeClr val="accent1"/>
          </a:fillRef>
          <a:effectRef idx="1">
            <a:schemeClr val="accent1"/>
          </a:effectRef>
          <a:fontRef idx="minor">
            <a:schemeClr val="lt1"/>
          </a:fontRef>
        </p:style>
        <p:txBody>
          <a:bodyPr>
            <a:normAutofit fontScale="32500" lnSpcReduction="20000"/>
          </a:bodyPr>
          <a:lstStyle/>
          <a:p>
            <a:pPr>
              <a:buNone/>
            </a:pPr>
            <a:r>
              <a:rPr lang="en-GB" sz="5600" b="1" dirty="0" smtClean="0"/>
              <a:t>Outcomes</a:t>
            </a:r>
            <a:endParaRPr lang="en-US" sz="5600" b="1" dirty="0" smtClean="0"/>
          </a:p>
          <a:p>
            <a:pPr fontAlgn="t">
              <a:buNone/>
            </a:pPr>
            <a:r>
              <a:rPr lang="en-GB" sz="5600" b="1" dirty="0" smtClean="0"/>
              <a:t>Potential positive outcomes</a:t>
            </a:r>
            <a:endParaRPr lang="en-US" sz="5600" b="1" dirty="0" smtClean="0"/>
          </a:p>
          <a:p>
            <a:pPr fontAlgn="t">
              <a:buNone/>
            </a:pPr>
            <a:r>
              <a:rPr lang="en-GB" dirty="0" smtClean="0"/>
              <a:t> </a:t>
            </a:r>
            <a:endParaRPr lang="en-US" dirty="0" smtClean="0"/>
          </a:p>
          <a:p>
            <a:pPr fontAlgn="t">
              <a:buFont typeface="Wingdings" pitchFamily="2" charset="2"/>
              <a:buChar char="v"/>
            </a:pPr>
            <a:r>
              <a:rPr lang="en-GB" sz="4300" dirty="0" smtClean="0"/>
              <a:t>Increased collaboration between VET providers in HE and FE in employer-led apprenticeships</a:t>
            </a:r>
            <a:endParaRPr lang="en-US" sz="4300" dirty="0" smtClean="0"/>
          </a:p>
          <a:p>
            <a:pPr fontAlgn="t">
              <a:buNone/>
            </a:pPr>
            <a:r>
              <a:rPr lang="en-GB" sz="4300" dirty="0" smtClean="0"/>
              <a:t> </a:t>
            </a:r>
            <a:endParaRPr lang="en-US" sz="4300" dirty="0" smtClean="0"/>
          </a:p>
          <a:p>
            <a:pPr fontAlgn="t">
              <a:buFont typeface="Wingdings" pitchFamily="2" charset="2"/>
              <a:buChar char="v"/>
            </a:pPr>
            <a:r>
              <a:rPr lang="en-GB" sz="4300" dirty="0" smtClean="0"/>
              <a:t>A robust economy with higher quality provision in skills based industries</a:t>
            </a:r>
            <a:endParaRPr lang="en-US" sz="4300" dirty="0" smtClean="0"/>
          </a:p>
          <a:p>
            <a:pPr fontAlgn="t">
              <a:buNone/>
            </a:pPr>
            <a:r>
              <a:rPr lang="en-GB" sz="4300" dirty="0" smtClean="0"/>
              <a:t> </a:t>
            </a:r>
            <a:endParaRPr lang="en-US" sz="4300" dirty="0" smtClean="0"/>
          </a:p>
          <a:p>
            <a:pPr fontAlgn="t">
              <a:buFont typeface="Wingdings" pitchFamily="2" charset="2"/>
              <a:buChar char="v"/>
            </a:pPr>
            <a:r>
              <a:rPr lang="en-GB" sz="4300" dirty="0" smtClean="0"/>
              <a:t>VET becomes an attractive alternative path for students</a:t>
            </a:r>
            <a:endParaRPr lang="en-US" sz="4300" dirty="0" smtClean="0"/>
          </a:p>
          <a:p>
            <a:pPr fontAlgn="t"/>
            <a:endParaRPr lang="en-GB" sz="4300" dirty="0" smtClean="0"/>
          </a:p>
          <a:p>
            <a:pPr fontAlgn="t">
              <a:buNone/>
            </a:pPr>
            <a:r>
              <a:rPr lang="en-GB" sz="4300" b="1" dirty="0" smtClean="0"/>
              <a:t>Potential negative outcomes</a:t>
            </a:r>
            <a:endParaRPr lang="en-US" sz="4300" b="1" dirty="0" smtClean="0"/>
          </a:p>
          <a:p>
            <a:pPr fontAlgn="t">
              <a:buNone/>
            </a:pPr>
            <a:r>
              <a:rPr lang="en-GB" sz="4300" dirty="0" smtClean="0"/>
              <a:t> </a:t>
            </a:r>
            <a:endParaRPr lang="en-US" sz="4300" dirty="0" smtClean="0"/>
          </a:p>
          <a:p>
            <a:pPr fontAlgn="t">
              <a:buFont typeface="Wingdings" pitchFamily="2" charset="2"/>
              <a:buChar char="v"/>
            </a:pPr>
            <a:r>
              <a:rPr lang="en-GB" sz="4300" dirty="0" smtClean="0"/>
              <a:t>National VET policy not prioritised through lack of funding</a:t>
            </a:r>
            <a:endParaRPr lang="en-US" sz="4300" dirty="0" smtClean="0"/>
          </a:p>
          <a:p>
            <a:pPr fontAlgn="t">
              <a:buNone/>
            </a:pPr>
            <a:r>
              <a:rPr lang="en-GB" sz="4300" dirty="0" smtClean="0"/>
              <a:t> </a:t>
            </a:r>
            <a:endParaRPr lang="en-US" sz="4300" dirty="0" smtClean="0"/>
          </a:p>
          <a:p>
            <a:pPr fontAlgn="t">
              <a:buFont typeface="Wingdings" pitchFamily="2" charset="2"/>
              <a:buChar char="v"/>
            </a:pPr>
            <a:r>
              <a:rPr lang="en-GB" sz="4300" dirty="0" smtClean="0"/>
              <a:t>Lack of collaboration between institutions and employers</a:t>
            </a:r>
            <a:endParaRPr lang="en-US" sz="4300" dirty="0" smtClean="0"/>
          </a:p>
          <a:p>
            <a:pPr fontAlgn="t"/>
            <a:endParaRPr lang="en-US" sz="4300" dirty="0" smtClean="0"/>
          </a:p>
          <a:p>
            <a:pPr fontAlgn="t"/>
            <a:endParaRPr lang="en-GB" sz="4300" dirty="0" smtClean="0"/>
          </a:p>
          <a:p>
            <a:pPr fontAlgn="t">
              <a:buNone/>
            </a:pPr>
            <a:r>
              <a:rPr lang="en-GB" sz="4300" b="1" dirty="0" smtClean="0"/>
              <a:t>Possible mitigating actions</a:t>
            </a:r>
            <a:endParaRPr lang="en-US" sz="4300" dirty="0" smtClean="0"/>
          </a:p>
          <a:p>
            <a:pPr fontAlgn="t"/>
            <a:endParaRPr lang="en-US" sz="4300" b="1" dirty="0" smtClean="0"/>
          </a:p>
          <a:p>
            <a:pPr fontAlgn="t">
              <a:buFont typeface="Wingdings" pitchFamily="2" charset="2"/>
              <a:buChar char="v"/>
            </a:pPr>
            <a:r>
              <a:rPr lang="en-GB" sz="4300" dirty="0" smtClean="0"/>
              <a:t>Unity of purpose about VET and apprenticeships</a:t>
            </a:r>
          </a:p>
          <a:p>
            <a:pPr fontAlgn="t">
              <a:buFont typeface="Wingdings" pitchFamily="2" charset="2"/>
              <a:buChar char="v"/>
            </a:pPr>
            <a:endParaRPr lang="en-US" sz="4300" dirty="0" smtClean="0"/>
          </a:p>
          <a:p>
            <a:pPr fontAlgn="t">
              <a:buFont typeface="Wingdings" pitchFamily="2" charset="2"/>
              <a:buChar char="v"/>
            </a:pPr>
            <a:r>
              <a:rPr lang="en-GB" sz="4300" dirty="0" smtClean="0"/>
              <a:t>Strong policy and funding support from </a:t>
            </a:r>
            <a:r>
              <a:rPr lang="en-GB" sz="4300" dirty="0" smtClean="0"/>
              <a:t>government</a:t>
            </a:r>
            <a:endParaRPr lang="en-US" dirty="0" smtClean="0"/>
          </a:p>
          <a:p>
            <a:pPr fontAlgn="t"/>
            <a:endParaRPr lang="en-US" dirty="0" smtClean="0"/>
          </a:p>
          <a:p>
            <a:pPr fontAlgn="t"/>
            <a:endParaRPr lang="en-US" dirty="0" smtClean="0"/>
          </a:p>
          <a:p>
            <a:endParaRPr lang="en-US" dirty="0"/>
          </a:p>
        </p:txBody>
      </p:sp>
      <p:sp>
        <p:nvSpPr>
          <p:cNvPr id="4" name="Slide Number Placeholder 3"/>
          <p:cNvSpPr>
            <a:spLocks noGrp="1"/>
          </p:cNvSpPr>
          <p:nvPr>
            <p:ph type="sldNum" sz="quarter" idx="12"/>
          </p:nvPr>
        </p:nvSpPr>
        <p:spPr/>
        <p:txBody>
          <a:bodyPr/>
          <a:lstStyle/>
          <a:p>
            <a:fld id="{BD634B5F-0E7A-4F48-AB65-B527B65F74C6}"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2249424"/>
            <a:ext cx="8229600" cy="4379976"/>
          </a:xfrm>
          <a:solidFill>
            <a:schemeClr val="accent1">
              <a:lumMod val="50000"/>
            </a:schemeClr>
          </a:solidFill>
        </p:spPr>
        <p:txBody>
          <a:bodyPr>
            <a:noAutofit/>
          </a:bodyPr>
          <a:lstStyle/>
          <a:p>
            <a:r>
              <a:rPr lang="en-US" sz="2000" dirty="0" smtClean="0">
                <a:solidFill>
                  <a:schemeClr val="bg1">
                    <a:lumMod val="95000"/>
                  </a:schemeClr>
                </a:solidFill>
              </a:rPr>
              <a:t>This presentation was a ‘snapshot’ view of VET provision in the Caribbean small island context of the British Virgin Islands.  Successive governments have tried to ensure that young people are provided opportunities for skills training and employment.  </a:t>
            </a:r>
          </a:p>
          <a:p>
            <a:r>
              <a:rPr lang="en-US" sz="2000" dirty="0" smtClean="0">
                <a:solidFill>
                  <a:schemeClr val="bg1">
                    <a:lumMod val="95000"/>
                  </a:schemeClr>
                </a:solidFill>
              </a:rPr>
              <a:t>A revised VET structure where employer-led apprenticeships play a more dominant role could significantly close the gap that now exists in that area.  </a:t>
            </a:r>
          </a:p>
          <a:p>
            <a:r>
              <a:rPr lang="en-US" sz="2000" dirty="0" smtClean="0">
                <a:solidFill>
                  <a:schemeClr val="bg1">
                    <a:lumMod val="95000"/>
                  </a:schemeClr>
                </a:solidFill>
              </a:rPr>
              <a:t>As the country rebuilds after Hurricane Irma, this is an opportune time for our government to revisit VET policies, particularly in the HE and FE environment for the greater economic and social good of all stakeholders</a:t>
            </a:r>
            <a:r>
              <a:rPr lang="en-US" sz="2000" dirty="0" smtClean="0">
                <a:solidFill>
                  <a:schemeClr val="bg1">
                    <a:lumMod val="95000"/>
                  </a:schemeClr>
                </a:solidFill>
                <a:latin typeface="Baskerville Old Face" pitchFamily="18" charset="0"/>
              </a:rPr>
              <a:t>.</a:t>
            </a:r>
            <a:endParaRPr lang="en-US" sz="2000" dirty="0">
              <a:solidFill>
                <a:schemeClr val="bg1">
                  <a:lumMod val="95000"/>
                </a:schemeClr>
              </a:solidFill>
              <a:latin typeface="Baskerville Old Face" pitchFamily="18" charset="0"/>
            </a:endParaRPr>
          </a:p>
        </p:txBody>
      </p:sp>
      <p:sp>
        <p:nvSpPr>
          <p:cNvPr id="4" name="Slide Number Placeholder 3"/>
          <p:cNvSpPr>
            <a:spLocks noGrp="1"/>
          </p:cNvSpPr>
          <p:nvPr>
            <p:ph type="sldNum" sz="quarter" idx="12"/>
          </p:nvPr>
        </p:nvSpPr>
        <p:spPr/>
        <p:txBody>
          <a:bodyPr/>
          <a:lstStyle/>
          <a:p>
            <a:fld id="{BD634B5F-0E7A-4F48-AB65-B527B65F74C6}"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a:bodyPr>
          <a:lstStyle/>
          <a:p>
            <a:pPr algn="ctr"/>
            <a:r>
              <a:rPr lang="en-US" sz="3600" dirty="0" smtClean="0"/>
              <a:t>References</a:t>
            </a:r>
            <a:endParaRPr lang="en-US" sz="3600" dirty="0"/>
          </a:p>
        </p:txBody>
      </p:sp>
      <p:sp>
        <p:nvSpPr>
          <p:cNvPr id="3" name="Content Placeholder 2"/>
          <p:cNvSpPr>
            <a:spLocks noGrp="1"/>
          </p:cNvSpPr>
          <p:nvPr>
            <p:ph idx="1"/>
          </p:nvPr>
        </p:nvSpPr>
        <p:spPr>
          <a:xfrm>
            <a:off x="457200" y="1524000"/>
            <a:ext cx="8229600" cy="5050536"/>
          </a:xfrm>
          <a:solidFill>
            <a:schemeClr val="accent4">
              <a:lumMod val="75000"/>
            </a:schemeClr>
          </a:solidFill>
        </p:spPr>
        <p:txBody>
          <a:bodyPr>
            <a:normAutofit fontScale="25000" lnSpcReduction="20000"/>
          </a:bodyPr>
          <a:lstStyle/>
          <a:p>
            <a:endParaRPr lang="en-US" dirty="0" smtClean="0"/>
          </a:p>
          <a:p>
            <a:r>
              <a:rPr lang="en-GB" dirty="0" smtClean="0"/>
              <a:t> </a:t>
            </a:r>
            <a:endParaRPr lang="en-US" dirty="0" smtClean="0"/>
          </a:p>
          <a:p>
            <a:r>
              <a:rPr lang="en-GB" sz="4000" dirty="0" smtClean="0"/>
              <a:t>Anderson, A., </a:t>
            </a:r>
            <a:r>
              <a:rPr lang="en-GB" sz="4000" dirty="0" err="1" smtClean="0"/>
              <a:t>Bravenboer</a:t>
            </a:r>
            <a:r>
              <a:rPr lang="en-GB" sz="4000" dirty="0" smtClean="0"/>
              <a:t>, D. &amp; Hemsworth, D. (2012).  The role of universities in higher apprenticeship development, </a:t>
            </a:r>
            <a:r>
              <a:rPr lang="en-GB" sz="4000" i="1" dirty="0" smtClean="0"/>
              <a:t>Higher Education, Skills and Work-Based Learning, 2(3), </a:t>
            </a:r>
            <a:r>
              <a:rPr lang="en-GB" sz="4000" dirty="0" smtClean="0"/>
              <a:t>240-255.</a:t>
            </a:r>
          </a:p>
          <a:p>
            <a:endParaRPr lang="en-US" sz="4000" dirty="0" smtClean="0"/>
          </a:p>
          <a:p>
            <a:r>
              <a:rPr lang="en-GB" sz="4000" dirty="0" smtClean="0"/>
              <a:t>Bernstein, B. (2003).  The Structuring of Pedagogic Discourse, Volume IV:  Class, Codes and Control.  London:  </a:t>
            </a:r>
            <a:r>
              <a:rPr lang="en-GB" sz="4000" dirty="0" err="1" smtClean="0"/>
              <a:t>Routledge</a:t>
            </a:r>
            <a:r>
              <a:rPr lang="en-GB" sz="4000" dirty="0" smtClean="0"/>
              <a:t>.</a:t>
            </a:r>
            <a:endParaRPr lang="en-US" sz="4000" dirty="0" smtClean="0"/>
          </a:p>
          <a:p>
            <a:r>
              <a:rPr lang="en-GB" sz="4000" dirty="0" smtClean="0"/>
              <a:t>CARICOM.  Strategic Plan for the Caribbean Community 2015-2019.  Repositioning CARICOM.  3 July 2014</a:t>
            </a:r>
          </a:p>
          <a:p>
            <a:endParaRPr lang="en-US" sz="4000" dirty="0" smtClean="0"/>
          </a:p>
          <a:p>
            <a:r>
              <a:rPr lang="en-GB" sz="4000" dirty="0" smtClean="0"/>
              <a:t>Fazio, M. V., Fernandez-</a:t>
            </a:r>
            <a:r>
              <a:rPr lang="en-GB" sz="4000" dirty="0" err="1" smtClean="0"/>
              <a:t>Coto</a:t>
            </a:r>
            <a:r>
              <a:rPr lang="en-GB" sz="4000" dirty="0" smtClean="0"/>
              <a:t>, R., and </a:t>
            </a:r>
            <a:r>
              <a:rPr lang="en-GB" sz="4000" dirty="0" err="1" smtClean="0"/>
              <a:t>Ripani</a:t>
            </a:r>
            <a:r>
              <a:rPr lang="en-GB" sz="4000" dirty="0" smtClean="0"/>
              <a:t>, L. (2016).  </a:t>
            </a:r>
            <a:r>
              <a:rPr lang="en-GB" sz="4000" i="1" dirty="0" smtClean="0"/>
              <a:t>Apprenticeships for the XXI Century:  A Model for Latin America and the Caribbean?  </a:t>
            </a:r>
            <a:r>
              <a:rPr lang="en-GB" sz="4000" dirty="0" smtClean="0"/>
              <a:t>Inter-American Development Bank.</a:t>
            </a:r>
          </a:p>
          <a:p>
            <a:endParaRPr lang="en-US" sz="4000" dirty="0" smtClean="0"/>
          </a:p>
          <a:p>
            <a:r>
              <a:rPr lang="en-GB" sz="4000" dirty="0" err="1" smtClean="0"/>
              <a:t>Gonon</a:t>
            </a:r>
            <a:r>
              <a:rPr lang="en-GB" sz="4000" dirty="0" smtClean="0"/>
              <a:t>, P (2011). Apprenticeship as a model for the international architecture of TVET.  In: Zhao, Z. </a:t>
            </a:r>
            <a:r>
              <a:rPr lang="en-GB" sz="4000" dirty="0" err="1" smtClean="0"/>
              <a:t>Rauner</a:t>
            </a:r>
            <a:r>
              <a:rPr lang="en-GB" sz="4000" dirty="0" smtClean="0"/>
              <a:t>, F. </a:t>
            </a:r>
            <a:r>
              <a:rPr lang="en-GB" sz="4000" dirty="0" err="1" smtClean="0"/>
              <a:t>Hauschildt</a:t>
            </a:r>
            <a:r>
              <a:rPr lang="en-GB" sz="4000" dirty="0" smtClean="0"/>
              <a:t>, U. </a:t>
            </a:r>
            <a:r>
              <a:rPr lang="en-GB" sz="4000" i="1" dirty="0" smtClean="0"/>
              <a:t>Assuring the acquisition of expertise : apprenticeship in the modern economy</a:t>
            </a:r>
            <a:r>
              <a:rPr lang="en-GB" sz="4000" dirty="0" smtClean="0"/>
              <a:t>. Beijing: Foreign Language Teaching and Research Press, 33-42.</a:t>
            </a:r>
            <a:endParaRPr lang="en-US" sz="4000" dirty="0" smtClean="0"/>
          </a:p>
          <a:p>
            <a:r>
              <a:rPr lang="en-GB" sz="4000" dirty="0" smtClean="0"/>
              <a:t> </a:t>
            </a:r>
            <a:endParaRPr lang="en-US" sz="4000" dirty="0" smtClean="0"/>
          </a:p>
          <a:p>
            <a:r>
              <a:rPr lang="en-GB" sz="4000" dirty="0" smtClean="0"/>
              <a:t>Government of the British Virgin Islands.  </a:t>
            </a:r>
            <a:r>
              <a:rPr lang="en-GB" sz="4000" u="sng" dirty="0" smtClean="0">
                <a:hlinkClick r:id="rId2"/>
              </a:rPr>
              <a:t>www.gov.vg</a:t>
            </a:r>
            <a:r>
              <a:rPr lang="en-GB" sz="4000" dirty="0" smtClean="0"/>
              <a:t> </a:t>
            </a:r>
            <a:endParaRPr lang="en-US" sz="4000" dirty="0" smtClean="0"/>
          </a:p>
          <a:p>
            <a:r>
              <a:rPr lang="en-GB" sz="4000" dirty="0" smtClean="0"/>
              <a:t> </a:t>
            </a:r>
            <a:endParaRPr lang="en-US" sz="4000" dirty="0" smtClean="0"/>
          </a:p>
          <a:p>
            <a:r>
              <a:rPr lang="en-GB" sz="4000" dirty="0" smtClean="0"/>
              <a:t>Green, A., Hogarth, T., Thom, G., MacLeod, K., </a:t>
            </a:r>
            <a:r>
              <a:rPr lang="en-GB" sz="4000" dirty="0" err="1" smtClean="0"/>
              <a:t>Warhurst</a:t>
            </a:r>
            <a:r>
              <a:rPr lang="en-GB" sz="4000" dirty="0" smtClean="0"/>
              <a:t>, C., Willis, R., &amp; Mackay, S. (2017).  </a:t>
            </a:r>
            <a:r>
              <a:rPr lang="en-GB" sz="4000" i="1" dirty="0" smtClean="0"/>
              <a:t>Local skills case study research report</a:t>
            </a:r>
            <a:r>
              <a:rPr lang="en-GB" sz="4000" dirty="0" smtClean="0"/>
              <a:t>.  University of Warwick Institute for Employment Research and SQW Ltd.</a:t>
            </a:r>
            <a:endParaRPr lang="en-US" sz="4000" dirty="0" smtClean="0"/>
          </a:p>
          <a:p>
            <a:r>
              <a:rPr lang="en-GB" sz="4000" dirty="0" smtClean="0"/>
              <a:t> </a:t>
            </a:r>
            <a:endParaRPr lang="en-US" sz="4000" dirty="0" smtClean="0"/>
          </a:p>
          <a:p>
            <a:r>
              <a:rPr lang="en-GB" sz="4000" dirty="0" smtClean="0"/>
              <a:t>Hargreaves, J. (2016).  </a:t>
            </a:r>
            <a:r>
              <a:rPr lang="en-GB" sz="4000" i="1" dirty="0" smtClean="0"/>
              <a:t>Apprenticeships and vocations:  assessing the impact of research on policy and practice.  </a:t>
            </a:r>
            <a:r>
              <a:rPr lang="en-GB" sz="4000" dirty="0" smtClean="0"/>
              <a:t>National Centre for Vocational Education Research.  Australia.</a:t>
            </a:r>
            <a:endParaRPr lang="en-US" sz="4000" dirty="0" smtClean="0"/>
          </a:p>
          <a:p>
            <a:r>
              <a:rPr lang="en-GB" sz="4000" dirty="0" smtClean="0"/>
              <a:t> </a:t>
            </a:r>
            <a:endParaRPr lang="en-US" sz="4000" dirty="0" smtClean="0"/>
          </a:p>
          <a:p>
            <a:r>
              <a:rPr lang="en-GB" sz="4000" dirty="0" err="1" smtClean="0"/>
              <a:t>Jephcote</a:t>
            </a:r>
            <a:r>
              <a:rPr lang="en-GB" sz="4000" dirty="0" smtClean="0"/>
              <a:t>, M., &amp; Davies, B. (2004).  </a:t>
            </a:r>
            <a:r>
              <a:rPr lang="en-GB" sz="4000" dirty="0" err="1" smtClean="0"/>
              <a:t>Recontextualizing</a:t>
            </a:r>
            <a:r>
              <a:rPr lang="en-GB" sz="4000" dirty="0" smtClean="0"/>
              <a:t> discourse: an exploration of the workings of the </a:t>
            </a:r>
            <a:r>
              <a:rPr lang="en-GB" sz="4000" dirty="0" err="1" smtClean="0"/>
              <a:t>meso</a:t>
            </a:r>
            <a:r>
              <a:rPr lang="en-GB" sz="4000" dirty="0" smtClean="0"/>
              <a:t> level, Journal of Educational Policy, 19(5), 547-564.</a:t>
            </a:r>
            <a:endParaRPr lang="en-US" sz="4000" dirty="0" smtClean="0"/>
          </a:p>
          <a:p>
            <a:r>
              <a:rPr lang="en-GB" sz="4000" dirty="0" smtClean="0"/>
              <a:t> </a:t>
            </a:r>
            <a:endParaRPr lang="en-US" sz="4000" dirty="0" smtClean="0"/>
          </a:p>
          <a:p>
            <a:r>
              <a:rPr lang="en-GB" sz="4000" dirty="0" smtClean="0"/>
              <a:t>NDP Manifesto (2015).  Government of the Virgin Islands.</a:t>
            </a:r>
            <a:endParaRPr lang="en-US" sz="4000" dirty="0" smtClean="0"/>
          </a:p>
          <a:p>
            <a:r>
              <a:rPr lang="en-GB" sz="4000" dirty="0" smtClean="0"/>
              <a:t> </a:t>
            </a:r>
            <a:endParaRPr lang="en-US" sz="4000" dirty="0" smtClean="0"/>
          </a:p>
          <a:p>
            <a:r>
              <a:rPr lang="en-GB" sz="4000" dirty="0" err="1" smtClean="0"/>
              <a:t>Pawson</a:t>
            </a:r>
            <a:r>
              <a:rPr lang="en-GB" sz="4000" dirty="0" smtClean="0"/>
              <a:t> R. and Tilley N. (2008) </a:t>
            </a:r>
            <a:r>
              <a:rPr lang="en-GB" sz="4000" i="1" dirty="0" smtClean="0"/>
              <a:t>Realistic Evaluation</a:t>
            </a:r>
            <a:r>
              <a:rPr lang="en-GB" sz="4000" dirty="0" smtClean="0"/>
              <a:t>. London: Sage</a:t>
            </a:r>
            <a:endParaRPr lang="en-US" sz="4000" dirty="0" smtClean="0"/>
          </a:p>
          <a:p>
            <a:r>
              <a:rPr lang="en-GB" sz="4000" dirty="0" smtClean="0"/>
              <a:t> </a:t>
            </a:r>
            <a:endParaRPr lang="en-US" sz="4000" dirty="0" smtClean="0"/>
          </a:p>
          <a:p>
            <a:r>
              <a:rPr lang="en-GB" sz="4000" dirty="0" smtClean="0"/>
              <a:t>Smith-Thompson, A. L. (2018).  </a:t>
            </a:r>
            <a:r>
              <a:rPr lang="en-GB" sz="4000" i="1" dirty="0" smtClean="0"/>
              <a:t>“Exploring Student Becoming within TVET Policy Discourses at a Community College in the Caribbean:  A Heuristic for Understanding the Politics of Difference.”</a:t>
            </a:r>
            <a:r>
              <a:rPr lang="en-GB" sz="4000" dirty="0" smtClean="0"/>
              <a:t>  Doctoral Thesis.  University of Liverpool.</a:t>
            </a:r>
          </a:p>
          <a:p>
            <a:endParaRPr lang="en-GB" sz="4000" dirty="0" smtClean="0"/>
          </a:p>
          <a:p>
            <a:r>
              <a:rPr lang="en-GB" sz="4000" dirty="0" err="1" smtClean="0"/>
              <a:t>Subran</a:t>
            </a:r>
            <a:r>
              <a:rPr lang="en-GB" sz="4000" dirty="0" smtClean="0"/>
              <a:t>, D. (2013).  Making TVET Relevant to a Post-Modern Caribbean, </a:t>
            </a:r>
            <a:r>
              <a:rPr lang="en-GB" sz="4000" i="1" dirty="0" smtClean="0"/>
              <a:t>Caribbean Curriculum, (21), </a:t>
            </a:r>
            <a:r>
              <a:rPr lang="en-GB" sz="4000" dirty="0" smtClean="0"/>
              <a:t>81-96</a:t>
            </a:r>
            <a:endParaRPr lang="en-US" sz="40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D634B5F-0E7A-4F48-AB65-B527B65F74C6}" type="slidenum">
              <a:rPr lang="en-US" smtClean="0"/>
              <a:pPr/>
              <a:t>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 name="Text Placeholder 4"/>
          <p:cNvSpPr>
            <a:spLocks noGrp="1"/>
          </p:cNvSpPr>
          <p:nvPr>
            <p:ph type="body" idx="1"/>
          </p:nvPr>
        </p:nvSpPr>
        <p:spPr>
          <a:xfrm>
            <a:off x="722313" y="2057400"/>
            <a:ext cx="7772400" cy="3124200"/>
          </a:xfrm>
          <a:solidFill>
            <a:schemeClr val="accent1">
              <a:lumMod val="50000"/>
            </a:schemeClr>
          </a:solidFill>
        </p:spPr>
        <p:style>
          <a:lnRef idx="3">
            <a:schemeClr val="lt1"/>
          </a:lnRef>
          <a:fillRef idx="1">
            <a:schemeClr val="accent3"/>
          </a:fillRef>
          <a:effectRef idx="1">
            <a:schemeClr val="accent3"/>
          </a:effectRef>
          <a:fontRef idx="minor">
            <a:schemeClr val="lt1"/>
          </a:fontRef>
        </p:style>
        <p:txBody>
          <a:bodyPr/>
          <a:lstStyle/>
          <a:p>
            <a:endParaRPr lang="en-US" sz="3200" dirty="0" smtClean="0"/>
          </a:p>
          <a:p>
            <a:r>
              <a:rPr lang="en-US" sz="3200" dirty="0" smtClean="0">
                <a:solidFill>
                  <a:schemeClr val="bg1"/>
                </a:solidFill>
              </a:rPr>
              <a:t>Research evidence reveals that there is a need to bridge the existing gaps between VET policy, practice and apprenticeship in the British Virgin Islands</a:t>
            </a:r>
            <a:r>
              <a:rPr lang="en-US" sz="3200" dirty="0" smtClean="0"/>
              <a:t>.</a:t>
            </a:r>
            <a:endParaRPr lang="en-US" dirty="0"/>
          </a:p>
        </p:txBody>
      </p:sp>
      <p:sp>
        <p:nvSpPr>
          <p:cNvPr id="6" name="Slide Number Placeholder 5"/>
          <p:cNvSpPr>
            <a:spLocks noGrp="1"/>
          </p:cNvSpPr>
          <p:nvPr>
            <p:ph type="sldNum" sz="quarter" idx="12"/>
          </p:nvPr>
        </p:nvSpPr>
        <p:spPr/>
        <p:txBody>
          <a:bodyPr/>
          <a:lstStyle/>
          <a:p>
            <a:fld id="{BD634B5F-0E7A-4F48-AB65-B527B65F74C6}"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 evidence</a:t>
            </a:r>
            <a:endParaRPr lang="en-US" dirty="0"/>
          </a:p>
        </p:txBody>
      </p:sp>
      <p:sp>
        <p:nvSpPr>
          <p:cNvPr id="3" name="Content Placeholder 2"/>
          <p:cNvSpPr>
            <a:spLocks noGrp="1"/>
          </p:cNvSpPr>
          <p:nvPr>
            <p:ph idx="1"/>
          </p:nvPr>
        </p:nvSpPr>
        <p:spPr>
          <a:solidFill>
            <a:schemeClr val="accent2">
              <a:lumMod val="75000"/>
            </a:schemeClr>
          </a:solidFill>
        </p:spPr>
        <p:txBody>
          <a:bodyPr>
            <a:normAutofit fontScale="92500" lnSpcReduction="10000"/>
          </a:bodyPr>
          <a:lstStyle/>
          <a:p>
            <a:r>
              <a:rPr lang="en-US" dirty="0" smtClean="0"/>
              <a:t>Recent case study on a VET apprenticeship </a:t>
            </a:r>
            <a:r>
              <a:rPr lang="en-US" dirty="0" err="1" smtClean="0"/>
              <a:t>programme</a:t>
            </a:r>
            <a:r>
              <a:rPr lang="en-US" dirty="0" smtClean="0"/>
              <a:t> in at a local community college </a:t>
            </a:r>
            <a:endParaRPr lang="en-US" sz="1200" dirty="0" smtClean="0"/>
          </a:p>
          <a:p>
            <a:pPr>
              <a:buNone/>
            </a:pPr>
            <a:r>
              <a:rPr lang="en-US" sz="1200" dirty="0" smtClean="0"/>
              <a:t>	</a:t>
            </a:r>
          </a:p>
          <a:p>
            <a:pPr>
              <a:buNone/>
            </a:pPr>
            <a:r>
              <a:rPr lang="en-US" sz="1200" dirty="0" smtClean="0"/>
              <a:t>	</a:t>
            </a:r>
            <a:r>
              <a:rPr lang="en-US" sz="1300" b="1" dirty="0" smtClean="0"/>
              <a:t>(Smith-Thompson, A. L. (2018).  </a:t>
            </a:r>
            <a:r>
              <a:rPr lang="en-US" sz="1300" b="1" i="1" dirty="0" smtClean="0"/>
              <a:t>Exploring student becoming within TVET policy discourses at a community college in the Caribbean:  A Heuristic for understanding the politics of difference.  </a:t>
            </a:r>
            <a:r>
              <a:rPr lang="en-US" sz="1300" b="1" dirty="0" smtClean="0"/>
              <a:t>Doctoral Thesis.  University of Liverpool. March 2018.)</a:t>
            </a:r>
          </a:p>
          <a:p>
            <a:pPr>
              <a:buNone/>
            </a:pPr>
            <a:endParaRPr lang="en-US" dirty="0" smtClean="0"/>
          </a:p>
          <a:p>
            <a:r>
              <a:rPr lang="en-US" dirty="0" smtClean="0"/>
              <a:t>Gaps exist between VET policy, practice and apprenticeship that impact </a:t>
            </a:r>
            <a:r>
              <a:rPr lang="en-US" dirty="0" err="1" smtClean="0"/>
              <a:t>programme</a:t>
            </a:r>
            <a:r>
              <a:rPr lang="en-US" dirty="0" smtClean="0"/>
              <a:t> outcomes</a:t>
            </a:r>
          </a:p>
          <a:p>
            <a:endParaRPr lang="en-US" dirty="0" smtClean="0"/>
          </a:p>
          <a:p>
            <a:r>
              <a:rPr lang="en-US" dirty="0" smtClean="0"/>
              <a:t>Little evidence of employer-led participation in apprenticeship initiatives at the higher education (HE) and further education (FE) levels</a:t>
            </a:r>
            <a:endParaRPr lang="en-US" dirty="0"/>
          </a:p>
        </p:txBody>
      </p:sp>
      <p:pic>
        <p:nvPicPr>
          <p:cNvPr id="4" name="Picture 3" descr="culinary expo 2.jpg"/>
          <p:cNvPicPr>
            <a:picLocks noChangeAspect="1"/>
          </p:cNvPicPr>
          <p:nvPr/>
        </p:nvPicPr>
        <p:blipFill>
          <a:blip r:embed="rId2"/>
          <a:stretch>
            <a:fillRect/>
          </a:stretch>
        </p:blipFill>
        <p:spPr>
          <a:xfrm>
            <a:off x="228600" y="304800"/>
            <a:ext cx="1905000" cy="1905000"/>
          </a:xfrm>
          <a:prstGeom prst="rect">
            <a:avLst/>
          </a:prstGeom>
          <a:ln>
            <a:noFill/>
          </a:ln>
          <a:effectLst>
            <a:softEdge rad="112500"/>
          </a:effectLst>
        </p:spPr>
      </p:pic>
      <p:pic>
        <p:nvPicPr>
          <p:cNvPr id="5" name="Picture 4" descr="Graduation class 2016.jpg"/>
          <p:cNvPicPr>
            <a:picLocks noChangeAspect="1"/>
          </p:cNvPicPr>
          <p:nvPr/>
        </p:nvPicPr>
        <p:blipFill>
          <a:blip r:embed="rId3" cstate="print"/>
          <a:stretch>
            <a:fillRect/>
          </a:stretch>
        </p:blipFill>
        <p:spPr>
          <a:xfrm>
            <a:off x="7010400" y="0"/>
            <a:ext cx="1828800" cy="2141034"/>
          </a:xfrm>
          <a:prstGeom prst="rect">
            <a:avLst/>
          </a:prstGeom>
          <a:ln>
            <a:noFill/>
          </a:ln>
          <a:effectLst>
            <a:softEdge rad="112500"/>
          </a:effectLst>
        </p:spPr>
      </p:pic>
      <p:pic>
        <p:nvPicPr>
          <p:cNvPr id="6" name="Picture 5" descr="HLSCC logo.jpg"/>
          <p:cNvPicPr>
            <a:picLocks noChangeAspect="1"/>
          </p:cNvPicPr>
          <p:nvPr/>
        </p:nvPicPr>
        <p:blipFill>
          <a:blip r:embed="rId4"/>
          <a:stretch>
            <a:fillRect/>
          </a:stretch>
        </p:blipFill>
        <p:spPr>
          <a:xfrm>
            <a:off x="3581400" y="0"/>
            <a:ext cx="1447800" cy="1447800"/>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fld id="{BD634B5F-0E7A-4F48-AB65-B527B65F74C6}"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82000" cy="685800"/>
          </a:xfrm>
        </p:spPr>
        <p:txBody>
          <a:bodyPr>
            <a:normAutofit fontScale="90000"/>
          </a:bodyPr>
          <a:lstStyle/>
          <a:p>
            <a:pPr algn="ctr"/>
            <a:r>
              <a:rPr lang="en-US" dirty="0" smtClean="0"/>
              <a:t>Current contextual realities</a:t>
            </a:r>
            <a:endParaRPr lang="en-US" dirty="0"/>
          </a:p>
        </p:txBody>
      </p:sp>
      <p:sp>
        <p:nvSpPr>
          <p:cNvPr id="5" name="Text Placeholder 4"/>
          <p:cNvSpPr>
            <a:spLocks noGrp="1"/>
          </p:cNvSpPr>
          <p:nvPr>
            <p:ph type="body" idx="1"/>
          </p:nvPr>
        </p:nvSpPr>
        <p:spPr>
          <a:xfrm>
            <a:off x="457200" y="1905000"/>
            <a:ext cx="4041648" cy="609600"/>
          </a:xfrm>
        </p:spPr>
        <p:txBody>
          <a:bodyPr/>
          <a:lstStyle/>
          <a:p>
            <a:r>
              <a:rPr lang="en-US" dirty="0" smtClean="0"/>
              <a:t>Territory recovering from Hurricane Irma</a:t>
            </a:r>
            <a:endParaRPr lang="en-US" dirty="0"/>
          </a:p>
        </p:txBody>
      </p:sp>
      <p:sp>
        <p:nvSpPr>
          <p:cNvPr id="6" name="Text Placeholder 5"/>
          <p:cNvSpPr>
            <a:spLocks noGrp="1"/>
          </p:cNvSpPr>
          <p:nvPr>
            <p:ph type="body" sz="half" idx="3"/>
          </p:nvPr>
        </p:nvSpPr>
        <p:spPr>
          <a:xfrm>
            <a:off x="4724400" y="2209800"/>
            <a:ext cx="4041775" cy="720970"/>
          </a:xfrm>
        </p:spPr>
        <p:txBody>
          <a:bodyPr/>
          <a:lstStyle/>
          <a:p>
            <a:r>
              <a:rPr lang="en-US" sz="1600" dirty="0" smtClean="0"/>
              <a:t>Prince Charles visits a destroyed high school site and a youth empowerment project – 11/17</a:t>
            </a:r>
            <a:endParaRPr lang="en-US" sz="1600" dirty="0"/>
          </a:p>
        </p:txBody>
      </p:sp>
      <p:sp>
        <p:nvSpPr>
          <p:cNvPr id="3" name="Content Placeholder 2"/>
          <p:cNvSpPr>
            <a:spLocks noGrp="1"/>
          </p:cNvSpPr>
          <p:nvPr>
            <p:ph sz="quarter" idx="2"/>
          </p:nvPr>
        </p:nvSpPr>
        <p:spPr>
          <a:solidFill>
            <a:schemeClr val="accent6">
              <a:lumMod val="75000"/>
            </a:schemeClr>
          </a:solidFill>
          <a:ln w="28575">
            <a:solidFill>
              <a:schemeClr val="tx1"/>
            </a:solidFill>
          </a:ln>
        </p:spPr>
        <p:txBody>
          <a:bodyPr>
            <a:normAutofit lnSpcReduction="10000"/>
          </a:bodyPr>
          <a:lstStyle/>
          <a:p>
            <a:r>
              <a:rPr lang="en-US" dirty="0" smtClean="0"/>
              <a:t>On September 6, 2017, Category 5 Hurricane Irma impacted the BVI and caused widespread destruction to  70% of the territory’s buildings, roads, electrical and water infrastructure; ports, telecommunications, and other facilities critical to the country’s economy.  The territory is now in recovery mode and making good progress.</a:t>
            </a:r>
          </a:p>
          <a:p>
            <a:endParaRPr lang="en-US" dirty="0"/>
          </a:p>
        </p:txBody>
      </p:sp>
      <p:pic>
        <p:nvPicPr>
          <p:cNvPr id="8" name="Content Placeholder 7" descr="Prince-Charles-881511.jpg"/>
          <p:cNvPicPr>
            <a:picLocks noGrp="1" noChangeAspect="1"/>
          </p:cNvPicPr>
          <p:nvPr>
            <p:ph sz="quarter" idx="4"/>
          </p:nvPr>
        </p:nvPicPr>
        <p:blipFill>
          <a:blip r:embed="rId2"/>
          <a:stretch>
            <a:fillRect/>
          </a:stretch>
        </p:blipFill>
        <p:spPr>
          <a:xfrm>
            <a:off x="4800600" y="3124200"/>
            <a:ext cx="4041775" cy="3124199"/>
          </a:xfrm>
        </p:spPr>
      </p:pic>
      <p:pic>
        <p:nvPicPr>
          <p:cNvPr id="9" name="Picture 8" descr="Irma pic 1.png"/>
          <p:cNvPicPr>
            <a:picLocks noChangeAspect="1"/>
          </p:cNvPicPr>
          <p:nvPr/>
        </p:nvPicPr>
        <p:blipFill>
          <a:blip r:embed="rId3"/>
          <a:stretch>
            <a:fillRect/>
          </a:stretch>
        </p:blipFill>
        <p:spPr>
          <a:xfrm>
            <a:off x="1" y="1"/>
            <a:ext cx="1981199" cy="1318398"/>
          </a:xfrm>
          <a:prstGeom prst="rect">
            <a:avLst/>
          </a:prstGeom>
        </p:spPr>
      </p:pic>
      <p:pic>
        <p:nvPicPr>
          <p:cNvPr id="10" name="Picture 9" descr="Irma 5.jpg"/>
          <p:cNvPicPr>
            <a:picLocks noChangeAspect="1"/>
          </p:cNvPicPr>
          <p:nvPr/>
        </p:nvPicPr>
        <p:blipFill>
          <a:blip r:embed="rId4"/>
          <a:stretch>
            <a:fillRect/>
          </a:stretch>
        </p:blipFill>
        <p:spPr>
          <a:xfrm>
            <a:off x="6703424" y="0"/>
            <a:ext cx="2440576" cy="1447799"/>
          </a:xfrm>
          <a:prstGeom prst="rect">
            <a:avLst/>
          </a:prstGeom>
        </p:spPr>
      </p:pic>
      <p:pic>
        <p:nvPicPr>
          <p:cNvPr id="11" name="Picture 10" descr="Irma pic 2.jpg"/>
          <p:cNvPicPr>
            <a:picLocks noChangeAspect="1"/>
          </p:cNvPicPr>
          <p:nvPr/>
        </p:nvPicPr>
        <p:blipFill>
          <a:blip r:embed="rId5" cstate="print"/>
          <a:stretch>
            <a:fillRect/>
          </a:stretch>
        </p:blipFill>
        <p:spPr>
          <a:xfrm>
            <a:off x="3657600" y="228600"/>
            <a:ext cx="1800000" cy="1067797"/>
          </a:xfrm>
          <a:prstGeom prst="rect">
            <a:avLst/>
          </a:prstGeom>
        </p:spPr>
      </p:pic>
      <p:sp>
        <p:nvSpPr>
          <p:cNvPr id="12" name="Slide Number Placeholder 11"/>
          <p:cNvSpPr>
            <a:spLocks noGrp="1"/>
          </p:cNvSpPr>
          <p:nvPr>
            <p:ph type="sldNum" sz="quarter" idx="11"/>
          </p:nvPr>
        </p:nvSpPr>
        <p:spPr/>
        <p:txBody>
          <a:bodyPr/>
          <a:lstStyle/>
          <a:p>
            <a:fld id="{BD634B5F-0E7A-4F48-AB65-B527B65F74C6}"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normAutofit fontScale="90000"/>
          </a:bodyPr>
          <a:lstStyle/>
          <a:p>
            <a:pPr algn="ctr"/>
            <a:r>
              <a:rPr lang="en-US" dirty="0" smtClean="0"/>
              <a:t>The Caribbean experience with VET and apprenticeships</a:t>
            </a:r>
            <a:endParaRPr lang="en-US" dirty="0"/>
          </a:p>
        </p:txBody>
      </p:sp>
      <p:sp>
        <p:nvSpPr>
          <p:cNvPr id="7" name="Content Placeholder 6"/>
          <p:cNvSpPr>
            <a:spLocks noGrp="1"/>
          </p:cNvSpPr>
          <p:nvPr>
            <p:ph idx="1"/>
          </p:nvPr>
        </p:nvSpPr>
        <p:spPr>
          <a:solidFill>
            <a:schemeClr val="accent2">
              <a:lumMod val="50000"/>
            </a:schemeClr>
          </a:solidFill>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r>
              <a:rPr lang="en-US" dirty="0" smtClean="0"/>
              <a:t>Traditionally VET is offered as an alternative education track at secondary level for ‘non-academic’ students</a:t>
            </a:r>
          </a:p>
          <a:p>
            <a:pPr>
              <a:buNone/>
            </a:pPr>
            <a:endParaRPr lang="en-US" dirty="0" smtClean="0"/>
          </a:p>
          <a:p>
            <a:r>
              <a:rPr lang="en-US" dirty="0" smtClean="0"/>
              <a:t>VET is mostly offered at FE colleges at tertiary level</a:t>
            </a:r>
          </a:p>
          <a:p>
            <a:pPr>
              <a:buNone/>
            </a:pPr>
            <a:endParaRPr lang="en-US" dirty="0" smtClean="0"/>
          </a:p>
          <a:p>
            <a:r>
              <a:rPr lang="en-US" dirty="0" smtClean="0"/>
              <a:t>Apprenticeships are arranged as an exit requirement but not on a sustained basis</a:t>
            </a:r>
          </a:p>
          <a:p>
            <a:pPr>
              <a:buNone/>
            </a:pPr>
            <a:endParaRPr lang="en-US" dirty="0" smtClean="0"/>
          </a:p>
          <a:p>
            <a:r>
              <a:rPr lang="en-US" dirty="0" smtClean="0"/>
              <a:t>Recent research calls for a combination of institution preparation and work-based settings</a:t>
            </a:r>
          </a:p>
          <a:p>
            <a:pPr>
              <a:buNone/>
            </a:pPr>
            <a:r>
              <a:rPr lang="en-US" sz="1200" dirty="0" smtClean="0"/>
              <a:t>	</a:t>
            </a:r>
            <a:r>
              <a:rPr lang="en-US" sz="1200" b="1" dirty="0" smtClean="0"/>
              <a:t>(</a:t>
            </a:r>
            <a:r>
              <a:rPr lang="en-US" sz="1200" b="1" dirty="0" err="1" smtClean="0"/>
              <a:t>Subran</a:t>
            </a:r>
            <a:r>
              <a:rPr lang="en-US" sz="1200" b="1" dirty="0" smtClean="0"/>
              <a:t>, D. (2013).  Making TVET Relevant to a Post-Modern Caribbean, </a:t>
            </a:r>
            <a:r>
              <a:rPr lang="en-US" sz="1200" b="1" i="1" dirty="0" smtClean="0"/>
              <a:t>Caribbean Curriculum, (21), </a:t>
            </a:r>
            <a:r>
              <a:rPr lang="en-US" sz="1200" b="1" dirty="0" smtClean="0"/>
              <a:t>81-96.)</a:t>
            </a:r>
            <a:endParaRPr lang="en-US" sz="1200" b="1" dirty="0"/>
          </a:p>
        </p:txBody>
      </p:sp>
      <p:pic>
        <p:nvPicPr>
          <p:cNvPr id="8" name="Picture 7" descr="Caricom logo.jpg"/>
          <p:cNvPicPr>
            <a:picLocks noChangeAspect="1"/>
          </p:cNvPicPr>
          <p:nvPr/>
        </p:nvPicPr>
        <p:blipFill>
          <a:blip r:embed="rId2"/>
          <a:stretch>
            <a:fillRect/>
          </a:stretch>
        </p:blipFill>
        <p:spPr>
          <a:xfrm>
            <a:off x="4724400" y="0"/>
            <a:ext cx="1676400" cy="1206500"/>
          </a:xfrm>
          <a:prstGeom prst="rect">
            <a:avLst/>
          </a:prstGeom>
          <a:ln>
            <a:noFill/>
          </a:ln>
          <a:effectLst>
            <a:softEdge rad="112500"/>
          </a:effectLst>
        </p:spPr>
      </p:pic>
      <p:pic>
        <p:nvPicPr>
          <p:cNvPr id="9" name="Picture 8" descr="CXC logo.jpg"/>
          <p:cNvPicPr>
            <a:picLocks noChangeAspect="1"/>
          </p:cNvPicPr>
          <p:nvPr/>
        </p:nvPicPr>
        <p:blipFill>
          <a:blip r:embed="rId3"/>
          <a:stretch>
            <a:fillRect/>
          </a:stretch>
        </p:blipFill>
        <p:spPr>
          <a:xfrm>
            <a:off x="1" y="0"/>
            <a:ext cx="1828800" cy="1129761"/>
          </a:xfrm>
          <a:prstGeom prst="rect">
            <a:avLst/>
          </a:prstGeom>
        </p:spPr>
      </p:pic>
      <p:pic>
        <p:nvPicPr>
          <p:cNvPr id="10" name="Picture 9" descr="Heart logo.jpg"/>
          <p:cNvPicPr>
            <a:picLocks noChangeAspect="1"/>
          </p:cNvPicPr>
          <p:nvPr/>
        </p:nvPicPr>
        <p:blipFill>
          <a:blip r:embed="rId4"/>
          <a:stretch>
            <a:fillRect/>
          </a:stretch>
        </p:blipFill>
        <p:spPr>
          <a:xfrm>
            <a:off x="7471720" y="0"/>
            <a:ext cx="1672280" cy="1066800"/>
          </a:xfrm>
          <a:prstGeom prst="rect">
            <a:avLst/>
          </a:prstGeom>
        </p:spPr>
      </p:pic>
      <p:pic>
        <p:nvPicPr>
          <p:cNvPr id="11" name="Picture 10" descr="OECS logo.png"/>
          <p:cNvPicPr>
            <a:picLocks noChangeAspect="1"/>
          </p:cNvPicPr>
          <p:nvPr/>
        </p:nvPicPr>
        <p:blipFill>
          <a:blip r:embed="rId5"/>
          <a:stretch>
            <a:fillRect/>
          </a:stretch>
        </p:blipFill>
        <p:spPr>
          <a:xfrm>
            <a:off x="2057400" y="1"/>
            <a:ext cx="2057400" cy="1068266"/>
          </a:xfrm>
          <a:prstGeom prst="rect">
            <a:avLst/>
          </a:prstGeom>
          <a:ln>
            <a:noFill/>
          </a:ln>
          <a:effectLst>
            <a:softEdge rad="112500"/>
          </a:effectLst>
        </p:spPr>
      </p:pic>
      <p:sp>
        <p:nvSpPr>
          <p:cNvPr id="12" name="Slide Number Placeholder 11"/>
          <p:cNvSpPr>
            <a:spLocks noGrp="1"/>
          </p:cNvSpPr>
          <p:nvPr>
            <p:ph type="sldNum" sz="quarter" idx="12"/>
          </p:nvPr>
        </p:nvSpPr>
        <p:spPr/>
        <p:txBody>
          <a:bodyPr/>
          <a:lstStyle/>
          <a:p>
            <a:fld id="{BD634B5F-0E7A-4F48-AB65-B527B65F74C6}"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VET policy, practice and apprenticeships – BVI experience</a:t>
            </a:r>
            <a:endParaRPr lang="en-US" dirty="0"/>
          </a:p>
        </p:txBody>
      </p:sp>
      <p:sp>
        <p:nvSpPr>
          <p:cNvPr id="3" name="Content Placeholder 2"/>
          <p:cNvSpPr>
            <a:spLocks noGrp="1"/>
          </p:cNvSpPr>
          <p:nvPr>
            <p:ph idx="1"/>
          </p:nvPr>
        </p:nvSpPr>
        <p:spPr>
          <a:solidFill>
            <a:schemeClr val="accent2">
              <a:lumMod val="50000"/>
            </a:schemeClr>
          </a:solidFill>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r>
              <a:rPr lang="en-US" dirty="0" smtClean="0"/>
              <a:t>Several streams of VET exist at the tertiary levels in the BVI context.</a:t>
            </a:r>
          </a:p>
          <a:p>
            <a:endParaRPr lang="en-US" dirty="0" smtClean="0"/>
          </a:p>
          <a:p>
            <a:r>
              <a:rPr lang="en-US" dirty="0" smtClean="0"/>
              <a:t>The Ministry of Education and Culture (MEC) has broad oversight for education at both levels.</a:t>
            </a:r>
          </a:p>
          <a:p>
            <a:endParaRPr lang="en-US" dirty="0" smtClean="0"/>
          </a:p>
          <a:p>
            <a:r>
              <a:rPr lang="en-US" dirty="0" smtClean="0"/>
              <a:t>Workplace training is usually short-term and not employer-led</a:t>
            </a:r>
          </a:p>
          <a:p>
            <a:endParaRPr lang="en-US" dirty="0" smtClean="0"/>
          </a:p>
          <a:p>
            <a:r>
              <a:rPr lang="en-US" dirty="0" smtClean="0"/>
              <a:t>Policies to govern VET are mostly informal and disjointed and loosely connected to national agenda for country</a:t>
            </a:r>
            <a:endParaRPr lang="en-US" dirty="0"/>
          </a:p>
        </p:txBody>
      </p:sp>
      <p:sp>
        <p:nvSpPr>
          <p:cNvPr id="4" name="Slide Number Placeholder 3"/>
          <p:cNvSpPr>
            <a:spLocks noGrp="1"/>
          </p:cNvSpPr>
          <p:nvPr>
            <p:ph type="sldNum" sz="quarter" idx="12"/>
          </p:nvPr>
        </p:nvSpPr>
        <p:spPr/>
        <p:txBody>
          <a:bodyPr/>
          <a:lstStyle/>
          <a:p>
            <a:fld id="{BD634B5F-0E7A-4F48-AB65-B527B65F74C6}"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496" y="914400"/>
            <a:ext cx="3383280" cy="1065394"/>
          </a:xfrm>
        </p:spPr>
        <p:txBody>
          <a:bodyPr>
            <a:normAutofit fontScale="90000"/>
          </a:bodyPr>
          <a:lstStyle/>
          <a:p>
            <a:r>
              <a:rPr lang="en-US" dirty="0" smtClean="0"/>
              <a:t>Case study findings reveal problem-based view to VET and apprenticeship in BVI context</a:t>
            </a:r>
            <a:br>
              <a:rPr lang="en-US" dirty="0" smtClean="0"/>
            </a:br>
            <a:r>
              <a:rPr lang="en-US" dirty="0" smtClean="0"/>
              <a:t>(Smith-Thompson, 2018)</a:t>
            </a:r>
            <a:endParaRPr lang="en-US" dirty="0"/>
          </a:p>
        </p:txBody>
      </p:sp>
      <p:sp>
        <p:nvSpPr>
          <p:cNvPr id="5" name="Text Placeholder 4"/>
          <p:cNvSpPr>
            <a:spLocks noGrp="1"/>
          </p:cNvSpPr>
          <p:nvPr>
            <p:ph type="body" idx="2"/>
          </p:nvPr>
        </p:nvSpPr>
        <p:spPr>
          <a:solidFill>
            <a:schemeClr val="accent5">
              <a:lumMod val="75000"/>
            </a:schemeClr>
          </a:solidFill>
        </p:spPr>
        <p:txBody>
          <a:bodyPr>
            <a:normAutofit lnSpcReduction="10000"/>
          </a:bodyPr>
          <a:lstStyle/>
          <a:p>
            <a:r>
              <a:rPr lang="en-US" dirty="0" smtClean="0"/>
              <a:t>My case study findings revealed that a problem-based view of VET and apprenticeship exists in my context.  Several research respondents alluded to these challenges:</a:t>
            </a:r>
          </a:p>
          <a:p>
            <a:endParaRPr lang="en-US" dirty="0" smtClean="0"/>
          </a:p>
          <a:p>
            <a:r>
              <a:rPr lang="en-US" i="1" dirty="0" smtClean="0"/>
              <a:t>“At the back of people’s mind, the </a:t>
            </a:r>
            <a:r>
              <a:rPr lang="en-US" i="1" dirty="0" err="1" smtClean="0"/>
              <a:t>programme</a:t>
            </a:r>
            <a:r>
              <a:rPr lang="en-US" i="1" dirty="0" smtClean="0"/>
              <a:t> is still segregated.”</a:t>
            </a:r>
          </a:p>
          <a:p>
            <a:endParaRPr lang="en-US" i="1" dirty="0" smtClean="0"/>
          </a:p>
          <a:p>
            <a:r>
              <a:rPr lang="en-US" i="1" dirty="0" smtClean="0"/>
              <a:t>“We are still fighting the stigma of difference.  A community college should serve the community by offering self-enrichment courses.”</a:t>
            </a:r>
          </a:p>
          <a:p>
            <a:endParaRPr lang="en-US" i="1" dirty="0" smtClean="0"/>
          </a:p>
          <a:p>
            <a:r>
              <a:rPr lang="en-US" i="1" dirty="0" smtClean="0"/>
              <a:t>“Community support is needed.  The employers often do not feel they need to give VET students a chance since there are other technical mainstream students seeking jobs as well.  This leaves them open to get involved in other negative </a:t>
            </a:r>
            <a:r>
              <a:rPr lang="en-US" i="1" dirty="0" err="1" smtClean="0"/>
              <a:t>behaviours</a:t>
            </a:r>
            <a:r>
              <a:rPr lang="en-US" i="1" dirty="0" smtClean="0"/>
              <a:t>.”</a:t>
            </a:r>
          </a:p>
        </p:txBody>
      </p:sp>
      <p:graphicFrame>
        <p:nvGraphicFramePr>
          <p:cNvPr id="4" name="Content Placeholder 3"/>
          <p:cNvGraphicFramePr>
            <a:graphicFrameLocks noGrp="1"/>
          </p:cNvGraphicFramePr>
          <p:nvPr>
            <p:ph sz="half" idx="1"/>
          </p:nvPr>
        </p:nvGraphicFramePr>
        <p:xfrm>
          <a:off x="152400" y="776288"/>
          <a:ext cx="5102225"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BD634B5F-0E7A-4F48-AB65-B527B65F74C6}"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1752600"/>
            <a:ext cx="7772400" cy="3124200"/>
          </a:xfrm>
          <a:solidFill>
            <a:srgbClr val="002060"/>
          </a:solidFill>
        </p:spPr>
        <p:style>
          <a:lnRef idx="3">
            <a:schemeClr val="lt1"/>
          </a:lnRef>
          <a:fillRef idx="1">
            <a:schemeClr val="accent3"/>
          </a:fillRef>
          <a:effectRef idx="1">
            <a:schemeClr val="accent3"/>
          </a:effectRef>
          <a:fontRef idx="minor">
            <a:schemeClr val="lt1"/>
          </a:fontRef>
        </p:style>
        <p:txBody>
          <a:bodyPr>
            <a:normAutofit/>
          </a:bodyPr>
          <a:lstStyle/>
          <a:p>
            <a:endParaRPr lang="en-US" sz="3200" dirty="0" smtClean="0"/>
          </a:p>
          <a:p>
            <a:r>
              <a:rPr lang="en-US" sz="3200" dirty="0" smtClean="0">
                <a:solidFill>
                  <a:schemeClr val="bg1"/>
                </a:solidFill>
              </a:rPr>
              <a:t>Examples of various forms of VET delivery for post-secondary students through MEC, HE and FE institutions that are not employer-led </a:t>
            </a:r>
            <a:endParaRPr lang="en-US" sz="3200" dirty="0">
              <a:solidFill>
                <a:schemeClr val="bg1"/>
              </a:solidFill>
            </a:endParaRPr>
          </a:p>
        </p:txBody>
      </p:sp>
      <p:sp>
        <p:nvSpPr>
          <p:cNvPr id="3" name="Slide Number Placeholder 2"/>
          <p:cNvSpPr>
            <a:spLocks noGrp="1"/>
          </p:cNvSpPr>
          <p:nvPr>
            <p:ph type="sldNum" sz="quarter" idx="12"/>
          </p:nvPr>
        </p:nvSpPr>
        <p:spPr/>
        <p:txBody>
          <a:bodyPr/>
          <a:lstStyle/>
          <a:p>
            <a:fld id="{BD634B5F-0E7A-4F48-AB65-B527B65F74C6}"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2312</TotalTime>
  <Words>1629</Words>
  <Application>Microsoft Office PowerPoint</Application>
  <PresentationFormat>On-screen Show (4:3)</PresentationFormat>
  <Paragraphs>265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Urban</vt:lpstr>
      <vt:lpstr>Bridging the gaps between VET policy, practice and apprenticeship – a Caribbean perspective </vt:lpstr>
      <vt:lpstr>Background and country context</vt:lpstr>
      <vt:lpstr>   </vt:lpstr>
      <vt:lpstr>Case study evidence</vt:lpstr>
      <vt:lpstr>Current contextual realities</vt:lpstr>
      <vt:lpstr>The Caribbean experience with VET and apprenticeships</vt:lpstr>
      <vt:lpstr>VET policy, practice and apprenticeships – BVI experience</vt:lpstr>
      <vt:lpstr>Case study findings reveal problem-based view to VET and apprenticeship in BVI context (Smith-Thompson, 2018)</vt:lpstr>
      <vt:lpstr>Slide 9</vt:lpstr>
      <vt:lpstr>MEC &amp; HLSCC Apprenticeship (Case Study)</vt:lpstr>
      <vt:lpstr>Challenges of VET and apprenticeships for FE in a HE environment – case study findings</vt:lpstr>
      <vt:lpstr>Government-led apprenticeship with limited industry collaboration</vt:lpstr>
      <vt:lpstr>Limited industry linkages in further education (FE) training</vt:lpstr>
      <vt:lpstr>HLSCC TVET (Associate &amp; Certificate Level)</vt:lpstr>
      <vt:lpstr>Slide 15</vt:lpstr>
      <vt:lpstr>Arguments for stronger linkages between VET policy and apprenticeship </vt:lpstr>
      <vt:lpstr>Learning from other contexts</vt:lpstr>
      <vt:lpstr>Learning from other contexts</vt:lpstr>
      <vt:lpstr>Charting a way forward in VET policy, practice and apprenticeship for BVI</vt:lpstr>
      <vt:lpstr>Slide 20</vt:lpstr>
      <vt:lpstr>Assessing context, mechanisms, outcomes</vt:lpstr>
      <vt:lpstr>Assessing context, mechanisms, outcomes</vt:lpstr>
      <vt:lpstr>Assessing context, mechanisms, outcomes</vt:lpstr>
      <vt:lpstr>Conclusion</vt:lpstr>
      <vt:lpstr>References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158</cp:revision>
  <dcterms:created xsi:type="dcterms:W3CDTF">2018-06-24T03:21:05Z</dcterms:created>
  <dcterms:modified xsi:type="dcterms:W3CDTF">2018-06-25T18:11:22Z</dcterms:modified>
</cp:coreProperties>
</file>