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7" r:id="rId4"/>
    <p:sldId id="264" r:id="rId5"/>
    <p:sldId id="258" r:id="rId6"/>
    <p:sldId id="259" r:id="rId7"/>
    <p:sldId id="260" r:id="rId8"/>
    <p:sldId id="261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24"/>
    <p:restoredTop sz="94706"/>
  </p:normalViewPr>
  <p:slideViewPr>
    <p:cSldViewPr snapToGrid="0" snapToObjects="1">
      <p:cViewPr varScale="1">
        <p:scale>
          <a:sx n="73" d="100"/>
          <a:sy n="73" d="100"/>
        </p:scale>
        <p:origin x="11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9E127-1348-CB4D-B672-0ABAFAEDB0D6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53A65-1058-8A4D-BE79-0847D8531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0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53A65-1058-8A4D-BE79-0847D85314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27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53A65-1058-8A4D-BE79-0847D85314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83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53A65-1058-8A4D-BE79-0847D85314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9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53A65-1058-8A4D-BE79-0847D85314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18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726FA-4947-A34C-B316-41E687B02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891043-9EC7-BB45-89EB-4FF6FF54A4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BCA7B-62D4-664C-A22F-1B637C13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2A949-EA5B-CD4E-925E-F3CBF49ED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2318D-1640-9B42-8F69-0227D0C0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2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E3E1B-0B22-E749-B1F8-FE8F2E79F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96106-762C-D448-AF55-5CC579F4E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E6F81-2E8C-8C49-BBB7-78B159E5B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9BE84-C036-BE47-8C08-4A5A430BE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89231-5BA4-1B44-BEF4-4D8718E6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992DF5-51C0-1547-912F-F65DC62A96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E7B5E9-D08B-6C4E-B216-9EEAF8E07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02D3C-3E30-1946-8C97-5BD1F9CFE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B9B20-153A-7E40-8EEE-FE413E8F5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99C6B-ACD4-764B-AB34-092174DE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4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919C-2DDD-8A44-B6D6-F5A87A5D2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622EC-7074-F64D-A3AB-B8D7BBC1C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1D9BC-154D-E74E-9650-5B6B9FB0A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96FA0-7640-DC44-9A62-86A2343B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28D3E-653E-3A47-A734-3C26C4AC9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BCF36-E54B-F447-9ABD-8B73EB0C7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402982-F325-2D41-A223-69AFE35DA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C3B82-CECE-1546-8C2C-22EA71F24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ED242-D637-824C-B678-69BE14954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0FAEE-B259-A947-A148-406BF09C7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114CA-795E-B54C-977F-FB80E5160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DDD29-7B03-7B48-ABB3-6312A51DB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1F2FDD-402F-5143-B091-5BE8D9A48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EB6AA-9338-A04F-B075-818A60A6B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997A9-8DE2-6246-833B-3BB5D4014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47B73-9E6B-EA42-B7E1-9D0240FE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4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42C77-B00C-144A-A377-D4ED3B8C1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E45F4-263C-3B45-92E4-D15B1DCF7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244D5-98A3-9F48-BE88-DEF194D87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C2D80B-14C6-2A40-A356-32C4403FB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EABCA6-FCA4-F344-8B37-7978543BE9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4DCF19-374A-A64E-A5B2-CE453B6B6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908591-4BB6-F447-90E5-D78EA870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7A177B-FEFC-F249-BFC4-944F58D00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7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1CF79-9644-B948-8A3C-BFF18661B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A9396B-3ECC-FC47-A4BA-7D47E4B26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A3A6BF-8FBE-0B46-85E4-AE21798EA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FE45C4-8E92-2347-A222-2EFE5BD8A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1A791B-AC69-0E41-A9E8-DA27CE05F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9EA06B-AEBE-D74C-9017-05A7244A5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AC76A-8CF4-DA4E-BA45-B8CB2480E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3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EC7A2-177A-1E4D-8CA4-F4E2ECAFA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00686-F1D2-E548-BD08-C1B688D98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C8C15A-A466-CD46-A8E6-4AC47AA96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F5C44-23F6-6F45-B874-BF081753E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BDABD-5176-3C48-9594-CBC5673F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4F6A98-825C-7F4F-8DE0-5ACE51360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97D9-6066-D847-9C7A-9B145533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AB6542-47E5-2F4F-9217-BBC05AEF38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7D4528-9EA0-0547-AAFE-7A048C931D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2903D-E0FF-EB48-9CDD-3EC87C25D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1D923-1732-0A4B-930F-4E611C38F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72DB1-D31F-374D-B606-35D431765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0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BC42C5-65B7-2142-8A53-12C3669F4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417FE-7D95-B442-851A-5219D1402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8E176-1684-5349-B033-92A97ABDB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F542E-E82D-C24B-B771-E4510F1F2C2E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57C25-38E2-0E4E-A4A8-AD298C2B8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68EF1-B17C-C145-A283-EC83760457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0DCA9-8ABF-5A4C-9A32-0AB17C51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1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BFE92-CF7F-FF40-B933-900CB51E5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3" y="1390650"/>
            <a:ext cx="9315451" cy="2652713"/>
          </a:xfrm>
        </p:spPr>
        <p:txBody>
          <a:bodyPr>
            <a:normAutofit/>
          </a:bodyPr>
          <a:lstStyle/>
          <a:p>
            <a:r>
              <a:rPr lang="en-US" sz="3200" dirty="0"/>
              <a:t>Mind the gap: the integration of polycentric models of governance in the local English VET system 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-theoretical argument-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2C9FED-978F-5D4A-9366-E80EA6A8D2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535488"/>
            <a:ext cx="9144000" cy="1655762"/>
          </a:xfrm>
        </p:spPr>
        <p:txBody>
          <a:bodyPr/>
          <a:lstStyle/>
          <a:p>
            <a:r>
              <a:rPr lang="en-US" b="1" dirty="0"/>
              <a:t>Carmen Nicoara</a:t>
            </a:r>
          </a:p>
          <a:p>
            <a:r>
              <a:rPr lang="en-US" b="1" dirty="0"/>
              <a:t>PhD Student</a:t>
            </a:r>
          </a:p>
          <a:p>
            <a:r>
              <a:rPr lang="en-US" b="1" dirty="0"/>
              <a:t>King’s College London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6CA3B0-E7CD-4B47-B3DA-0BA592A8F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232" y="0"/>
            <a:ext cx="2080768" cy="158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726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C1E83-062F-EA4C-9548-682A5EC7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E6FCC-4A0A-7849-AB71-C6A739EDD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998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GB" sz="2500" dirty="0"/>
              <a:t>Becker, G. S. (1962). </a:t>
            </a:r>
            <a:r>
              <a:rPr lang="en-GB" sz="2500" i="1" dirty="0"/>
              <a:t>Investment in Human Capital: A Theoretical Analysis. </a:t>
            </a:r>
            <a:r>
              <a:rPr lang="en-GB" sz="2500" dirty="0"/>
              <a:t>Journal of Political Economy 5 (2):9-49;</a:t>
            </a:r>
          </a:p>
          <a:p>
            <a:pPr>
              <a:lnSpc>
                <a:spcPct val="170000"/>
              </a:lnSpc>
            </a:pPr>
            <a:r>
              <a:rPr lang="en-GB" sz="2500" dirty="0"/>
              <a:t>Fuller, A. &amp; Unwin, L. (2003). </a:t>
            </a:r>
            <a:r>
              <a:rPr lang="en-GB" sz="2500" i="1" dirty="0"/>
              <a:t>Learning as Apprentices in the Contemporary UK Workplace: creating and managing expansive and restrictive participation</a:t>
            </a:r>
            <a:r>
              <a:rPr lang="en-GB" sz="2500" dirty="0"/>
              <a:t>. Journal of Education and Work, 16:4, 407-426;</a:t>
            </a:r>
          </a:p>
          <a:p>
            <a:pPr>
              <a:lnSpc>
                <a:spcPct val="170000"/>
              </a:lnSpc>
            </a:pPr>
            <a:r>
              <a:rPr lang="en-GB" sz="2500" dirty="0"/>
              <a:t>Lewis, P. A. (2014). </a:t>
            </a:r>
            <a:r>
              <a:rPr lang="en-GB" sz="2500" i="1" dirty="0"/>
              <a:t>The Simple Economics of Apprenticeships</a:t>
            </a:r>
            <a:r>
              <a:rPr lang="en-GB" sz="2500" dirty="0"/>
              <a:t>. London: Gatsby Charitable Foundation;</a:t>
            </a:r>
          </a:p>
          <a:p>
            <a:pPr>
              <a:lnSpc>
                <a:spcPct val="170000"/>
              </a:lnSpc>
            </a:pPr>
            <a:r>
              <a:rPr lang="en-GB" sz="2500" dirty="0"/>
              <a:t>Olson, M. Jr. (1965). </a:t>
            </a:r>
            <a:r>
              <a:rPr lang="en-GB" sz="2500" i="1" dirty="0"/>
              <a:t>The Logic of Collective Action: Public Goods and the Theory of Groups.</a:t>
            </a:r>
            <a:r>
              <a:rPr lang="en-GB" sz="2500" dirty="0"/>
              <a:t> Cambridge, MA.: Harvard University Press;</a:t>
            </a:r>
          </a:p>
          <a:p>
            <a:pPr>
              <a:lnSpc>
                <a:spcPct val="170000"/>
              </a:lnSpc>
            </a:pPr>
            <a:r>
              <a:rPr lang="en-GB" sz="2500" dirty="0"/>
              <a:t>Ostrom, V., </a:t>
            </a:r>
            <a:r>
              <a:rPr lang="en-GB" sz="2500" dirty="0" err="1"/>
              <a:t>Tiebout</a:t>
            </a:r>
            <a:r>
              <a:rPr lang="en-GB" sz="2500" dirty="0"/>
              <a:t>, C., &amp; Warren, R. (1961). </a:t>
            </a:r>
            <a:r>
              <a:rPr lang="en-GB" sz="2500" i="1" dirty="0"/>
              <a:t>The Organization of Government in Metropolitan Areas: A Theoretical Inquiry. </a:t>
            </a:r>
            <a:r>
              <a:rPr lang="en-GB" sz="2500" dirty="0"/>
              <a:t>The American Political Science Review, 55(4), 831-842;</a:t>
            </a:r>
          </a:p>
          <a:p>
            <a:pPr>
              <a:lnSpc>
                <a:spcPct val="170000"/>
              </a:lnSpc>
            </a:pPr>
            <a:r>
              <a:rPr lang="en-GB" sz="2500" dirty="0"/>
              <a:t>Sandler, T. (2015). </a:t>
            </a:r>
            <a:r>
              <a:rPr lang="en-GB" sz="2500" i="1" dirty="0"/>
              <a:t>Collective action: fifty years later</a:t>
            </a:r>
            <a:r>
              <a:rPr lang="en-GB" sz="2500" dirty="0"/>
              <a:t>. Public Choice, 164(3-4), pp.195-216;</a:t>
            </a:r>
          </a:p>
          <a:p>
            <a:pPr>
              <a:lnSpc>
                <a:spcPct val="170000"/>
              </a:lnSpc>
            </a:pPr>
            <a:r>
              <a:rPr lang="en-GB" sz="2500" dirty="0"/>
              <a:t>Stevens, M. (1993). </a:t>
            </a:r>
            <a:r>
              <a:rPr lang="en-GB" sz="2500" i="1" dirty="0"/>
              <a:t>Some issues in the economics of training</a:t>
            </a:r>
            <a:r>
              <a:rPr lang="en-GB" sz="2500" dirty="0"/>
              <a:t>. PhD Thesis, Oxford.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95BB64-9978-6449-8C7A-09565108F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232" y="0"/>
            <a:ext cx="2080768" cy="158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32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EB51B-054A-164D-AADA-E516E6161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Theoretical argument: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AA521-34AB-994B-B4F5-DB3ADEC5F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300000"/>
              </a:lnSpc>
              <a:buFont typeface="+mj-lt"/>
              <a:buAutoNum type="arabicPeriod"/>
            </a:pPr>
            <a:r>
              <a:rPr lang="en-US" b="1" dirty="0"/>
              <a:t>The problem: </a:t>
            </a:r>
            <a:r>
              <a:rPr lang="en-US" dirty="0"/>
              <a:t>free-riding problem of training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The speculative solution: </a:t>
            </a:r>
            <a:r>
              <a:rPr lang="en-US" dirty="0"/>
              <a:t>polycentric model of governance        </a:t>
            </a:r>
            <a:r>
              <a:rPr lang="en-US" sz="2600" i="1" dirty="0"/>
              <a:t>(polycentric = multiple independent centers of governance)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The speculative solution in practice: </a:t>
            </a:r>
            <a:r>
              <a:rPr lang="en-US" dirty="0"/>
              <a:t>the role of Local Enterprise Partnerships (LEPs) in addressing the free-riding problem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8E274E-6F06-BC47-8ACC-3344685C7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232" y="0"/>
            <a:ext cx="2080768" cy="158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6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E6D97-F7F5-AE42-9C7B-DD6AC466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514"/>
            <a:ext cx="10515600" cy="1325563"/>
          </a:xfrm>
        </p:spPr>
        <p:txBody>
          <a:bodyPr/>
          <a:lstStyle/>
          <a:p>
            <a:r>
              <a:rPr lang="en-US" dirty="0"/>
              <a:t>Apprenticeship – theoretical framework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4DC0E1-4864-7447-A733-DE5C1CE1B3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232" y="0"/>
            <a:ext cx="2080768" cy="158501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5B54C8D-8865-EC46-85D5-397AB6F09ABD}"/>
              </a:ext>
            </a:extLst>
          </p:cNvPr>
          <p:cNvSpPr txBox="1"/>
          <p:nvPr/>
        </p:nvSpPr>
        <p:spPr>
          <a:xfrm>
            <a:off x="9311476" y="6488668"/>
            <a:ext cx="2880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(Becker, 1962; Stevens, 1994)</a:t>
            </a:r>
          </a:p>
        </p:txBody>
      </p:sp>
      <p:sp>
        <p:nvSpPr>
          <p:cNvPr id="35" name="Text Box 9">
            <a:extLst>
              <a:ext uri="{FF2B5EF4-FFF2-40B4-BE49-F238E27FC236}">
                <a16:creationId xmlns:a16="http://schemas.microsoft.com/office/drawing/2014/main" id="{CD2C5498-C2AC-4845-ACE1-1FD85FE728B7}"/>
              </a:ext>
            </a:extLst>
          </p:cNvPr>
          <p:cNvSpPr txBox="1"/>
          <p:nvPr/>
        </p:nvSpPr>
        <p:spPr>
          <a:xfrm>
            <a:off x="2320471" y="3718781"/>
            <a:ext cx="2062299" cy="461559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Generic training</a:t>
            </a: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577701BF-8178-A146-802A-90077B32CA85}"/>
              </a:ext>
            </a:extLst>
          </p:cNvPr>
          <p:cNvSpPr txBox="1"/>
          <p:nvPr/>
        </p:nvSpPr>
        <p:spPr>
          <a:xfrm>
            <a:off x="7809230" y="3716239"/>
            <a:ext cx="2047603" cy="4597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training</a:t>
            </a:r>
          </a:p>
        </p:txBody>
      </p:sp>
      <p:sp>
        <p:nvSpPr>
          <p:cNvPr id="37" name="Text Box 11">
            <a:extLst>
              <a:ext uri="{FF2B5EF4-FFF2-40B4-BE49-F238E27FC236}">
                <a16:creationId xmlns:a16="http://schemas.microsoft.com/office/drawing/2014/main" id="{23B6CA0D-5FD7-234F-8CF8-DC418F5DC63F}"/>
              </a:ext>
            </a:extLst>
          </p:cNvPr>
          <p:cNvSpPr txBox="1"/>
          <p:nvPr/>
        </p:nvSpPr>
        <p:spPr>
          <a:xfrm>
            <a:off x="4429760" y="3716240"/>
            <a:ext cx="3332480" cy="4641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Transferable training</a:t>
            </a:r>
          </a:p>
        </p:txBody>
      </p:sp>
      <p:sp>
        <p:nvSpPr>
          <p:cNvPr id="38" name="Left-Right Arrow 37">
            <a:extLst>
              <a:ext uri="{FF2B5EF4-FFF2-40B4-BE49-F238E27FC236}">
                <a16:creationId xmlns:a16="http://schemas.microsoft.com/office/drawing/2014/main" id="{E85E7917-3F8B-704F-B8FB-6749D3D5202B}"/>
              </a:ext>
            </a:extLst>
          </p:cNvPr>
          <p:cNvSpPr/>
          <p:nvPr/>
        </p:nvSpPr>
        <p:spPr>
          <a:xfrm>
            <a:off x="1971918" y="4898955"/>
            <a:ext cx="8270758" cy="40320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9" name="Text Box 7">
            <a:extLst>
              <a:ext uri="{FF2B5EF4-FFF2-40B4-BE49-F238E27FC236}">
                <a16:creationId xmlns:a16="http://schemas.microsoft.com/office/drawing/2014/main" id="{47CA2E18-8A67-1849-85DC-1D666405E5A5}"/>
              </a:ext>
            </a:extLst>
          </p:cNvPr>
          <p:cNvSpPr txBox="1"/>
          <p:nvPr/>
        </p:nvSpPr>
        <p:spPr>
          <a:xfrm>
            <a:off x="1289321" y="5453293"/>
            <a:ext cx="2062299" cy="74828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Useful to many firms</a:t>
            </a:r>
          </a:p>
          <a:p>
            <a:pPr algn="ctr">
              <a:spcAft>
                <a:spcPts val="0"/>
              </a:spcAf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4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external value</a:t>
            </a:r>
            <a:endParaRPr lang="en-GB" sz="1600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 Box 8">
            <a:extLst>
              <a:ext uri="{FF2B5EF4-FFF2-40B4-BE49-F238E27FC236}">
                <a16:creationId xmlns:a16="http://schemas.microsoft.com/office/drawing/2014/main" id="{6563BB9F-CB6A-1249-9535-FAF0BD35C9F3}"/>
              </a:ext>
            </a:extLst>
          </p:cNvPr>
          <p:cNvSpPr txBox="1"/>
          <p:nvPr/>
        </p:nvSpPr>
        <p:spPr>
          <a:xfrm>
            <a:off x="9060670" y="5446198"/>
            <a:ext cx="2047603" cy="755374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Useful to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 few firms</a:t>
            </a:r>
          </a:p>
          <a:p>
            <a:pPr algn="ctr">
              <a:spcAft>
                <a:spcPts val="0"/>
              </a:spcAft>
            </a:pP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4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</a:t>
            </a:r>
            <a:r>
              <a:rPr lang="en-GB" sz="14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external value</a:t>
            </a:r>
            <a:endParaRPr lang="en-GB" sz="1600" i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 Box 12">
            <a:extLst>
              <a:ext uri="{FF2B5EF4-FFF2-40B4-BE49-F238E27FC236}">
                <a16:creationId xmlns:a16="http://schemas.microsoft.com/office/drawing/2014/main" id="{C9240278-B7BE-B841-BEFA-1C0D3058EB20}"/>
              </a:ext>
            </a:extLst>
          </p:cNvPr>
          <p:cNvSpPr txBox="1"/>
          <p:nvPr/>
        </p:nvSpPr>
        <p:spPr>
          <a:xfrm>
            <a:off x="4446905" y="5444703"/>
            <a:ext cx="3298190" cy="761189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Useful to some but not many firms</a:t>
            </a:r>
          </a:p>
          <a:p>
            <a:pPr algn="ctr">
              <a:spcAft>
                <a:spcPts val="0"/>
              </a:spcAft>
            </a:pP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4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GB" sz="14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elatively high external value</a:t>
            </a:r>
          </a:p>
        </p:txBody>
      </p:sp>
      <p:sp>
        <p:nvSpPr>
          <p:cNvPr id="42" name="Text Box 9">
            <a:extLst>
              <a:ext uri="{FF2B5EF4-FFF2-40B4-BE49-F238E27FC236}">
                <a16:creationId xmlns:a16="http://schemas.microsoft.com/office/drawing/2014/main" id="{360AA910-9B71-094B-BCF9-AC8E98DF33D3}"/>
              </a:ext>
            </a:extLst>
          </p:cNvPr>
          <p:cNvSpPr txBox="1"/>
          <p:nvPr/>
        </p:nvSpPr>
        <p:spPr>
          <a:xfrm>
            <a:off x="969644" y="4196133"/>
            <a:ext cx="3413125" cy="606053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…in professional </a:t>
            </a:r>
          </a:p>
          <a:p>
            <a:pPr algn="ctr">
              <a:spcAft>
                <a:spcPts val="0"/>
              </a:spcAft>
            </a:pPr>
            <a:r>
              <a:rPr lang="en-GB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</a:t>
            </a:r>
            <a:r>
              <a:rPr lang="en-GB" sz="1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cation skills</a:t>
            </a:r>
            <a:endParaRPr lang="en-GB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 Box 11">
            <a:extLst>
              <a:ext uri="{FF2B5EF4-FFF2-40B4-BE49-F238E27FC236}">
                <a16:creationId xmlns:a16="http://schemas.microsoft.com/office/drawing/2014/main" id="{FA141A97-A2D0-3C41-8630-13DB27A0D56A}"/>
              </a:ext>
            </a:extLst>
          </p:cNvPr>
          <p:cNvSpPr txBox="1"/>
          <p:nvPr/>
        </p:nvSpPr>
        <p:spPr>
          <a:xfrm>
            <a:off x="4429760" y="4196133"/>
            <a:ext cx="3332480" cy="602136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…in building, repairing and operating a 3D printer</a:t>
            </a:r>
            <a:endParaRPr lang="en-GB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71E11CCF-374A-E74F-87AD-64E88D1A768E}"/>
              </a:ext>
            </a:extLst>
          </p:cNvPr>
          <p:cNvSpPr txBox="1"/>
          <p:nvPr/>
        </p:nvSpPr>
        <p:spPr>
          <a:xfrm>
            <a:off x="7826376" y="4196133"/>
            <a:ext cx="3658868" cy="6110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…in operating a specific model of 3D printer, for a specific production process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6512D01-13BE-584B-BCC0-470ABC0B44DD}"/>
              </a:ext>
            </a:extLst>
          </p:cNvPr>
          <p:cNvSpPr txBox="1"/>
          <p:nvPr/>
        </p:nvSpPr>
        <p:spPr>
          <a:xfrm>
            <a:off x="4963075" y="1448591"/>
            <a:ext cx="2124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Apprenticeship</a:t>
            </a:r>
            <a:endParaRPr lang="en-US" b="1" dirty="0"/>
          </a:p>
        </p:txBody>
      </p:sp>
      <p:sp>
        <p:nvSpPr>
          <p:cNvPr id="52" name="Right Brace 51">
            <a:extLst>
              <a:ext uri="{FF2B5EF4-FFF2-40B4-BE49-F238E27FC236}">
                <a16:creationId xmlns:a16="http://schemas.microsoft.com/office/drawing/2014/main" id="{0E70C7EA-C2CC-5648-89A6-61E86FFBE123}"/>
              </a:ext>
            </a:extLst>
          </p:cNvPr>
          <p:cNvSpPr/>
          <p:nvPr/>
        </p:nvSpPr>
        <p:spPr>
          <a:xfrm rot="16200000">
            <a:off x="5687601" y="49688"/>
            <a:ext cx="675414" cy="60707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244EFDC-D274-D949-A670-CE4DBCA9D275}"/>
              </a:ext>
            </a:extLst>
          </p:cNvPr>
          <p:cNvSpPr txBox="1"/>
          <p:nvPr/>
        </p:nvSpPr>
        <p:spPr>
          <a:xfrm>
            <a:off x="2367461" y="1962013"/>
            <a:ext cx="2062299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Part-time formal education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3124E1B-7922-1549-B836-0A617E698618}"/>
              </a:ext>
            </a:extLst>
          </p:cNvPr>
          <p:cNvSpPr txBox="1"/>
          <p:nvPr/>
        </p:nvSpPr>
        <p:spPr>
          <a:xfrm>
            <a:off x="4446905" y="1959561"/>
            <a:ext cx="5409928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Training and experience in the </a:t>
            </a:r>
          </a:p>
          <a:p>
            <a:pPr algn="ctr"/>
            <a:r>
              <a:rPr lang="en-US" dirty="0"/>
              <a:t>training firm’s workplace</a:t>
            </a:r>
          </a:p>
        </p:txBody>
      </p:sp>
    </p:spTree>
    <p:extLst>
      <p:ext uri="{BB962C8B-B14F-4D97-AF65-F5344CB8AC3E}">
        <p14:creationId xmlns:p14="http://schemas.microsoft.com/office/powerpoint/2010/main" val="258442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51" grpId="0"/>
      <p:bldP spid="52" grpId="0" animBg="1"/>
      <p:bldP spid="53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13EB7-31E1-B848-81EE-35BD2A10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as a collective 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F7DDB-F988-9248-A76C-93C64D19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Presence of external value = non-excludable = collective good</a:t>
            </a:r>
          </a:p>
          <a:p>
            <a:r>
              <a:rPr lang="en-US" dirty="0"/>
              <a:t>Cost-benefit analysis of investment in human capital with external value, under imperfect competition:</a:t>
            </a:r>
          </a:p>
          <a:p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B25BC8C-9A9E-2147-8E30-3ACF834ABD75}"/>
              </a:ext>
            </a:extLst>
          </p:cNvPr>
          <p:cNvCxnSpPr/>
          <p:nvPr/>
        </p:nvCxnSpPr>
        <p:spPr>
          <a:xfrm>
            <a:off x="3758629" y="4512724"/>
            <a:ext cx="13525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14BF0B6-694D-EB4B-AC90-ED26022C85DB}"/>
              </a:ext>
            </a:extLst>
          </p:cNvPr>
          <p:cNvCxnSpPr>
            <a:cxnSpLocks/>
          </p:cNvCxnSpPr>
          <p:nvPr/>
        </p:nvCxnSpPr>
        <p:spPr>
          <a:xfrm flipH="1">
            <a:off x="3758629" y="4292153"/>
            <a:ext cx="135255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DA958EB-1A5E-EE49-A64D-B86882999771}"/>
              </a:ext>
            </a:extLst>
          </p:cNvPr>
          <p:cNvCxnSpPr>
            <a:cxnSpLocks/>
          </p:cNvCxnSpPr>
          <p:nvPr/>
        </p:nvCxnSpPr>
        <p:spPr>
          <a:xfrm flipV="1">
            <a:off x="5756158" y="3593064"/>
            <a:ext cx="0" cy="67627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7DD128E-8B92-7849-9CB6-8E15CAE5D179}"/>
              </a:ext>
            </a:extLst>
          </p:cNvPr>
          <p:cNvCxnSpPr>
            <a:cxnSpLocks/>
          </p:cNvCxnSpPr>
          <p:nvPr/>
        </p:nvCxnSpPr>
        <p:spPr>
          <a:xfrm>
            <a:off x="6444343" y="4526938"/>
            <a:ext cx="91440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896D27-A6E9-D447-873B-030D42CF44AD}"/>
              </a:ext>
            </a:extLst>
          </p:cNvPr>
          <p:cNvCxnSpPr/>
          <p:nvPr/>
        </p:nvCxnSpPr>
        <p:spPr>
          <a:xfrm>
            <a:off x="5756158" y="4745589"/>
            <a:ext cx="0" cy="8953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8A214DE-13A1-7F4A-8D2F-785E65EB5F05}"/>
              </a:ext>
            </a:extLst>
          </p:cNvPr>
          <p:cNvCxnSpPr/>
          <p:nvPr/>
        </p:nvCxnSpPr>
        <p:spPr>
          <a:xfrm>
            <a:off x="3606229" y="4798474"/>
            <a:ext cx="1504950" cy="11049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2CF1263-D359-7F48-BE0A-28EBA3A87C83}"/>
              </a:ext>
            </a:extLst>
          </p:cNvPr>
          <p:cNvSpPr txBox="1"/>
          <p:nvPr/>
        </p:nvSpPr>
        <p:spPr>
          <a:xfrm>
            <a:off x="838200" y="4269340"/>
            <a:ext cx="2845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Firm A: Cost position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A2392E-46A9-E143-9550-EE35BA8238F1}"/>
              </a:ext>
            </a:extLst>
          </p:cNvPr>
          <p:cNvSpPr txBox="1"/>
          <p:nvPr/>
        </p:nvSpPr>
        <p:spPr>
          <a:xfrm>
            <a:off x="5223025" y="4292153"/>
            <a:ext cx="1315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Benefits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193FE1-4ACA-A54A-80DF-063BCC0F1340}"/>
              </a:ext>
            </a:extLst>
          </p:cNvPr>
          <p:cNvSpPr txBox="1"/>
          <p:nvPr/>
        </p:nvSpPr>
        <p:spPr>
          <a:xfrm>
            <a:off x="4697522" y="5708408"/>
            <a:ext cx="2247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Firm B: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No-cost position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B70BE4-1D3F-DF45-A2F2-010CE0E0C5DB}"/>
              </a:ext>
            </a:extLst>
          </p:cNvPr>
          <p:cNvSpPr txBox="1"/>
          <p:nvPr/>
        </p:nvSpPr>
        <p:spPr>
          <a:xfrm>
            <a:off x="10602967" y="6488668"/>
            <a:ext cx="1501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(Olson, 1965)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35C79B-5368-A641-8884-7E7CB0797E0F}"/>
              </a:ext>
            </a:extLst>
          </p:cNvPr>
          <p:cNvSpPr txBox="1"/>
          <p:nvPr/>
        </p:nvSpPr>
        <p:spPr>
          <a:xfrm>
            <a:off x="838200" y="4640956"/>
            <a:ext cx="2845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0070C0"/>
                </a:solidFill>
              </a:rPr>
              <a:t>Production-of-benefits position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26CA3B0-E7CD-4B47-B3DA-0BA592A8F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232" y="0"/>
            <a:ext cx="2080768" cy="158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22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DD244-C541-C340-8B3B-A4F94352C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collective action problem of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84E21-200F-B146-AF50-2726BAA7B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9456"/>
            <a:ext cx="10874829" cy="4980657"/>
          </a:xfrm>
        </p:spPr>
        <p:txBody>
          <a:bodyPr>
            <a:normAutofit/>
          </a:bodyPr>
          <a:lstStyle/>
          <a:p>
            <a:r>
              <a:rPr lang="en-US" dirty="0"/>
              <a:t>The action of investing in transferable training leads to a collective action problem (CAP) for employers </a:t>
            </a:r>
            <a:r>
              <a:rPr lang="en-US" sz="2100" i="1" dirty="0"/>
              <a:t>(</a:t>
            </a:r>
            <a:r>
              <a:rPr lang="en-GB" sz="2100" i="1" dirty="0"/>
              <a:t>Sandler, 2015)</a:t>
            </a:r>
            <a:endParaRPr lang="en-US" sz="2100" i="1" dirty="0"/>
          </a:p>
          <a:p>
            <a:r>
              <a:rPr lang="en-US" b="1" dirty="0"/>
              <a:t>CAP of training = ‘the free-rider problem’, </a:t>
            </a:r>
            <a:r>
              <a:rPr lang="en-US" dirty="0"/>
              <a:t>which assumes firms’ preference to achieve firm-specific outcomes without necessarily paying for 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 CAP of training	 -&gt; 	Sub-optimal investment in training: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				1) ‘</a:t>
            </a:r>
            <a:r>
              <a:rPr lang="en-US" b="1" dirty="0">
                <a:solidFill>
                  <a:srgbClr val="0070C0"/>
                </a:solidFill>
              </a:rPr>
              <a:t>too few workers will be trained</a:t>
            </a:r>
            <a:r>
              <a:rPr lang="en-US" dirty="0">
                <a:solidFill>
                  <a:srgbClr val="0070C0"/>
                </a:solidFill>
              </a:rPr>
              <a:t>’ </a:t>
            </a:r>
            <a:r>
              <a:rPr lang="en-US" sz="2100" i="1" dirty="0">
                <a:solidFill>
                  <a:srgbClr val="0070C0"/>
                </a:solidFill>
              </a:rPr>
              <a:t>(Lewis, 2014:13)				</a:t>
            </a:r>
            <a:r>
              <a:rPr lang="en-US" dirty="0">
                <a:solidFill>
                  <a:srgbClr val="0070C0"/>
                </a:solidFill>
              </a:rPr>
              <a:t>2) training will be </a:t>
            </a:r>
            <a:r>
              <a:rPr lang="en-US" b="1" dirty="0">
                <a:solidFill>
                  <a:srgbClr val="0070C0"/>
                </a:solidFill>
              </a:rPr>
              <a:t>restrictive</a:t>
            </a:r>
            <a:r>
              <a:rPr lang="en-US" dirty="0">
                <a:solidFill>
                  <a:srgbClr val="0070C0"/>
                </a:solidFill>
              </a:rPr>
              <a:t>, producing ‘narrow 				experts’ with firm-specific skills </a:t>
            </a:r>
          </a:p>
          <a:p>
            <a:pPr marL="0" indent="0">
              <a:buNone/>
            </a:pPr>
            <a:r>
              <a:rPr lang="en-US" sz="1900" i="1" dirty="0">
                <a:solidFill>
                  <a:srgbClr val="0070C0"/>
                </a:solidFill>
              </a:rPr>
              <a:t>				(Fuller &amp; Unwin, 2003:47)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7B64D9-1167-2948-99C5-595D1129A2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232" y="0"/>
            <a:ext cx="2080768" cy="158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416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DE537-A794-BD44-B476-94B5857D3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Theoretical framework for the proposed </a:t>
            </a:r>
            <a:br>
              <a:rPr lang="en-US" dirty="0"/>
            </a:br>
            <a:r>
              <a:rPr lang="en-US" dirty="0"/>
              <a:t>solution to the free-riding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F5D92-30FF-7A49-8598-EB974A14A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dirty="0"/>
              <a:t>Ostrom’s polycentric model of governance:</a:t>
            </a:r>
          </a:p>
          <a:p>
            <a:pPr marL="0" indent="0">
              <a:buNone/>
            </a:pPr>
            <a:endParaRPr lang="en-US" dirty="0"/>
          </a:p>
          <a:p>
            <a:pPr marL="933450" indent="-933450">
              <a:buNone/>
            </a:pPr>
            <a:r>
              <a:rPr lang="en-US" dirty="0"/>
              <a:t>	- multiple </a:t>
            </a:r>
            <a:r>
              <a:rPr lang="en-US" dirty="0" err="1"/>
              <a:t>centres</a:t>
            </a:r>
            <a:r>
              <a:rPr lang="en-US" dirty="0"/>
              <a:t> of decision-making (independent, overlapping and with duplicating functions)</a:t>
            </a:r>
          </a:p>
          <a:p>
            <a:pPr marL="933450" indent="-933450">
              <a:buNone/>
            </a:pPr>
            <a:r>
              <a:rPr lang="en-US" dirty="0"/>
              <a:t>	- which act as a coherent system under a general system of rules</a:t>
            </a:r>
          </a:p>
          <a:p>
            <a:pPr marL="933450" indent="-933450">
              <a:buNone/>
            </a:pPr>
            <a:r>
              <a:rPr lang="en-US" dirty="0"/>
              <a:t>	- which interact with each other through cooperation, competition, and/or conflict resolution</a:t>
            </a:r>
          </a:p>
          <a:p>
            <a:pPr marL="933450" indent="-933450">
              <a:buNone/>
            </a:pPr>
            <a:r>
              <a:rPr lang="en-US" dirty="0"/>
              <a:t>	</a:t>
            </a:r>
            <a:r>
              <a:rPr lang="en-US" sz="1800" i="1" dirty="0"/>
              <a:t>(V. Ostrom et al., 1961:831)</a:t>
            </a:r>
            <a:endParaRPr lang="en-US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2E1B53-AD71-FD43-A304-C64B3635F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232" y="0"/>
            <a:ext cx="2080768" cy="158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22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A7B15-D1E8-1843-94D3-568BD5770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3069A-33AB-1D4C-97F1-AAD7B8311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dirty="0"/>
              <a:t>This model of governance can lead to:</a:t>
            </a:r>
          </a:p>
          <a:p>
            <a:pPr marL="895350" indent="-895350">
              <a:buNone/>
            </a:pPr>
            <a:r>
              <a:rPr lang="en-US" dirty="0"/>
              <a:t>	- polycentric systems of incentives</a:t>
            </a:r>
          </a:p>
          <a:p>
            <a:pPr marL="895350" indent="-895350">
              <a:buNone/>
            </a:pPr>
            <a:r>
              <a:rPr lang="en-US" dirty="0"/>
              <a:t>	- polycentric system of feedback and of preference-sharing mechanisms</a:t>
            </a:r>
          </a:p>
          <a:p>
            <a:pPr marL="895350" indent="-895350">
              <a:buNone/>
            </a:pPr>
            <a:endParaRPr lang="en-US" dirty="0"/>
          </a:p>
          <a:p>
            <a:r>
              <a:rPr lang="en-US" dirty="0"/>
              <a:t>Empirical question:</a:t>
            </a:r>
          </a:p>
          <a:p>
            <a:pPr marL="0" indent="0">
              <a:buNone/>
            </a:pPr>
            <a:r>
              <a:rPr lang="en-GB" i="1" dirty="0"/>
              <a:t>	</a:t>
            </a:r>
            <a:r>
              <a:rPr lang="en-US" i="1" dirty="0"/>
              <a:t>How can the localism agenda affect the capacity of the 	apprenticeship system to produce the relevant well-rounded 	experts needed in different industries?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46C815-799D-3845-A0B5-3C3895260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232" y="0"/>
            <a:ext cx="2080768" cy="158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481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C11F70F-9FDD-854C-9364-90159C18C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232" y="0"/>
            <a:ext cx="2080768" cy="1585015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B14BCF4C-E9AC-6541-865E-3B0A843A76F0}"/>
              </a:ext>
            </a:extLst>
          </p:cNvPr>
          <p:cNvSpPr/>
          <p:nvPr/>
        </p:nvSpPr>
        <p:spPr>
          <a:xfrm>
            <a:off x="4392454" y="167028"/>
            <a:ext cx="13716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 Government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ADB081B-0A6F-1649-89BF-A8B8DEB4B3DF}"/>
              </a:ext>
            </a:extLst>
          </p:cNvPr>
          <p:cNvSpPr/>
          <p:nvPr/>
        </p:nvSpPr>
        <p:spPr>
          <a:xfrm>
            <a:off x="5763419" y="167032"/>
            <a:ext cx="13716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Apprenticeship Levy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14C1305-66EA-704E-BB42-DC47CCF02ABE}"/>
              </a:ext>
            </a:extLst>
          </p:cNvPr>
          <p:cNvSpPr/>
          <p:nvPr/>
        </p:nvSpPr>
        <p:spPr>
          <a:xfrm>
            <a:off x="2928144" y="1806602"/>
            <a:ext cx="13716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Levy-paying employers (LPs)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450F5F6-F0A0-9141-BF8E-C32E46AE4116}"/>
              </a:ext>
            </a:extLst>
          </p:cNvPr>
          <p:cNvSpPr/>
          <p:nvPr/>
        </p:nvSpPr>
        <p:spPr>
          <a:xfrm>
            <a:off x="7059454" y="1767232"/>
            <a:ext cx="13716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Non-levy-paying employers (NLPs)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0B72C61-81A2-7A43-93CB-055CE0ABC4CB}"/>
              </a:ext>
            </a:extLst>
          </p:cNvPr>
          <p:cNvSpPr/>
          <p:nvPr/>
        </p:nvSpPr>
        <p:spPr>
          <a:xfrm>
            <a:off x="2868454" y="3596667"/>
            <a:ext cx="13716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Apprentices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765E1BD-474F-8E4C-B807-4CFB494A6382}"/>
              </a:ext>
            </a:extLst>
          </p:cNvPr>
          <p:cNvSpPr/>
          <p:nvPr/>
        </p:nvSpPr>
        <p:spPr>
          <a:xfrm>
            <a:off x="7204234" y="3590317"/>
            <a:ext cx="13716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Apprentices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E304790-A59D-1A4E-83A7-793324ED030D}"/>
              </a:ext>
            </a:extLst>
          </p:cNvPr>
          <p:cNvSpPr/>
          <p:nvPr/>
        </p:nvSpPr>
        <p:spPr>
          <a:xfrm>
            <a:off x="4995863" y="3306576"/>
            <a:ext cx="13716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Training providers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1DF10DC-BF48-A44A-99D6-E2D815339F3C}"/>
              </a:ext>
            </a:extLst>
          </p:cNvPr>
          <p:cNvCxnSpPr>
            <a:cxnSpLocks/>
          </p:cNvCxnSpPr>
          <p:nvPr/>
        </p:nvCxnSpPr>
        <p:spPr>
          <a:xfrm flipV="1">
            <a:off x="3855879" y="621692"/>
            <a:ext cx="1905000" cy="114300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1A8F1FA-7EAD-8B4D-B4CA-8D61B067458E}"/>
              </a:ext>
            </a:extLst>
          </p:cNvPr>
          <p:cNvCxnSpPr>
            <a:cxnSpLocks/>
          </p:cNvCxnSpPr>
          <p:nvPr/>
        </p:nvCxnSpPr>
        <p:spPr>
          <a:xfrm>
            <a:off x="6065044" y="621692"/>
            <a:ext cx="1442720" cy="114554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D3D96E5-D2AF-7141-BB1D-7A898A97FF3D}"/>
              </a:ext>
            </a:extLst>
          </p:cNvPr>
          <p:cNvCxnSpPr>
            <a:cxnSpLocks/>
          </p:cNvCxnSpPr>
          <p:nvPr/>
        </p:nvCxnSpPr>
        <p:spPr>
          <a:xfrm flipH="1">
            <a:off x="3170079" y="624232"/>
            <a:ext cx="1906905" cy="1139825"/>
          </a:xfrm>
          <a:prstGeom prst="straightConnector1">
            <a:avLst/>
          </a:prstGeom>
          <a:ln>
            <a:solidFill>
              <a:srgbClr val="00B05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F7F8DFD-868D-0546-8BA0-91D7B2AEADBB}"/>
              </a:ext>
            </a:extLst>
          </p:cNvPr>
          <p:cNvCxnSpPr>
            <a:cxnSpLocks/>
          </p:cNvCxnSpPr>
          <p:nvPr/>
        </p:nvCxnSpPr>
        <p:spPr>
          <a:xfrm>
            <a:off x="3778409" y="2335557"/>
            <a:ext cx="1367155" cy="891143"/>
          </a:xfrm>
          <a:prstGeom prst="straightConnector1">
            <a:avLst/>
          </a:prstGeom>
          <a:ln>
            <a:solidFill>
              <a:srgbClr val="00B05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2D52D3A-944B-2341-AA01-A998CA5C03A7}"/>
              </a:ext>
            </a:extLst>
          </p:cNvPr>
          <p:cNvCxnSpPr>
            <a:cxnSpLocks/>
          </p:cNvCxnSpPr>
          <p:nvPr/>
        </p:nvCxnSpPr>
        <p:spPr>
          <a:xfrm flipH="1">
            <a:off x="3170079" y="2335557"/>
            <a:ext cx="384175" cy="1256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59CA440-8F67-FA4A-A2CE-870BC4CB7AED}"/>
              </a:ext>
            </a:extLst>
          </p:cNvPr>
          <p:cNvCxnSpPr>
            <a:cxnSpLocks/>
          </p:cNvCxnSpPr>
          <p:nvPr/>
        </p:nvCxnSpPr>
        <p:spPr>
          <a:xfrm flipH="1">
            <a:off x="6232842" y="2228877"/>
            <a:ext cx="1203802" cy="99782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3133AF2-26B6-C24D-BF35-52B853CFF542}"/>
              </a:ext>
            </a:extLst>
          </p:cNvPr>
          <p:cNvCxnSpPr>
            <a:cxnSpLocks/>
          </p:cNvCxnSpPr>
          <p:nvPr/>
        </p:nvCxnSpPr>
        <p:spPr>
          <a:xfrm>
            <a:off x="7744619" y="2218717"/>
            <a:ext cx="530225" cy="1374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66">
            <a:extLst>
              <a:ext uri="{FF2B5EF4-FFF2-40B4-BE49-F238E27FC236}">
                <a16:creationId xmlns:a16="http://schemas.microsoft.com/office/drawing/2014/main" id="{2EB08CF3-7CDB-2142-B4CF-BD0047CDE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950" y="-228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" name="Rectangle 69">
            <a:extLst>
              <a:ext uri="{FF2B5EF4-FFF2-40B4-BE49-F238E27FC236}">
                <a16:creationId xmlns:a16="http://schemas.microsoft.com/office/drawing/2014/main" id="{949FC46D-28E0-5743-92E8-87004A7B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95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" name="Rectangle 70">
            <a:extLst>
              <a:ext uri="{FF2B5EF4-FFF2-40B4-BE49-F238E27FC236}">
                <a16:creationId xmlns:a16="http://schemas.microsoft.com/office/drawing/2014/main" id="{244457F3-42F3-8941-AD5B-99A4FD1DD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95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72">
            <a:extLst>
              <a:ext uri="{FF2B5EF4-FFF2-40B4-BE49-F238E27FC236}">
                <a16:creationId xmlns:a16="http://schemas.microsoft.com/office/drawing/2014/main" id="{6CCE54C8-1511-5F4B-B32E-A83FDFDF2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95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75">
            <a:extLst>
              <a:ext uri="{FF2B5EF4-FFF2-40B4-BE49-F238E27FC236}">
                <a16:creationId xmlns:a16="http://schemas.microsoft.com/office/drawing/2014/main" id="{9D0A5132-724C-354E-9F50-7861920E7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95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" name="Rectangle 78">
            <a:extLst>
              <a:ext uri="{FF2B5EF4-FFF2-40B4-BE49-F238E27FC236}">
                <a16:creationId xmlns:a16="http://schemas.microsoft.com/office/drawing/2014/main" id="{CE29F142-65E5-C640-ABA7-67387417A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95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" name="Rectangle 79">
            <a:extLst>
              <a:ext uri="{FF2B5EF4-FFF2-40B4-BE49-F238E27FC236}">
                <a16:creationId xmlns:a16="http://schemas.microsoft.com/office/drawing/2014/main" id="{E1DA0C9F-5858-B84F-AE0C-3B8F33A13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95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84">
            <a:extLst>
              <a:ext uri="{FF2B5EF4-FFF2-40B4-BE49-F238E27FC236}">
                <a16:creationId xmlns:a16="http://schemas.microsoft.com/office/drawing/2014/main" id="{79B45BB1-7B56-084D-BF04-5FF425B9B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5950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88">
            <a:extLst>
              <a:ext uri="{FF2B5EF4-FFF2-40B4-BE49-F238E27FC236}">
                <a16:creationId xmlns:a16="http://schemas.microsoft.com/office/drawing/2014/main" id="{0C8680C8-C136-1D40-90D1-8574620A3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135" y="228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FC8EFF61-3AD2-B849-9673-AAD607729A8D}"/>
              </a:ext>
            </a:extLst>
          </p:cNvPr>
          <p:cNvSpPr/>
          <p:nvPr/>
        </p:nvSpPr>
        <p:spPr>
          <a:xfrm>
            <a:off x="2946083" y="4373934"/>
            <a:ext cx="5629592" cy="223959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03D3113-9DE6-514C-BBD3-61CC3BC77FF8}"/>
              </a:ext>
            </a:extLst>
          </p:cNvPr>
          <p:cNvSpPr txBox="1"/>
          <p:nvPr/>
        </p:nvSpPr>
        <p:spPr>
          <a:xfrm>
            <a:off x="8677246" y="5032064"/>
            <a:ext cx="2990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Skilled workforce</a:t>
            </a:r>
          </a:p>
          <a:p>
            <a:r>
              <a:rPr lang="en-US" dirty="0"/>
              <a:t>Top-down target: 3 million new apprenticeships by 2020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1F1A234-086F-AE4D-A8D7-2EB953344E94}"/>
              </a:ext>
            </a:extLst>
          </p:cNvPr>
          <p:cNvCxnSpPr/>
          <p:nvPr/>
        </p:nvCxnSpPr>
        <p:spPr>
          <a:xfrm>
            <a:off x="3613944" y="4053867"/>
            <a:ext cx="476567" cy="5181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8D5706D-C1D0-2C42-8A5F-9BEECA4CCEEA}"/>
              </a:ext>
            </a:extLst>
          </p:cNvPr>
          <p:cNvCxnSpPr>
            <a:cxnSpLocks/>
            <a:stCxn id="40" idx="2"/>
          </p:cNvCxnSpPr>
          <p:nvPr/>
        </p:nvCxnSpPr>
        <p:spPr>
          <a:xfrm flipH="1">
            <a:off x="7288054" y="4047517"/>
            <a:ext cx="601980" cy="45148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D0E66E7F-FD90-334B-B9B4-D8E380376AC5}"/>
              </a:ext>
            </a:extLst>
          </p:cNvPr>
          <p:cNvSpPr txBox="1"/>
          <p:nvPr/>
        </p:nvSpPr>
        <p:spPr>
          <a:xfrm>
            <a:off x="3376007" y="5078230"/>
            <a:ext cx="48988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/>
              <a:t>Hypothetically:  	3 million skilled workers, </a:t>
            </a:r>
          </a:p>
          <a:p>
            <a:r>
              <a:rPr lang="en-US" sz="1600" b="1" i="1" dirty="0"/>
              <a:t>		of which 2 million are Level 2 			business administrators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DE92439-0788-7047-94FC-5F5952765C9F}"/>
              </a:ext>
            </a:extLst>
          </p:cNvPr>
          <p:cNvSpPr txBox="1"/>
          <p:nvPr/>
        </p:nvSpPr>
        <p:spPr>
          <a:xfrm>
            <a:off x="5258435" y="1425403"/>
            <a:ext cx="9175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LEPs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BEA8BC64-CC1B-004D-A7CA-C7E1293455D4}"/>
              </a:ext>
            </a:extLst>
          </p:cNvPr>
          <p:cNvCxnSpPr>
            <a:endCxn id="106" idx="0"/>
          </p:cNvCxnSpPr>
          <p:nvPr/>
        </p:nvCxnSpPr>
        <p:spPr>
          <a:xfrm>
            <a:off x="5531644" y="621692"/>
            <a:ext cx="185579" cy="80371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CB78EEB8-35AA-C948-82E5-F0C9BF6C60E3}"/>
              </a:ext>
            </a:extLst>
          </p:cNvPr>
          <p:cNvCxnSpPr>
            <a:cxnSpLocks/>
          </p:cNvCxnSpPr>
          <p:nvPr/>
        </p:nvCxnSpPr>
        <p:spPr>
          <a:xfrm flipH="1">
            <a:off x="4376579" y="1794735"/>
            <a:ext cx="811688" cy="1892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5C64221-05CD-904C-ADCF-E2E7DE8ED736}"/>
              </a:ext>
            </a:extLst>
          </p:cNvPr>
          <p:cNvCxnSpPr>
            <a:cxnSpLocks/>
          </p:cNvCxnSpPr>
          <p:nvPr/>
        </p:nvCxnSpPr>
        <p:spPr>
          <a:xfrm flipH="1">
            <a:off x="4325780" y="1884396"/>
            <a:ext cx="1113035" cy="2733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9B318CBC-7D6B-B041-B599-8837CF40FA77}"/>
              </a:ext>
            </a:extLst>
          </p:cNvPr>
          <p:cNvCxnSpPr>
            <a:cxnSpLocks/>
          </p:cNvCxnSpPr>
          <p:nvPr/>
        </p:nvCxnSpPr>
        <p:spPr>
          <a:xfrm>
            <a:off x="6192064" y="1771042"/>
            <a:ext cx="793730" cy="25004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D37FD75E-BB11-D041-8C9C-FB726E8F551C}"/>
              </a:ext>
            </a:extLst>
          </p:cNvPr>
          <p:cNvCxnSpPr/>
          <p:nvPr/>
        </p:nvCxnSpPr>
        <p:spPr>
          <a:xfrm>
            <a:off x="5883593" y="1855787"/>
            <a:ext cx="1099026" cy="3455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Down Arrow 120">
            <a:extLst>
              <a:ext uri="{FF2B5EF4-FFF2-40B4-BE49-F238E27FC236}">
                <a16:creationId xmlns:a16="http://schemas.microsoft.com/office/drawing/2014/main" id="{3F5F13D8-6076-0147-951E-DE4C28464697}"/>
              </a:ext>
            </a:extLst>
          </p:cNvPr>
          <p:cNvSpPr/>
          <p:nvPr/>
        </p:nvSpPr>
        <p:spPr>
          <a:xfrm rot="20822152">
            <a:off x="3683318" y="2495941"/>
            <a:ext cx="300990" cy="784826"/>
          </a:xfrm>
          <a:prstGeom prst="downArrow">
            <a:avLst/>
          </a:prstGeom>
          <a:solidFill>
            <a:srgbClr val="7030A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Down Arrow 121">
            <a:extLst>
              <a:ext uri="{FF2B5EF4-FFF2-40B4-BE49-F238E27FC236}">
                <a16:creationId xmlns:a16="http://schemas.microsoft.com/office/drawing/2014/main" id="{C32F165F-D145-5443-BB62-4F5FF43E891D}"/>
              </a:ext>
            </a:extLst>
          </p:cNvPr>
          <p:cNvSpPr/>
          <p:nvPr/>
        </p:nvSpPr>
        <p:spPr>
          <a:xfrm rot="770469">
            <a:off x="7344674" y="2452792"/>
            <a:ext cx="300990" cy="784826"/>
          </a:xfrm>
          <a:prstGeom prst="downArrow">
            <a:avLst/>
          </a:prstGeom>
          <a:solidFill>
            <a:srgbClr val="7030A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F5200F35-218F-FF44-8022-4373FCA8974B}"/>
              </a:ext>
            </a:extLst>
          </p:cNvPr>
          <p:cNvSpPr/>
          <p:nvPr/>
        </p:nvSpPr>
        <p:spPr>
          <a:xfrm>
            <a:off x="2946083" y="4389728"/>
            <a:ext cx="5629592" cy="2239590"/>
          </a:xfrm>
          <a:prstGeom prst="ellipse">
            <a:avLst/>
          </a:prstGeom>
          <a:solidFill>
            <a:srgbClr val="7030A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Addressing local skills shortages through polycentric system of incentives, of feedback mechanisms and preference-sharing mechanisms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D4B4DD2-1915-8248-A001-D2A42A361747}"/>
              </a:ext>
            </a:extLst>
          </p:cNvPr>
          <p:cNvSpPr txBox="1"/>
          <p:nvPr/>
        </p:nvSpPr>
        <p:spPr>
          <a:xfrm>
            <a:off x="8704768" y="5309063"/>
            <a:ext cx="312635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Locally-agreed targets that make up a national total.</a:t>
            </a:r>
          </a:p>
        </p:txBody>
      </p:sp>
    </p:spTree>
    <p:extLst>
      <p:ext uri="{BB962C8B-B14F-4D97-AF65-F5344CB8AC3E}">
        <p14:creationId xmlns:p14="http://schemas.microsoft.com/office/powerpoint/2010/main" val="105314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82" grpId="0" animBg="1"/>
      <p:bldP spid="83" grpId="0"/>
      <p:bldP spid="104" grpId="0"/>
      <p:bldP spid="106" grpId="0" animBg="1"/>
      <p:bldP spid="121" grpId="0" animBg="1"/>
      <p:bldP spid="122" grpId="0" animBg="1"/>
      <p:bldP spid="131" grpId="0" animBg="1"/>
      <p:bldP spid="1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EB51B-054A-164D-AADA-E516E6161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theoretical argument: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AA521-34AB-994B-B4F5-DB3ADEC5F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300000"/>
              </a:lnSpc>
              <a:buFont typeface="+mj-lt"/>
              <a:buAutoNum type="arabicPeriod"/>
            </a:pPr>
            <a:r>
              <a:rPr lang="en-US" b="1" dirty="0"/>
              <a:t>The problem: </a:t>
            </a:r>
            <a:r>
              <a:rPr lang="en-US" dirty="0"/>
              <a:t>free-riding problem of training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The speculative solution: </a:t>
            </a:r>
            <a:r>
              <a:rPr lang="en-US" dirty="0"/>
              <a:t>polycentric model of governance        </a:t>
            </a:r>
            <a:r>
              <a:rPr lang="en-US" sz="2600" i="1" dirty="0"/>
              <a:t>(polycentric = multiple independent centers of governance)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The speculative solution in practice: </a:t>
            </a:r>
            <a:r>
              <a:rPr lang="en-US" dirty="0"/>
              <a:t>the role of Local Enterprise Partnerships (LEPs) in addressing the free-riding problem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8E274E-6F06-BC47-8ACC-3344685C7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232" y="0"/>
            <a:ext cx="2080768" cy="158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34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594</Words>
  <Application>Microsoft Office PowerPoint</Application>
  <PresentationFormat>Widescreen</PresentationFormat>
  <Paragraphs>92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Mind the gap: the integration of polycentric models of governance in the local English VET system   -theoretical argument-</vt:lpstr>
      <vt:lpstr>Theoretical argument:</vt:lpstr>
      <vt:lpstr>Apprenticeship – theoretical framework</vt:lpstr>
      <vt:lpstr>Training as a collective good</vt:lpstr>
      <vt:lpstr>The collective action problem of training</vt:lpstr>
      <vt:lpstr>Theoretical framework for the proposed  solution to the free-riding problem</vt:lpstr>
      <vt:lpstr>Proposed solution (cont.)</vt:lpstr>
      <vt:lpstr>PowerPoint Presentation</vt:lpstr>
      <vt:lpstr>Summary of theoretical argument: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 the gap: the integration of polycentric models of governance in the local English VET system   -theoretical argument-</dc:title>
  <dc:creator>Nicoara, Elena-Carmen</dc:creator>
  <cp:lastModifiedBy>ELBAUser</cp:lastModifiedBy>
  <cp:revision>90</cp:revision>
  <dcterms:created xsi:type="dcterms:W3CDTF">2018-06-15T10:14:43Z</dcterms:created>
  <dcterms:modified xsi:type="dcterms:W3CDTF">2018-07-03T07:59:47Z</dcterms:modified>
</cp:coreProperties>
</file>