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12" r:id="rId2"/>
  </p:sldMasterIdLst>
  <p:notesMasterIdLst>
    <p:notesMasterId r:id="rId13"/>
  </p:notesMasterIdLst>
  <p:handoutMasterIdLst>
    <p:handoutMasterId r:id="rId14"/>
  </p:handoutMasterIdLst>
  <p:sldIdLst>
    <p:sldId id="311" r:id="rId3"/>
    <p:sldId id="313" r:id="rId4"/>
    <p:sldId id="305" r:id="rId5"/>
    <p:sldId id="306" r:id="rId6"/>
    <p:sldId id="307" r:id="rId7"/>
    <p:sldId id="309" r:id="rId8"/>
    <p:sldId id="310" r:id="rId9"/>
    <p:sldId id="303" r:id="rId10"/>
    <p:sldId id="312" r:id="rId11"/>
    <p:sldId id="308" r:id="rId1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yth Peter (VE)" initials="PB" lastIdx="5" clrIdx="0"/>
  <p:cmAuthor id="1" name="DEONARINE, Ramesh" initials="DR" lastIdx="1" clrIdx="1"/>
  <p:cmAuthor id="2" name="Jones Nikkita (VE)" initials="JN(" lastIdx="1" clrIdx="2"/>
  <p:cmAuthor id="3" name="Newton Oliver (VE)" initials="ON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5F1E"/>
    <a:srgbClr val="E3985F"/>
    <a:srgbClr val="F0C8AA"/>
    <a:srgbClr val="E7A573"/>
    <a:srgbClr val="ECBC98"/>
    <a:srgbClr val="D47228"/>
    <a:srgbClr val="000000"/>
    <a:srgbClr val="BADEFC"/>
    <a:srgbClr val="99CCFF"/>
    <a:srgbClr val="EDEB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74" autoAdjust="0"/>
    <p:restoredTop sz="94434" autoAdjust="0"/>
  </p:normalViewPr>
  <p:slideViewPr>
    <p:cSldViewPr>
      <p:cViewPr varScale="1">
        <p:scale>
          <a:sx n="74" d="100"/>
          <a:sy n="74" d="100"/>
        </p:scale>
        <p:origin x="10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2482" y="42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643" y="0"/>
            <a:ext cx="294544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83492-F0BE-42CE-AC4B-985CEAB95F86}" type="datetimeFigureOut">
              <a:rPr lang="en-GB" smtClean="0"/>
              <a:t>05/06/2018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716"/>
            <a:ext cx="294544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643" y="9428716"/>
            <a:ext cx="294544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58E32-F261-4288-8F2A-7381DAAE57A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DBC91-DC3A-428C-A333-2987D55FB298}" type="datetimeFigureOut">
              <a:rPr lang="en-GB" smtClean="0"/>
              <a:t>05/06/2018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4F25-C82D-483D-AECE-76B783BF4A7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31110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77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491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20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85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509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0169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24F25-C82D-483D-AECE-76B783BF4A7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6130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0" y="5734050"/>
            <a:ext cx="9144000" cy="1123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684213" y="44450"/>
            <a:ext cx="7632700" cy="277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n-GB" sz="1200" b="1" dirty="0" smtClean="0">
                <a:solidFill>
                  <a:srgbClr val="000000"/>
                </a:solidFill>
              </a:rPr>
              <a:t>RESTRICTED - Policy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590675"/>
            <a:ext cx="8075613" cy="830263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GB" noProof="0" smtClean="0"/>
              <a:t>Title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420938"/>
            <a:ext cx="8075613" cy="13208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Sub-title</a:t>
            </a:r>
          </a:p>
        </p:txBody>
      </p:sp>
    </p:spTree>
    <p:extLst>
      <p:ext uri="{BB962C8B-B14F-4D97-AF65-F5344CB8AC3E}">
        <p14:creationId xmlns:p14="http://schemas.microsoft.com/office/powerpoint/2010/main" val="3681266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31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549275"/>
            <a:ext cx="2017713" cy="4840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7700" y="549275"/>
            <a:ext cx="5905500" cy="4840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27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549275"/>
            <a:ext cx="8075613" cy="1125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47700" y="1657350"/>
            <a:ext cx="3960813" cy="373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57350"/>
            <a:ext cx="3962400" cy="37322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979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 userDrawn="1"/>
        </p:nvSpPr>
        <p:spPr>
          <a:xfrm flipV="1">
            <a:off x="-36512" y="0"/>
            <a:ext cx="9180512" cy="6885384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289175" y="3706739"/>
            <a:ext cx="6400800" cy="231222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r">
              <a:defRPr sz="3000" b="1">
                <a:solidFill>
                  <a:schemeClr val="accent1"/>
                </a:solidFill>
                <a:latin typeface="+mj-lt"/>
                <a:ea typeface="Apercu Medium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2289175" y="6025875"/>
            <a:ext cx="6400800" cy="37492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r">
              <a:buNone/>
              <a:defRPr sz="1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33" y="931661"/>
            <a:ext cx="2111475" cy="28054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57" y="-45262"/>
            <a:ext cx="2003381" cy="1416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395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1268760"/>
            <a:ext cx="8229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269" y="50291"/>
            <a:ext cx="1667461" cy="117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9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 with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67544" y="1268760"/>
            <a:ext cx="822960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362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with Pi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353391" y="1635125"/>
            <a:ext cx="4160838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621179" y="1635125"/>
            <a:ext cx="3447482" cy="3001963"/>
          </a:xfrm>
        </p:spPr>
        <p:txBody>
          <a:bodyPr>
            <a:noAutofit/>
          </a:bodyPr>
          <a:lstStyle>
            <a:lvl1pPr marL="0" indent="0">
              <a:buNone/>
              <a:defRPr sz="4000" b="1"/>
            </a:lvl1pPr>
            <a:lvl2pPr marL="457200" indent="0">
              <a:buNone/>
              <a:defRPr sz="4000" b="1"/>
            </a:lvl2pPr>
            <a:lvl3pPr marL="914400" indent="0">
              <a:buNone/>
              <a:defRPr sz="4000" b="1"/>
            </a:lvl3pPr>
            <a:lvl4pPr marL="1371600" indent="0">
              <a:buNone/>
              <a:defRPr sz="4000" b="1"/>
            </a:lvl4pPr>
            <a:lvl5pPr marL="1828800" indent="0">
              <a:buNone/>
              <a:defRPr sz="4000" b="1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6215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1269" y="50291"/>
            <a:ext cx="1667461" cy="117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714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as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335560" y="1306493"/>
            <a:ext cx="8513168" cy="4283464"/>
            <a:chOff x="268448" y="1410749"/>
            <a:chExt cx="8513168" cy="4283464"/>
          </a:xfrm>
        </p:grpSpPr>
        <p:sp>
          <p:nvSpPr>
            <p:cNvPr id="4" name="Diamond 3"/>
            <p:cNvSpPr/>
            <p:nvPr userDrawn="1"/>
          </p:nvSpPr>
          <p:spPr>
            <a:xfrm>
              <a:off x="2447179" y="3663893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Social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8" name="Diamond 7"/>
            <p:cNvSpPr/>
            <p:nvPr userDrawn="1"/>
          </p:nvSpPr>
          <p:spPr>
            <a:xfrm>
              <a:off x="4658816" y="2525087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Timely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9" name="Diamond 8"/>
            <p:cNvSpPr/>
            <p:nvPr userDrawn="1"/>
          </p:nvSpPr>
          <p:spPr>
            <a:xfrm>
              <a:off x="268448" y="2525087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Attractive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10" name="Diamond 9"/>
            <p:cNvSpPr/>
            <p:nvPr userDrawn="1"/>
          </p:nvSpPr>
          <p:spPr>
            <a:xfrm>
              <a:off x="2447179" y="1410749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Easy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1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ttractiv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335560" y="1306493"/>
            <a:ext cx="8513168" cy="4283464"/>
            <a:chOff x="268448" y="1410749"/>
            <a:chExt cx="8513168" cy="4283464"/>
          </a:xfrm>
        </p:grpSpPr>
        <p:sp>
          <p:nvSpPr>
            <p:cNvPr id="4" name="Diamond 3"/>
            <p:cNvSpPr/>
            <p:nvPr userDrawn="1"/>
          </p:nvSpPr>
          <p:spPr>
            <a:xfrm>
              <a:off x="2447179" y="3663893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Social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8" name="Diamond 7"/>
            <p:cNvSpPr/>
            <p:nvPr userDrawn="1"/>
          </p:nvSpPr>
          <p:spPr>
            <a:xfrm>
              <a:off x="4658816" y="2525087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Timely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9" name="Diamond 8"/>
            <p:cNvSpPr/>
            <p:nvPr userDrawn="1"/>
          </p:nvSpPr>
          <p:spPr>
            <a:xfrm>
              <a:off x="268448" y="2525087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Attractive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10" name="Diamond 9"/>
            <p:cNvSpPr/>
            <p:nvPr userDrawn="1"/>
          </p:nvSpPr>
          <p:spPr>
            <a:xfrm>
              <a:off x="2447179" y="1410749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Easy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13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2576" y="260648"/>
            <a:ext cx="8075613" cy="11255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-1836738" y="-2043113"/>
            <a:ext cx="1079500" cy="2808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983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ci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335560" y="1306493"/>
            <a:ext cx="8513168" cy="4283464"/>
            <a:chOff x="268448" y="1410749"/>
            <a:chExt cx="8513168" cy="4283464"/>
          </a:xfrm>
        </p:grpSpPr>
        <p:sp>
          <p:nvSpPr>
            <p:cNvPr id="4" name="Diamond 3"/>
            <p:cNvSpPr/>
            <p:nvPr userDrawn="1"/>
          </p:nvSpPr>
          <p:spPr>
            <a:xfrm>
              <a:off x="2447179" y="3663893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Social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8" name="Diamond 7"/>
            <p:cNvSpPr/>
            <p:nvPr userDrawn="1"/>
          </p:nvSpPr>
          <p:spPr>
            <a:xfrm>
              <a:off x="4658816" y="2525087"/>
              <a:ext cx="4122800" cy="2030320"/>
            </a:xfrm>
            <a:prstGeom prst="diamond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black"/>
                  </a:solidFill>
                  <a:ea typeface="Apercu" pitchFamily="50" charset="0"/>
                </a:rPr>
                <a:t>Timely</a:t>
              </a:r>
              <a:endParaRPr lang="en-GB" sz="2400" cap="all" spc="150" dirty="0">
                <a:solidFill>
                  <a:prstClr val="black"/>
                </a:solidFill>
                <a:ea typeface="Apercu" pitchFamily="50" charset="0"/>
              </a:endParaRPr>
            </a:p>
          </p:txBody>
        </p:sp>
        <p:sp>
          <p:nvSpPr>
            <p:cNvPr id="9" name="Diamond 8"/>
            <p:cNvSpPr/>
            <p:nvPr userDrawn="1"/>
          </p:nvSpPr>
          <p:spPr>
            <a:xfrm>
              <a:off x="268448" y="2525087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Attractive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10" name="Diamond 9"/>
            <p:cNvSpPr/>
            <p:nvPr userDrawn="1"/>
          </p:nvSpPr>
          <p:spPr>
            <a:xfrm>
              <a:off x="2447179" y="1410749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Easy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55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335560" y="1306493"/>
            <a:ext cx="8513168" cy="4283464"/>
            <a:chOff x="268448" y="1410749"/>
            <a:chExt cx="8513168" cy="4283464"/>
          </a:xfrm>
        </p:grpSpPr>
        <p:sp>
          <p:nvSpPr>
            <p:cNvPr id="4" name="Diamond 3"/>
            <p:cNvSpPr/>
            <p:nvPr userDrawn="1"/>
          </p:nvSpPr>
          <p:spPr>
            <a:xfrm>
              <a:off x="2447179" y="3663893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Social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8" name="Diamond 7"/>
            <p:cNvSpPr/>
            <p:nvPr userDrawn="1"/>
          </p:nvSpPr>
          <p:spPr>
            <a:xfrm>
              <a:off x="4658816" y="2525087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Timely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9" name="Diamond 8"/>
            <p:cNvSpPr/>
            <p:nvPr userDrawn="1"/>
          </p:nvSpPr>
          <p:spPr>
            <a:xfrm>
              <a:off x="268448" y="2525087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Attractive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  <p:sp>
          <p:nvSpPr>
            <p:cNvPr id="10" name="Diamond 9"/>
            <p:cNvSpPr/>
            <p:nvPr userDrawn="1"/>
          </p:nvSpPr>
          <p:spPr>
            <a:xfrm>
              <a:off x="2447179" y="1410749"/>
              <a:ext cx="4122800" cy="203032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GB" sz="2400" cap="all" spc="150" dirty="0" smtClean="0">
                  <a:solidFill>
                    <a:prstClr val="white"/>
                  </a:solidFill>
                  <a:ea typeface="Apercu" pitchFamily="50" charset="0"/>
                </a:rPr>
                <a:t>Easy</a:t>
              </a:r>
              <a:endParaRPr lang="en-GB" sz="2400" cap="all" spc="150" dirty="0">
                <a:solidFill>
                  <a:prstClr val="white"/>
                </a:solidFill>
                <a:ea typeface="Apercu" pitchFamily="50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254" y="55351"/>
            <a:ext cx="1648474" cy="116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5486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gn Of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behaviouralinsights.co.uk/sites/default/files/BIT%20New%20Blog%20Entry_CD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2289175" y="6025875"/>
            <a:ext cx="6400800" cy="374925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marL="0" indent="0" algn="r">
              <a:buNone/>
              <a:defRPr sz="1800" baseline="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2289175" y="3706739"/>
            <a:ext cx="6400800" cy="2312228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r">
              <a:defRPr sz="3000" b="1">
                <a:solidFill>
                  <a:schemeClr val="accent1"/>
                </a:solidFill>
                <a:latin typeface="+mj-lt"/>
                <a:ea typeface="Apercu Medium" pitchFamily="50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30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2122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657350"/>
            <a:ext cx="3960813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57350"/>
            <a:ext cx="3962400" cy="3732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3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5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947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4887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7067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22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4763" y="0"/>
            <a:ext cx="9144001" cy="836613"/>
          </a:xfrm>
          <a:prstGeom prst="rect">
            <a:avLst/>
          </a:prstGeom>
          <a:solidFill>
            <a:srgbClr val="D45F1E"/>
          </a:solidFill>
          <a:ln>
            <a:solidFill>
              <a:srgbClr val="D45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549275"/>
            <a:ext cx="8075613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47700" y="1657350"/>
            <a:ext cx="8075613" cy="373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Main bullet style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9" name="Rectangle 4"/>
          <p:cNvSpPr>
            <a:spLocks noChangeArrowheads="1"/>
          </p:cNvSpPr>
          <p:nvPr userDrawn="1"/>
        </p:nvSpPr>
        <p:spPr bwMode="auto">
          <a:xfrm>
            <a:off x="0" y="5734050"/>
            <a:ext cx="9144000" cy="1123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835025" indent="-2905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96975" indent="-182563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49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978025" indent="-193675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4352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8924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3496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06825" indent="-193675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6438900" cy="85010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8229600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5763444" y="6453336"/>
            <a:ext cx="29337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200"/>
            <a:r>
              <a:rPr lang="en-GB" sz="1050" kern="700" dirty="0" smtClean="0">
                <a:solidFill>
                  <a:srgbClr val="777877"/>
                </a:solidFill>
              </a:rPr>
              <a:t>© Behavioural Insights ltd</a:t>
            </a:r>
            <a:endParaRPr lang="en-GB" sz="1050" kern="700" dirty="0">
              <a:solidFill>
                <a:srgbClr val="77787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932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400" kern="6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6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6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6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6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6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684213" y="44450"/>
            <a:ext cx="76327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3" eaLnBrk="1" fontAlgn="base" hangingPunct="1">
              <a:spcAft>
                <a:spcPct val="0"/>
              </a:spcAft>
              <a:buNone/>
            </a:pPr>
            <a:r>
              <a:rPr lang="en-GB" altLang="en-US" sz="1200" dirty="0">
                <a:solidFill>
                  <a:srgbClr val="000000"/>
                </a:solidFill>
              </a:rPr>
              <a:t>RESTRICTED - Policy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"/>
            <a:ext cx="9144000" cy="3573463"/>
          </a:xfrm>
          <a:prstGeom prst="rect">
            <a:avLst/>
          </a:prstGeom>
          <a:solidFill>
            <a:srgbClr val="D45F1E"/>
          </a:solidFill>
          <a:ln>
            <a:solidFill>
              <a:srgbClr val="D45F1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353" fontAlgn="base">
              <a:spcBef>
                <a:spcPct val="0"/>
              </a:spcBef>
              <a:spcAft>
                <a:spcPct val="0"/>
              </a:spcAft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3078" name="Text Box 2"/>
          <p:cNvSpPr txBox="1">
            <a:spLocks noChangeArrowheads="1"/>
          </p:cNvSpPr>
          <p:nvPr/>
        </p:nvSpPr>
        <p:spPr bwMode="auto">
          <a:xfrm>
            <a:off x="204789" y="2557463"/>
            <a:ext cx="8759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3200" dirty="0">
                <a:solidFill>
                  <a:srgbClr val="FFFFFF"/>
                </a:solidFill>
                <a:latin typeface="Calibri" pitchFamily="34" charset="0"/>
              </a:rPr>
              <a:t>Our Plan for Higher Education</a:t>
            </a:r>
            <a:endParaRPr lang="en-GB" altLang="en-US" sz="2800" i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2256" y="3901810"/>
            <a:ext cx="8759825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353" eaLnBrk="1" fontAlgn="base" hangingPunct="1">
              <a:spcAft>
                <a:spcPct val="0"/>
              </a:spcAft>
              <a:buNone/>
            </a:pPr>
            <a:r>
              <a:rPr lang="en-GB" altLang="en-US" sz="3000" b="0" i="1" dirty="0">
                <a:solidFill>
                  <a:srgbClr val="000000"/>
                </a:solidFill>
                <a:latin typeface="Calibri" pitchFamily="34" charset="0"/>
              </a:rPr>
              <a:t>Olly Newton</a:t>
            </a:r>
          </a:p>
          <a:p>
            <a:pPr defTabSz="914353" eaLnBrk="1" fontAlgn="base" hangingPunct="1">
              <a:spcAft>
                <a:spcPct val="0"/>
              </a:spcAft>
              <a:buNone/>
            </a:pPr>
            <a:r>
              <a:rPr lang="en-GB" altLang="en-US" sz="3000" b="0" i="1" dirty="0">
                <a:solidFill>
                  <a:srgbClr val="000000"/>
                </a:solidFill>
                <a:latin typeface="Calibri" pitchFamily="34" charset="0"/>
              </a:rPr>
              <a:t>July 2018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0" y="5743020"/>
            <a:ext cx="2342436" cy="77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6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159023"/>
            <a:ext cx="9036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Policy Conclusions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499992" y="1052736"/>
            <a:ext cx="0" cy="56886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51520" y="4005064"/>
            <a:ext cx="84969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321954" y="909896"/>
            <a:ext cx="894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>
                <a:solidFill>
                  <a:srgbClr val="D45F1E"/>
                </a:solidFill>
                <a:latin typeface="Calibri" pitchFamily="34" charset="0"/>
                <a:cs typeface="Calibri" pitchFamily="34" charset="0"/>
              </a:rPr>
              <a:t>Diverse</a:t>
            </a:r>
            <a:endParaRPr lang="en-GB" b="1" dirty="0">
              <a:solidFill>
                <a:srgbClr val="D45F1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15559" y="4139788"/>
            <a:ext cx="224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>
                <a:solidFill>
                  <a:srgbClr val="D45F1E"/>
                </a:solidFill>
                <a:latin typeface="Calibri" pitchFamily="34" charset="0"/>
                <a:cs typeface="Calibri" pitchFamily="34" charset="0"/>
              </a:rPr>
              <a:t>Employment-Focused</a:t>
            </a:r>
            <a:endParaRPr lang="en-GB" b="1" dirty="0">
              <a:solidFill>
                <a:srgbClr val="D45F1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53873" y="4139788"/>
            <a:ext cx="1769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>
                <a:solidFill>
                  <a:srgbClr val="D45F1E"/>
                </a:solidFill>
                <a:latin typeface="Calibri" pitchFamily="34" charset="0"/>
                <a:cs typeface="Calibri" pitchFamily="34" charset="0"/>
              </a:rPr>
              <a:t>Value for Money</a:t>
            </a:r>
            <a:endParaRPr lang="en-GB" b="1" dirty="0">
              <a:solidFill>
                <a:srgbClr val="D45F1E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1521" y="4581128"/>
            <a:ext cx="411757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High quality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careers services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 at the heart of every higher education institution.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A culture amongst all staff that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employability is everyone’s business. 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Intensive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employer partnerships</a:t>
            </a:r>
            <a:r>
              <a:rPr lang="en-GB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– providing real world context, exchanging staff, offering placements and collaborating on projects.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3382" y="947357"/>
            <a:ext cx="2003973" cy="2986872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630892" y="4581128"/>
            <a:ext cx="440560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High quality and realistic 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careers advice at school about the range of options and likely returns.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A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reduction in tuition fees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, which should be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much more differentiated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 based on the course. 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Medium to long-term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employment destinations 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should be the main measure of HE success.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16016" y="1340768"/>
            <a:ext cx="4189581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More higher education opportunities delivered within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Further Education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More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L4 and L5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 opportunities,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sandwich and part-time courses</a:t>
            </a:r>
            <a:r>
              <a:rPr lang="en-GB" sz="16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accelerated courses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A greater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diversity of providers</a:t>
            </a:r>
            <a:r>
              <a:rPr lang="en-GB" sz="1600" dirty="0" smtClean="0">
                <a:latin typeface="Calibri" pitchFamily="34" charset="0"/>
                <a:cs typeface="Calibri" pitchFamily="34" charset="0"/>
              </a:rPr>
              <a:t> within the marketplace.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1600" dirty="0" smtClean="0">
                <a:latin typeface="Calibri" pitchFamily="34" charset="0"/>
                <a:cs typeface="Calibri" pitchFamily="34" charset="0"/>
              </a:rPr>
              <a:t>A significant expansion of </a:t>
            </a:r>
            <a:r>
              <a:rPr lang="en-GB" sz="1600" b="1" dirty="0" smtClean="0">
                <a:latin typeface="Calibri" pitchFamily="34" charset="0"/>
                <a:cs typeface="Calibri" pitchFamily="34" charset="0"/>
              </a:rPr>
              <a:t>higher and degree apprenticeships.</a:t>
            </a:r>
            <a:endParaRPr lang="en-GB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159023"/>
            <a:ext cx="875982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600" dirty="0" smtClean="0">
                <a:solidFill>
                  <a:srgbClr val="FFFFFF"/>
                </a:solidFill>
                <a:latin typeface="Calibri" pitchFamily="34" charset="0"/>
              </a:rPr>
              <a:t>Overview</a:t>
            </a:r>
            <a:endParaRPr lang="en-GB" altLang="en-US" sz="26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3" y="1340768"/>
            <a:ext cx="8399785" cy="5432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400" dirty="0" smtClean="0">
                <a:latin typeface="Calibri" pitchFamily="34" charset="0"/>
                <a:cs typeface="Calibri" pitchFamily="34" charset="0"/>
              </a:rPr>
              <a:t> Changing trends in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HE participation </a:t>
            </a:r>
            <a:r>
              <a:rPr lang="en-GB" sz="3400" dirty="0" smtClean="0">
                <a:latin typeface="Calibri" pitchFamily="34" charset="0"/>
                <a:cs typeface="Calibri" pitchFamily="34" charset="0"/>
              </a:rPr>
              <a:t>and the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graduate premium</a:t>
            </a:r>
          </a:p>
          <a:p>
            <a:pPr>
              <a:spcAft>
                <a:spcPts val="600"/>
              </a:spcAft>
            </a:pP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400" dirty="0" smtClean="0">
                <a:latin typeface="Calibri" pitchFamily="34" charset="0"/>
                <a:cs typeface="Calibri" pitchFamily="34" charset="0"/>
              </a:rPr>
              <a:t>Research on perceptions of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value for money</a:t>
            </a:r>
          </a:p>
          <a:p>
            <a:pPr>
              <a:spcAft>
                <a:spcPts val="600"/>
              </a:spcAft>
            </a:pP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Employer perspectives</a:t>
            </a:r>
          </a:p>
          <a:p>
            <a:pPr>
              <a:spcAft>
                <a:spcPts val="600"/>
              </a:spcAft>
            </a:pPr>
            <a:endParaRPr lang="en-GB" sz="1600" b="1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Case studies </a:t>
            </a:r>
            <a:r>
              <a:rPr lang="en-GB" sz="3400" dirty="0" smtClean="0">
                <a:latin typeface="Calibri" pitchFamily="34" charset="0"/>
                <a:cs typeface="Calibri" pitchFamily="34" charset="0"/>
              </a:rPr>
              <a:t>of leading practice</a:t>
            </a:r>
          </a:p>
          <a:p>
            <a:pPr>
              <a:spcAft>
                <a:spcPts val="600"/>
              </a:spcAft>
            </a:pPr>
            <a:endParaRPr lang="en-GB" sz="1600" dirty="0" smtClean="0">
              <a:latin typeface="Calibri" pitchFamily="34" charset="0"/>
              <a:cs typeface="Calibri" pitchFamily="34" charset="0"/>
            </a:endParaRP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r>
              <a:rPr lang="en-GB" sz="3400" dirty="0">
                <a:latin typeface="Calibri" pitchFamily="34" charset="0"/>
                <a:cs typeface="Calibri" pitchFamily="34" charset="0"/>
              </a:rPr>
              <a:t> </a:t>
            </a:r>
            <a:r>
              <a:rPr lang="en-GB" sz="3400" b="1" dirty="0" smtClean="0">
                <a:latin typeface="Calibri" pitchFamily="34" charset="0"/>
                <a:cs typeface="Calibri" pitchFamily="34" charset="0"/>
              </a:rPr>
              <a:t>Policy recommendations</a:t>
            </a:r>
          </a:p>
          <a:p>
            <a:pPr marL="171450" indent="-171450">
              <a:spcAft>
                <a:spcPts val="600"/>
              </a:spcAft>
              <a:buFont typeface="Arial" pitchFamily="34" charset="0"/>
              <a:buChar char="•"/>
            </a:pPr>
            <a:endParaRPr lang="en-GB" sz="3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0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-8799"/>
            <a:ext cx="875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The proportion of young people going into Higher Education has risen rapidly in recent decades.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646" y="1772816"/>
            <a:ext cx="8193540" cy="37444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1196752"/>
            <a:ext cx="5685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b="1" dirty="0" smtClean="0">
                <a:latin typeface="Calibri" pitchFamily="34" charset="0"/>
                <a:cs typeface="Calibri" pitchFamily="34" charset="0"/>
              </a:rPr>
              <a:t>Growth in Higher Education participation rates since 1950</a:t>
            </a:r>
            <a:endParaRPr lang="en-GB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479758"/>
            <a:ext cx="40302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Source: The Edge Foundation (2017), </a:t>
            </a:r>
            <a:r>
              <a:rPr lang="en-GB" sz="1100" i="1" dirty="0" smtClean="0">
                <a:latin typeface="Calibri" pitchFamily="34" charset="0"/>
                <a:cs typeface="Calibri" pitchFamily="34" charset="0"/>
              </a:rPr>
              <a:t>Our Plan for Higher Education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3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6444208" y="4869160"/>
            <a:ext cx="2520280" cy="1224136"/>
          </a:xfrm>
          <a:prstGeom prst="rect">
            <a:avLst/>
          </a:prstGeom>
          <a:solidFill>
            <a:srgbClr val="F0C8AA"/>
          </a:solidFill>
          <a:ln>
            <a:solidFill>
              <a:srgbClr val="D45F1E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-1626"/>
            <a:ext cx="875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The wage premium for degrees is falling and is highly variable. Meanwhile student debt has risen rapidly.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44" y="1340768"/>
            <a:ext cx="7779744" cy="266429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3608" y="980728"/>
            <a:ext cx="71368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Graduate premium, indexed against average earnings for those holding A-Levels or equivalent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4509120"/>
            <a:ext cx="5898583" cy="18722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37597" y="4201343"/>
            <a:ext cx="52086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Distribution of median earnings by subject, 5 years after graduation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88224" y="5091281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dirty="0">
                <a:solidFill>
                  <a:srgbClr val="D47228"/>
                </a:solidFill>
                <a:latin typeface="Calibri" pitchFamily="34" charset="0"/>
                <a:cs typeface="Calibri" pitchFamily="34" charset="0"/>
              </a:rPr>
              <a:t>&gt;</a:t>
            </a:r>
            <a:r>
              <a:rPr lang="en-GB" sz="4000" b="1" dirty="0" smtClean="0">
                <a:solidFill>
                  <a:srgbClr val="D47228"/>
                </a:solidFill>
                <a:latin typeface="Calibri" pitchFamily="34" charset="0"/>
                <a:cs typeface="Calibri" pitchFamily="34" charset="0"/>
              </a:rPr>
              <a:t> £58,000</a:t>
            </a:r>
            <a:endParaRPr lang="en-GB" sz="4000" b="1" dirty="0">
              <a:solidFill>
                <a:srgbClr val="D4722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248" y="4240395"/>
            <a:ext cx="1779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Average student debt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9512" y="6479758"/>
            <a:ext cx="66207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Sources: OECD; Longitudinal Education Outcomes (LEO) dataset; IFS (2017), </a:t>
            </a:r>
            <a:r>
              <a:rPr lang="en-GB" sz="1100" i="1" dirty="0" smtClean="0">
                <a:latin typeface="Calibri" pitchFamily="34" charset="0"/>
                <a:cs typeface="Calibri" pitchFamily="34" charset="0"/>
              </a:rPr>
              <a:t>Higher Education Funding in England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16200000">
            <a:off x="-53435" y="2489990"/>
            <a:ext cx="13019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b="1" dirty="0" smtClean="0">
                <a:latin typeface="Calibri" pitchFamily="34" charset="0"/>
                <a:cs typeface="Calibri" pitchFamily="34" charset="0"/>
              </a:rPr>
              <a:t>Graduate Premium</a:t>
            </a:r>
            <a:endParaRPr lang="en-GB" sz="11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0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-6892"/>
            <a:ext cx="903649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As a results, perceptions of value for money from graduates have reduced dramatically.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579672"/>
            <a:ext cx="7920880" cy="436960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5068" y="1032991"/>
            <a:ext cx="70353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Perceptions among graduates of whether their degree offered good or poor value for money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6479758"/>
            <a:ext cx="69301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Source: The Edge Foundation and </a:t>
            </a:r>
            <a:r>
              <a:rPr lang="en-GB" sz="1100" dirty="0" err="1" smtClean="0">
                <a:latin typeface="Calibri" pitchFamily="34" charset="0"/>
                <a:cs typeface="Calibri" pitchFamily="34" charset="0"/>
              </a:rPr>
              <a:t>YouGov</a:t>
            </a:r>
            <a:r>
              <a:rPr lang="en-GB" sz="1100" dirty="0" smtClean="0">
                <a:latin typeface="Calibri" pitchFamily="34" charset="0"/>
                <a:cs typeface="Calibri" pitchFamily="34" charset="0"/>
              </a:rPr>
              <a:t> (2017), quoted in </a:t>
            </a:r>
            <a:r>
              <a:rPr lang="en-GB" sz="1100" i="1" dirty="0" smtClean="0">
                <a:latin typeface="Calibri" pitchFamily="34" charset="0"/>
                <a:cs typeface="Calibri" pitchFamily="34" charset="0"/>
              </a:rPr>
              <a:t>Our Plan for Higher Education</a:t>
            </a:r>
            <a:r>
              <a:rPr lang="en-GB" sz="1100" dirty="0" smtClean="0">
                <a:latin typeface="Calibri" pitchFamily="34" charset="0"/>
                <a:cs typeface="Calibri" pitchFamily="34" charset="0"/>
              </a:rPr>
              <a:t>. Survey of 1,000 graduates.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28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7504" y="159023"/>
            <a:ext cx="9036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Higher Education delivery is becoming less diverse…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1" y="1029630"/>
            <a:ext cx="5368679" cy="23042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4666" y="3333886"/>
            <a:ext cx="3508537" cy="33246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158045" y="2852936"/>
            <a:ext cx="3821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Decline in part-time undergraduates (2005-2016)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9512" y="6479758"/>
            <a:ext cx="35830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Sources: A Wolf, </a:t>
            </a:r>
            <a:r>
              <a:rPr lang="en-GB" sz="1100" i="1" dirty="0" smtClean="0">
                <a:latin typeface="Calibri" pitchFamily="34" charset="0"/>
                <a:cs typeface="Calibri" pitchFamily="34" charset="0"/>
              </a:rPr>
              <a:t>Remaking Tertiary Education</a:t>
            </a:r>
            <a:r>
              <a:rPr lang="en-GB" sz="1100" dirty="0" smtClean="0">
                <a:latin typeface="Calibri" pitchFamily="34" charset="0"/>
                <a:cs typeface="Calibri" pitchFamily="34" charset="0"/>
              </a:rPr>
              <a:t> (2016); HESA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44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5008" y="5151926"/>
            <a:ext cx="2520280" cy="1224136"/>
          </a:xfrm>
          <a:prstGeom prst="rect">
            <a:avLst/>
          </a:prstGeom>
          <a:solidFill>
            <a:srgbClr val="E7A573"/>
          </a:solidFill>
          <a:ln>
            <a:solidFill>
              <a:srgbClr val="D45F1E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3275856" y="5151926"/>
            <a:ext cx="5132000" cy="1224136"/>
          </a:xfrm>
          <a:prstGeom prst="rect">
            <a:avLst/>
          </a:prstGeom>
          <a:solidFill>
            <a:schemeClr val="bg1"/>
          </a:solidFill>
          <a:ln>
            <a:solidFill>
              <a:srgbClr val="D45F1E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sz="2400" b="1" dirty="0" smtClean="0">
                <a:solidFill>
                  <a:srgbClr val="000000"/>
                </a:solidFill>
              </a:rPr>
              <a:t>L3+ Engineers required every year </a:t>
            </a:r>
            <a:endParaRPr lang="en-GB" sz="2400" b="1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35048" y="5367950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4000" b="1" dirty="0" smtClean="0">
                <a:solidFill>
                  <a:srgbClr val="D47228"/>
                </a:solidFill>
                <a:latin typeface="Calibri" pitchFamily="34" charset="0"/>
                <a:cs typeface="Calibri" pitchFamily="34" charset="0"/>
              </a:rPr>
              <a:t>203,000</a:t>
            </a:r>
            <a:endParaRPr lang="en-GB" sz="4000" b="1" dirty="0">
              <a:solidFill>
                <a:srgbClr val="D4722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07504" y="159023"/>
            <a:ext cx="90364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…missing the very skills that employers are seeking.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340768"/>
            <a:ext cx="8311241" cy="367240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432898" y="965677"/>
            <a:ext cx="6236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Value placed by employers on different qualifications and experience when hiring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077" y="6525344"/>
            <a:ext cx="47468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Sources: DfE (2017), Employer Perspectives Survey 2016;  Engineering UK (2018)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0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-1626"/>
            <a:ext cx="875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The value placed on these skills is clear when we compare L6 Degrees and L5 Apprenticeships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0558" y="1340768"/>
            <a:ext cx="4993715" cy="468052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8272" y="950248"/>
            <a:ext cx="6350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Comparison of average pay for those completing degrees versus L5 apprenticeships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82200" y="6047576"/>
            <a:ext cx="714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Degree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9977" y="6047576"/>
            <a:ext cx="714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Degree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6479758"/>
            <a:ext cx="336502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100" dirty="0" smtClean="0">
                <a:latin typeface="Calibri" pitchFamily="34" charset="0"/>
                <a:cs typeface="Calibri" pitchFamily="34" charset="0"/>
              </a:rPr>
              <a:t>Source: Longitudinal Education Outcomes (LEO) dataset</a:t>
            </a:r>
            <a:endParaRPr lang="en-GB" sz="11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28184" y="6021288"/>
            <a:ext cx="714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Degree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3368" y="606700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L5 App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8544" y="6051768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400" b="1" dirty="0" smtClean="0">
                <a:latin typeface="Calibri" pitchFamily="34" charset="0"/>
                <a:cs typeface="Calibri" pitchFamily="34" charset="0"/>
              </a:rPr>
              <a:t>L5 App</a:t>
            </a:r>
            <a:endParaRPr lang="en-GB" sz="14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39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07504" y="-14505"/>
            <a:ext cx="875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Aft>
                <a:spcPct val="0"/>
              </a:spcAft>
              <a:buFontTx/>
              <a:buNone/>
            </a:pPr>
            <a:r>
              <a:rPr lang="en-GB" altLang="en-US" sz="2400" dirty="0" smtClean="0">
                <a:solidFill>
                  <a:srgbClr val="FFFFFF"/>
                </a:solidFill>
                <a:latin typeface="Calibri" pitchFamily="34" charset="0"/>
              </a:rPr>
              <a:t>There are pockets of excellent practice in the UK and lots of excellent models to learn from internationally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499992" y="1052736"/>
            <a:ext cx="0" cy="568863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1520" y="3717032"/>
            <a:ext cx="849694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Picture 6" descr="Image result for minerva schools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3"/>
          <a:stretch/>
        </p:blipFill>
        <p:spPr bwMode="auto">
          <a:xfrm>
            <a:off x="4730375" y="4149080"/>
            <a:ext cx="3946081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dhbw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293096"/>
            <a:ext cx="364744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07115" y="1916832"/>
            <a:ext cx="3957611" cy="611238"/>
          </a:xfrm>
          <a:prstGeom prst="rect">
            <a:avLst/>
          </a:prstGeom>
        </p:spPr>
      </p:pic>
      <p:pic>
        <p:nvPicPr>
          <p:cNvPr id="1028" name="Picture 4" descr="Image result for edge hotel school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32" b="32672"/>
          <a:stretch/>
        </p:blipFill>
        <p:spPr bwMode="auto">
          <a:xfrm>
            <a:off x="343199" y="1484784"/>
            <a:ext cx="3926411" cy="147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92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FBDD00"/>
      </a:accent1>
      <a:accent2>
        <a:srgbClr val="5ABBB1"/>
      </a:accent2>
      <a:accent3>
        <a:srgbClr val="FFFFFF"/>
      </a:accent3>
      <a:accent4>
        <a:srgbClr val="000000"/>
      </a:accent4>
      <a:accent5>
        <a:srgbClr val="FDEBAA"/>
      </a:accent5>
      <a:accent6>
        <a:srgbClr val="51A9A0"/>
      </a:accent6>
      <a:hlink>
        <a:srgbClr val="0092BC"/>
      </a:hlink>
      <a:folHlink>
        <a:srgbClr val="324C5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171450" indent="-171450">
          <a:spcAft>
            <a:spcPts val="600"/>
          </a:spcAft>
          <a:buFont typeface="Arial" pitchFamily="34" charset="0"/>
          <a:buChar char="•"/>
          <a:defRPr sz="1100" dirty="0">
            <a:latin typeface="Calibri" pitchFamily="34" charset="0"/>
            <a:cs typeface="Calibri" pitchFamily="34" charset="0"/>
          </a:defRPr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BDD00"/>
        </a:accent1>
        <a:accent2>
          <a:srgbClr val="5ABBB1"/>
        </a:accent2>
        <a:accent3>
          <a:srgbClr val="FFFFFF"/>
        </a:accent3>
        <a:accent4>
          <a:srgbClr val="000000"/>
        </a:accent4>
        <a:accent5>
          <a:srgbClr val="FDEBAA"/>
        </a:accent5>
        <a:accent6>
          <a:srgbClr val="51A9A0"/>
        </a:accent6>
        <a:hlink>
          <a:srgbClr val="0092BC"/>
        </a:hlink>
        <a:folHlink>
          <a:srgbClr val="324C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IT">
  <a:themeElements>
    <a:clrScheme name="BIT">
      <a:dk1>
        <a:sysClr val="windowText" lastClr="000000"/>
      </a:dk1>
      <a:lt1>
        <a:sysClr val="window" lastClr="FFFFFF"/>
      </a:lt1>
      <a:dk2>
        <a:srgbClr val="1D1D1C"/>
      </a:dk2>
      <a:lt2>
        <a:srgbClr val="EFEEED"/>
      </a:lt2>
      <a:accent1>
        <a:srgbClr val="00AEEF"/>
      </a:accent1>
      <a:accent2>
        <a:srgbClr val="FF8C00"/>
      </a:accent2>
      <a:accent3>
        <a:srgbClr val="777877"/>
      </a:accent3>
      <a:accent4>
        <a:srgbClr val="999A98"/>
      </a:accent4>
      <a:accent5>
        <a:srgbClr val="B2B3B2"/>
      </a:accent5>
      <a:accent6>
        <a:srgbClr val="CECFCD"/>
      </a:accent6>
      <a:hlink>
        <a:srgbClr val="00AEEF"/>
      </a:hlink>
      <a:folHlink>
        <a:srgbClr val="FF8C00"/>
      </a:folHlink>
    </a:clrScheme>
    <a:fontScheme name="BIT">
      <a:majorFont>
        <a:latin typeface="Apercu"/>
        <a:ea typeface=""/>
        <a:cs typeface=""/>
      </a:majorFont>
      <a:minorFont>
        <a:latin typeface="Apercu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4709</TotalTime>
  <Words>482</Words>
  <Application>Microsoft Office PowerPoint</Application>
  <PresentationFormat>On-screen Show (4:3)</PresentationFormat>
  <Paragraphs>65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Apercu</vt:lpstr>
      <vt:lpstr>Apercu Medium</vt:lpstr>
      <vt:lpstr>Arial</vt:lpstr>
      <vt:lpstr>Calibri</vt:lpstr>
      <vt:lpstr>Wingdings</vt:lpstr>
      <vt:lpstr>1_Default Design</vt:lpstr>
      <vt:lpstr>BIT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Newton Oliver (VE)</dc:creator>
  <cp:lastModifiedBy>Olly Newton</cp:lastModifiedBy>
  <cp:revision>283</cp:revision>
  <cp:lastPrinted>2017-11-22T11:42:35Z</cp:lastPrinted>
  <dcterms:created xsi:type="dcterms:W3CDTF">2015-04-07T08:23:28Z</dcterms:created>
  <dcterms:modified xsi:type="dcterms:W3CDTF">2018-06-05T14:16:51Z</dcterms:modified>
</cp:coreProperties>
</file>