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3"/>
  </p:notesMasterIdLst>
  <p:sldIdLst>
    <p:sldId id="256" r:id="rId2"/>
    <p:sldId id="290" r:id="rId3"/>
    <p:sldId id="286" r:id="rId4"/>
    <p:sldId id="305" r:id="rId5"/>
    <p:sldId id="306" r:id="rId6"/>
    <p:sldId id="307" r:id="rId7"/>
    <p:sldId id="299" r:id="rId8"/>
    <p:sldId id="264" r:id="rId9"/>
    <p:sldId id="260" r:id="rId10"/>
    <p:sldId id="262" r:id="rId11"/>
    <p:sldId id="261" r:id="rId12"/>
    <p:sldId id="297" r:id="rId13"/>
    <p:sldId id="302" r:id="rId14"/>
    <p:sldId id="296" r:id="rId15"/>
    <p:sldId id="308" r:id="rId16"/>
    <p:sldId id="304" r:id="rId17"/>
    <p:sldId id="276" r:id="rId18"/>
    <p:sldId id="275" r:id="rId19"/>
    <p:sldId id="284" r:id="rId20"/>
    <p:sldId id="270" r:id="rId21"/>
    <p:sldId id="271" r:id="rId22"/>
    <p:sldId id="272" r:id="rId23"/>
    <p:sldId id="263" r:id="rId24"/>
    <p:sldId id="277" r:id="rId25"/>
    <p:sldId id="279" r:id="rId26"/>
    <p:sldId id="283" r:id="rId27"/>
    <p:sldId id="287" r:id="rId28"/>
    <p:sldId id="288" r:id="rId29"/>
    <p:sldId id="309" r:id="rId30"/>
    <p:sldId id="311" r:id="rId31"/>
    <p:sldId id="31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02"/>
    <p:restoredTop sz="75281"/>
  </p:normalViewPr>
  <p:slideViewPr>
    <p:cSldViewPr snapToGrid="0" snapToObjects="1">
      <p:cViewPr varScale="1">
        <p:scale>
          <a:sx n="79" d="100"/>
          <a:sy n="79" d="100"/>
        </p:scale>
        <p:origin x="196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96C186-318D-0D42-94D3-4421A19905CA}" type="datetimeFigureOut">
              <a:rPr lang="en-US" smtClean="0"/>
              <a:t>6/26/18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36A308-B88B-0049-BFC8-4D274B6250D1}" type="slidenum">
              <a:rPr lang="en-US" smtClean="0"/>
              <a:t>‹#›</a:t>
            </a:fld>
            <a:endParaRPr lang="en-US"/>
          </a:p>
        </p:txBody>
      </p:sp>
    </p:spTree>
    <p:extLst>
      <p:ext uri="{BB962C8B-B14F-4D97-AF65-F5344CB8AC3E}">
        <p14:creationId xmlns:p14="http://schemas.microsoft.com/office/powerpoint/2010/main" val="1991771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Always worth asking…</a:t>
            </a:r>
          </a:p>
        </p:txBody>
      </p:sp>
      <p:sp>
        <p:nvSpPr>
          <p:cNvPr id="4" name="Slide Number Placeholder 3"/>
          <p:cNvSpPr>
            <a:spLocks noGrp="1"/>
          </p:cNvSpPr>
          <p:nvPr>
            <p:ph type="sldNum" sz="quarter" idx="10"/>
          </p:nvPr>
        </p:nvSpPr>
        <p:spPr/>
        <p:txBody>
          <a:bodyPr/>
          <a:lstStyle/>
          <a:p>
            <a:fld id="{2236A308-B88B-0049-BFC8-4D274B6250D1}" type="slidenum">
              <a:rPr lang="en-US" smtClean="0"/>
              <a:t>2</a:t>
            </a:fld>
            <a:endParaRPr lang="en-US"/>
          </a:p>
        </p:txBody>
      </p:sp>
    </p:spTree>
    <p:extLst>
      <p:ext uri="{BB962C8B-B14F-4D97-AF65-F5344CB8AC3E}">
        <p14:creationId xmlns:p14="http://schemas.microsoft.com/office/powerpoint/2010/main" val="2939818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2008/9 – new Tertiary Education Strategy in New Zealand and new caps on numbers came into effect</a:t>
            </a:r>
          </a:p>
          <a:p>
            <a:r>
              <a:rPr lang="en-US" dirty="0"/>
              <a:t>2012/13 – start of the Better Public Services targets</a:t>
            </a:r>
          </a:p>
        </p:txBody>
      </p:sp>
      <p:sp>
        <p:nvSpPr>
          <p:cNvPr id="4" name="Slide Number Placeholder 3"/>
          <p:cNvSpPr>
            <a:spLocks noGrp="1"/>
          </p:cNvSpPr>
          <p:nvPr>
            <p:ph type="sldNum" sz="quarter" idx="10"/>
          </p:nvPr>
        </p:nvSpPr>
        <p:spPr/>
        <p:txBody>
          <a:bodyPr/>
          <a:lstStyle/>
          <a:p>
            <a:fld id="{2236A308-B88B-0049-BFC8-4D274B6250D1}" type="slidenum">
              <a:rPr lang="en-US" smtClean="0"/>
              <a:t>15</a:t>
            </a:fld>
            <a:endParaRPr lang="en-US"/>
          </a:p>
        </p:txBody>
      </p:sp>
    </p:spTree>
    <p:extLst>
      <p:ext uri="{BB962C8B-B14F-4D97-AF65-F5344CB8AC3E}">
        <p14:creationId xmlns:p14="http://schemas.microsoft.com/office/powerpoint/2010/main" val="2877388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Students may also gain access to specific HE courses via the </a:t>
            </a:r>
            <a:r>
              <a:rPr lang="en-GB" sz="1200" i="1" dirty="0" err="1"/>
              <a:t>Studienberechtigungsprüfung</a:t>
            </a:r>
            <a:r>
              <a:rPr lang="en-GB" sz="1200" i="1" dirty="0"/>
              <a:t> (</a:t>
            </a:r>
            <a:r>
              <a:rPr lang="en-GB" sz="1200" dirty="0"/>
              <a:t>SBP</a:t>
            </a:r>
            <a:r>
              <a:rPr lang="en-GB" sz="1200" i="1" dirty="0"/>
              <a:t> = “</a:t>
            </a:r>
            <a:r>
              <a:rPr lang="en-GB" sz="1200" dirty="0"/>
              <a:t>study</a:t>
            </a:r>
            <a:r>
              <a:rPr lang="en-GB" sz="1200" i="1" dirty="0"/>
              <a:t>-</a:t>
            </a:r>
            <a:r>
              <a:rPr lang="en-GB" sz="1200" dirty="0"/>
              <a:t>authorization-exam”).</a:t>
            </a:r>
            <a:endParaRPr lang="en-US" dirty="0"/>
          </a:p>
          <a:p>
            <a:r>
              <a:rPr lang="en-US" dirty="0"/>
              <a:t>For the SBP, </a:t>
            </a:r>
            <a:r>
              <a:rPr lang="en-GB" sz="1200" b="0" i="0" kern="1200" dirty="0">
                <a:solidFill>
                  <a:schemeClr val="tx1"/>
                </a:solidFill>
                <a:effectLst/>
                <a:latin typeface="+mn-lt"/>
                <a:ea typeface="+mn-ea"/>
                <a:cs typeface="+mn-cs"/>
              </a:rPr>
              <a:t>the curriculum is based on the 12./13. school level (connecting class of a BHMS). The exam is taken by the commission at the university.</a:t>
            </a:r>
            <a:endParaRPr lang="en-US" dirty="0"/>
          </a:p>
        </p:txBody>
      </p:sp>
      <p:sp>
        <p:nvSpPr>
          <p:cNvPr id="4" name="Slide Number Placeholder 3"/>
          <p:cNvSpPr>
            <a:spLocks noGrp="1"/>
          </p:cNvSpPr>
          <p:nvPr>
            <p:ph type="sldNum" sz="quarter" idx="10"/>
          </p:nvPr>
        </p:nvSpPr>
        <p:spPr/>
        <p:txBody>
          <a:bodyPr/>
          <a:lstStyle/>
          <a:p>
            <a:fld id="{2236A308-B88B-0049-BFC8-4D274B6250D1}" type="slidenum">
              <a:rPr lang="en-US" smtClean="0"/>
              <a:t>17</a:t>
            </a:fld>
            <a:endParaRPr lang="en-US"/>
          </a:p>
        </p:txBody>
      </p:sp>
    </p:spTree>
    <p:extLst>
      <p:ext uri="{BB962C8B-B14F-4D97-AF65-F5344CB8AC3E}">
        <p14:creationId xmlns:p14="http://schemas.microsoft.com/office/powerpoint/2010/main" val="257533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difference between the Abitur and the </a:t>
            </a:r>
            <a:r>
              <a:rPr lang="en-GB" sz="1200" b="0" i="0" kern="1200" dirty="0" err="1">
                <a:solidFill>
                  <a:schemeClr val="tx1"/>
                </a:solidFill>
                <a:effectLst/>
                <a:latin typeface="+mn-lt"/>
                <a:ea typeface="+mn-ea"/>
                <a:cs typeface="+mn-cs"/>
              </a:rPr>
              <a:t>Fachgebundene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Hochschulreife</a:t>
            </a:r>
            <a:r>
              <a:rPr lang="en-GB" sz="1200" b="0" i="0" kern="1200" dirty="0">
                <a:solidFill>
                  <a:schemeClr val="tx1"/>
                </a:solidFill>
                <a:effectLst/>
                <a:latin typeface="+mn-lt"/>
                <a:ea typeface="+mn-ea"/>
                <a:cs typeface="+mn-cs"/>
              </a:rPr>
              <a:t> – the subject-specific version of the </a:t>
            </a:r>
            <a:r>
              <a:rPr lang="en-GB" sz="1200" b="0" i="0" kern="1200" dirty="0" err="1">
                <a:solidFill>
                  <a:schemeClr val="tx1"/>
                </a:solidFill>
                <a:effectLst/>
                <a:latin typeface="+mn-lt"/>
                <a:ea typeface="+mn-ea"/>
                <a:cs typeface="+mn-cs"/>
              </a:rPr>
              <a:t>Fachabi</a:t>
            </a:r>
            <a:r>
              <a:rPr lang="en-GB" sz="1200" b="0" i="0" kern="1200" dirty="0">
                <a:solidFill>
                  <a:schemeClr val="tx1"/>
                </a:solidFill>
                <a:effectLst/>
                <a:latin typeface="+mn-lt"/>
                <a:ea typeface="+mn-ea"/>
                <a:cs typeface="+mn-cs"/>
              </a:rPr>
              <a:t> – is having a second foreign language </a:t>
            </a:r>
            <a:endParaRPr lang="en-US" dirty="0"/>
          </a:p>
        </p:txBody>
      </p:sp>
      <p:sp>
        <p:nvSpPr>
          <p:cNvPr id="4" name="Slide Number Placeholder 3"/>
          <p:cNvSpPr>
            <a:spLocks noGrp="1"/>
          </p:cNvSpPr>
          <p:nvPr>
            <p:ph type="sldNum" sz="quarter" idx="10"/>
          </p:nvPr>
        </p:nvSpPr>
        <p:spPr/>
        <p:txBody>
          <a:bodyPr/>
          <a:lstStyle/>
          <a:p>
            <a:fld id="{2236A308-B88B-0049-BFC8-4D274B6250D1}" type="slidenum">
              <a:rPr lang="en-US" smtClean="0"/>
              <a:t>18</a:t>
            </a:fld>
            <a:endParaRPr lang="en-US"/>
          </a:p>
        </p:txBody>
      </p:sp>
    </p:spTree>
    <p:extLst>
      <p:ext uri="{BB962C8B-B14F-4D97-AF65-F5344CB8AC3E}">
        <p14:creationId xmlns:p14="http://schemas.microsoft.com/office/powerpoint/2010/main" val="1812851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you need to note here is the switching trend from </a:t>
            </a:r>
            <a:r>
              <a:rPr lang="en-US" dirty="0" err="1"/>
              <a:t>Hauptschule</a:t>
            </a:r>
            <a:r>
              <a:rPr lang="en-US" dirty="0"/>
              <a:t> to comprehensive schools – students are trying to keep their options open</a:t>
            </a:r>
          </a:p>
          <a:p>
            <a:r>
              <a:rPr lang="en-US" dirty="0"/>
              <a:t>And there is a distinct regional variation to this pattern</a:t>
            </a:r>
          </a:p>
        </p:txBody>
      </p:sp>
      <p:sp>
        <p:nvSpPr>
          <p:cNvPr id="4" name="Slide Number Placeholder 3"/>
          <p:cNvSpPr>
            <a:spLocks noGrp="1"/>
          </p:cNvSpPr>
          <p:nvPr>
            <p:ph type="sldNum" sz="quarter" idx="10"/>
          </p:nvPr>
        </p:nvSpPr>
        <p:spPr/>
        <p:txBody>
          <a:bodyPr/>
          <a:lstStyle/>
          <a:p>
            <a:fld id="{2236A308-B88B-0049-BFC8-4D274B6250D1}" type="slidenum">
              <a:rPr lang="en-US" smtClean="0"/>
              <a:t>19</a:t>
            </a:fld>
            <a:endParaRPr lang="en-US"/>
          </a:p>
        </p:txBody>
      </p:sp>
    </p:spTree>
    <p:extLst>
      <p:ext uri="{BB962C8B-B14F-4D97-AF65-F5344CB8AC3E}">
        <p14:creationId xmlns:p14="http://schemas.microsoft.com/office/powerpoint/2010/main" val="2969505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this in more detail</a:t>
            </a:r>
          </a:p>
          <a:p>
            <a:r>
              <a:rPr lang="en-US" dirty="0"/>
              <a:t>Summarize patterns across German Lander:</a:t>
            </a:r>
          </a:p>
          <a:p>
            <a:pPr marL="0" indent="0">
              <a:buNone/>
            </a:pPr>
            <a:r>
              <a:rPr lang="en-US" dirty="0"/>
              <a:t>Common pattern across diverse German Länder: </a:t>
            </a:r>
          </a:p>
          <a:p>
            <a:r>
              <a:rPr lang="en-US" dirty="0"/>
              <a:t>Disappearance of </a:t>
            </a:r>
            <a:r>
              <a:rPr lang="en-US" dirty="0" err="1"/>
              <a:t>Hauptschule</a:t>
            </a:r>
            <a:r>
              <a:rPr lang="en-US" dirty="0"/>
              <a:t> (linked to population decline and structural changes)</a:t>
            </a:r>
          </a:p>
          <a:p>
            <a:r>
              <a:rPr lang="en-US" dirty="0"/>
              <a:t>Growth in comprehensive schools</a:t>
            </a:r>
          </a:p>
          <a:p>
            <a:pPr marL="0" indent="0">
              <a:buNone/>
            </a:pPr>
            <a:endParaRPr lang="en-US" dirty="0"/>
          </a:p>
          <a:p>
            <a:pPr marL="0" indent="0">
              <a:buNone/>
            </a:pPr>
            <a:r>
              <a:rPr lang="en-US" dirty="0"/>
              <a:t>In most areas except the south:</a:t>
            </a:r>
          </a:p>
          <a:p>
            <a:r>
              <a:rPr lang="en-US" dirty="0"/>
              <a:t>Decline in vocational schools</a:t>
            </a:r>
          </a:p>
          <a:p>
            <a:r>
              <a:rPr lang="en-US" dirty="0"/>
              <a:t>No rise in the higher level vocational schools</a:t>
            </a:r>
          </a:p>
          <a:p>
            <a:endParaRPr lang="en-US" dirty="0"/>
          </a:p>
        </p:txBody>
      </p:sp>
      <p:sp>
        <p:nvSpPr>
          <p:cNvPr id="4" name="Slide Number Placeholder 3"/>
          <p:cNvSpPr>
            <a:spLocks noGrp="1"/>
          </p:cNvSpPr>
          <p:nvPr>
            <p:ph type="sldNum" sz="quarter" idx="10"/>
          </p:nvPr>
        </p:nvSpPr>
        <p:spPr/>
        <p:txBody>
          <a:bodyPr/>
          <a:lstStyle/>
          <a:p>
            <a:fld id="{2236A308-B88B-0049-BFC8-4D274B6250D1}" type="slidenum">
              <a:rPr lang="en-US" smtClean="0"/>
              <a:t>20</a:t>
            </a:fld>
            <a:endParaRPr lang="en-US"/>
          </a:p>
        </p:txBody>
      </p:sp>
    </p:spTree>
    <p:extLst>
      <p:ext uri="{BB962C8B-B14F-4D97-AF65-F5344CB8AC3E}">
        <p14:creationId xmlns:p14="http://schemas.microsoft.com/office/powerpoint/2010/main" val="663806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Austria, there are some similarities in the patterns, but the options on the table are quite different</a:t>
            </a:r>
          </a:p>
        </p:txBody>
      </p:sp>
      <p:sp>
        <p:nvSpPr>
          <p:cNvPr id="4" name="Slide Number Placeholder 3"/>
          <p:cNvSpPr>
            <a:spLocks noGrp="1"/>
          </p:cNvSpPr>
          <p:nvPr>
            <p:ph type="sldNum" sz="quarter" idx="10"/>
          </p:nvPr>
        </p:nvSpPr>
        <p:spPr/>
        <p:txBody>
          <a:bodyPr/>
          <a:lstStyle/>
          <a:p>
            <a:fld id="{2236A308-B88B-0049-BFC8-4D274B6250D1}" type="slidenum">
              <a:rPr lang="en-US" smtClean="0"/>
              <a:t>23</a:t>
            </a:fld>
            <a:endParaRPr lang="en-US"/>
          </a:p>
        </p:txBody>
      </p:sp>
    </p:spTree>
    <p:extLst>
      <p:ext uri="{BB962C8B-B14F-4D97-AF65-F5344CB8AC3E}">
        <p14:creationId xmlns:p14="http://schemas.microsoft.com/office/powerpoint/2010/main" val="3855335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Summarize patterns across Austrian Lander: </a:t>
            </a:r>
          </a:p>
          <a:p>
            <a:r>
              <a:rPr lang="en-US" dirty="0"/>
              <a:t>Increased enrollment in the academic schools</a:t>
            </a:r>
          </a:p>
          <a:p>
            <a:r>
              <a:rPr lang="en-US" dirty="0"/>
              <a:t>But also increased enrollment in the higher vocational schools (BHS)</a:t>
            </a:r>
          </a:p>
          <a:p>
            <a:r>
              <a:rPr lang="en-US" dirty="0"/>
              <a:t>BHS enrollment peaks in the high-industry Länder in the mid-2000s, but continues to rise in other areas </a:t>
            </a:r>
          </a:p>
          <a:p>
            <a:r>
              <a:rPr lang="en-US" dirty="0"/>
              <a:t>Enrolment in </a:t>
            </a:r>
            <a:r>
              <a:rPr lang="en-US" i="1" dirty="0" err="1"/>
              <a:t>Berufsschule</a:t>
            </a:r>
            <a:r>
              <a:rPr lang="en-US" i="1" dirty="0"/>
              <a:t> </a:t>
            </a:r>
            <a:r>
              <a:rPr lang="en-US" dirty="0"/>
              <a:t>(BS) that are part of the dual system of apprenticeship fluctuates – related to the flow of apprenticeship places</a:t>
            </a:r>
          </a:p>
          <a:p>
            <a:r>
              <a:rPr lang="en-US" dirty="0"/>
              <a:t>Enrollment in the BMS falls away</a:t>
            </a:r>
          </a:p>
          <a:p>
            <a:endParaRPr lang="en-US" dirty="0"/>
          </a:p>
        </p:txBody>
      </p:sp>
      <p:sp>
        <p:nvSpPr>
          <p:cNvPr id="4" name="Slide Number Placeholder 3"/>
          <p:cNvSpPr>
            <a:spLocks noGrp="1"/>
          </p:cNvSpPr>
          <p:nvPr>
            <p:ph type="sldNum" sz="quarter" idx="10"/>
          </p:nvPr>
        </p:nvSpPr>
        <p:spPr/>
        <p:txBody>
          <a:bodyPr/>
          <a:lstStyle/>
          <a:p>
            <a:fld id="{2236A308-B88B-0049-BFC8-4D274B6250D1}" type="slidenum">
              <a:rPr lang="en-US" smtClean="0"/>
              <a:t>24</a:t>
            </a:fld>
            <a:endParaRPr lang="en-US"/>
          </a:p>
        </p:txBody>
      </p:sp>
    </p:spTree>
    <p:extLst>
      <p:ext uri="{BB962C8B-B14F-4D97-AF65-F5344CB8AC3E}">
        <p14:creationId xmlns:p14="http://schemas.microsoft.com/office/powerpoint/2010/main" val="1286398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36A308-B88B-0049-BFC8-4D274B6250D1}" type="slidenum">
              <a:rPr lang="en-US" smtClean="0"/>
              <a:t>25</a:t>
            </a:fld>
            <a:endParaRPr lang="en-US"/>
          </a:p>
        </p:txBody>
      </p:sp>
    </p:spTree>
    <p:extLst>
      <p:ext uri="{BB962C8B-B14F-4D97-AF65-F5344CB8AC3E}">
        <p14:creationId xmlns:p14="http://schemas.microsoft.com/office/powerpoint/2010/main" val="1005383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it’s not a magic wand</a:t>
            </a:r>
          </a:p>
        </p:txBody>
      </p:sp>
      <p:sp>
        <p:nvSpPr>
          <p:cNvPr id="4" name="Slide Number Placeholder 3"/>
          <p:cNvSpPr>
            <a:spLocks noGrp="1"/>
          </p:cNvSpPr>
          <p:nvPr>
            <p:ph type="sldNum" sz="quarter" idx="10"/>
          </p:nvPr>
        </p:nvSpPr>
        <p:spPr/>
        <p:txBody>
          <a:bodyPr/>
          <a:lstStyle/>
          <a:p>
            <a:fld id="{2236A308-B88B-0049-BFC8-4D274B6250D1}" type="slidenum">
              <a:rPr lang="en-US" smtClean="0"/>
              <a:t>27</a:t>
            </a:fld>
            <a:endParaRPr lang="en-US"/>
          </a:p>
        </p:txBody>
      </p:sp>
    </p:spTree>
    <p:extLst>
      <p:ext uri="{BB962C8B-B14F-4D97-AF65-F5344CB8AC3E}">
        <p14:creationId xmlns:p14="http://schemas.microsoft.com/office/powerpoint/2010/main" val="3022724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derstandard.at</a:t>
            </a:r>
            <a:r>
              <a:rPr lang="en-US" dirty="0"/>
              <a:t>/2000026353051/</a:t>
            </a:r>
            <a:r>
              <a:rPr lang="en-US" dirty="0" err="1"/>
              <a:t>Berufsbildung</a:t>
            </a:r>
            <a:r>
              <a:rPr lang="en-US" dirty="0"/>
              <a:t>-Die-</a:t>
            </a:r>
            <a:r>
              <a:rPr lang="en-US" dirty="0" err="1"/>
              <a:t>vergessenen</a:t>
            </a:r>
            <a:r>
              <a:rPr lang="en-US" dirty="0"/>
              <a:t>-</a:t>
            </a:r>
            <a:r>
              <a:rPr lang="en-US" dirty="0" err="1"/>
              <a:t>Schulen</a:t>
            </a:r>
            <a:endParaRPr lang="en-US" dirty="0"/>
          </a:p>
        </p:txBody>
      </p:sp>
      <p:sp>
        <p:nvSpPr>
          <p:cNvPr id="4" name="Slide Number Placeholder 3"/>
          <p:cNvSpPr>
            <a:spLocks noGrp="1"/>
          </p:cNvSpPr>
          <p:nvPr>
            <p:ph type="sldNum" sz="quarter" idx="10"/>
          </p:nvPr>
        </p:nvSpPr>
        <p:spPr/>
        <p:txBody>
          <a:bodyPr/>
          <a:lstStyle/>
          <a:p>
            <a:fld id="{2236A308-B88B-0049-BFC8-4D274B6250D1}" type="slidenum">
              <a:rPr lang="en-US" smtClean="0"/>
              <a:t>28</a:t>
            </a:fld>
            <a:endParaRPr lang="en-US"/>
          </a:p>
        </p:txBody>
      </p:sp>
    </p:spTree>
    <p:extLst>
      <p:ext uri="{BB962C8B-B14F-4D97-AF65-F5344CB8AC3E}">
        <p14:creationId xmlns:p14="http://schemas.microsoft.com/office/powerpoint/2010/main" val="1209864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36A308-B88B-0049-BFC8-4D274B6250D1}" type="slidenum">
              <a:rPr lang="en-US" smtClean="0"/>
              <a:t>3</a:t>
            </a:fld>
            <a:endParaRPr lang="en-US"/>
          </a:p>
        </p:txBody>
      </p:sp>
    </p:spTree>
    <p:extLst>
      <p:ext uri="{BB962C8B-B14F-4D97-AF65-F5344CB8AC3E}">
        <p14:creationId xmlns:p14="http://schemas.microsoft.com/office/powerpoint/2010/main" val="41807379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Systems – or really markets</a:t>
            </a:r>
          </a:p>
        </p:txBody>
      </p:sp>
      <p:sp>
        <p:nvSpPr>
          <p:cNvPr id="4" name="Slide Number Placeholder 3"/>
          <p:cNvSpPr>
            <a:spLocks noGrp="1"/>
          </p:cNvSpPr>
          <p:nvPr>
            <p:ph type="sldNum" sz="quarter" idx="10"/>
          </p:nvPr>
        </p:nvSpPr>
        <p:spPr/>
        <p:txBody>
          <a:bodyPr/>
          <a:lstStyle/>
          <a:p>
            <a:fld id="{2236A308-B88B-0049-BFC8-4D274B6250D1}" type="slidenum">
              <a:rPr lang="en-US" smtClean="0"/>
              <a:t>31</a:t>
            </a:fld>
            <a:endParaRPr lang="en-US"/>
          </a:p>
        </p:txBody>
      </p:sp>
    </p:spTree>
    <p:extLst>
      <p:ext uri="{BB962C8B-B14F-4D97-AF65-F5344CB8AC3E}">
        <p14:creationId xmlns:p14="http://schemas.microsoft.com/office/powerpoint/2010/main" val="1062416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issue – “upper secondary education” is not just for young people now – things look different when you hone in on an age group</a:t>
            </a:r>
          </a:p>
          <a:p>
            <a:endParaRPr lang="en-US" dirty="0"/>
          </a:p>
          <a:p>
            <a:r>
              <a:rPr lang="en-US" dirty="0"/>
              <a:t>NB New Zealand’s story seems to be just that they learned how to count – they still have pretty low vocational enrollment rates</a:t>
            </a:r>
          </a:p>
        </p:txBody>
      </p:sp>
      <p:sp>
        <p:nvSpPr>
          <p:cNvPr id="4" name="Slide Number Placeholder 3"/>
          <p:cNvSpPr>
            <a:spLocks noGrp="1"/>
          </p:cNvSpPr>
          <p:nvPr>
            <p:ph type="sldNum" sz="quarter" idx="10"/>
          </p:nvPr>
        </p:nvSpPr>
        <p:spPr/>
        <p:txBody>
          <a:bodyPr/>
          <a:lstStyle/>
          <a:p>
            <a:fld id="{2236A308-B88B-0049-BFC8-4D274B6250D1}" type="slidenum">
              <a:rPr lang="en-US" smtClean="0"/>
              <a:t>8</a:t>
            </a:fld>
            <a:endParaRPr lang="en-US"/>
          </a:p>
        </p:txBody>
      </p:sp>
    </p:spTree>
    <p:extLst>
      <p:ext uri="{BB962C8B-B14F-4D97-AF65-F5344CB8AC3E}">
        <p14:creationId xmlns:p14="http://schemas.microsoft.com/office/powerpoint/2010/main" val="1841716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to hammer that point home – things look very different depending on the age group we are talking about</a:t>
            </a:r>
          </a:p>
          <a:p>
            <a:r>
              <a:rPr lang="en-US" dirty="0"/>
              <a:t>That will be partly do to with institutional legacies – but also something developmental?</a:t>
            </a:r>
          </a:p>
          <a:p>
            <a:endParaRPr lang="en-US" dirty="0"/>
          </a:p>
          <a:p>
            <a:r>
              <a:rPr lang="en-US" dirty="0"/>
              <a:t>Main point – it is not the case that the half who are not going to university take vocational programs at school</a:t>
            </a:r>
          </a:p>
          <a:p>
            <a:endParaRPr lang="en-US" dirty="0"/>
          </a:p>
        </p:txBody>
      </p:sp>
      <p:sp>
        <p:nvSpPr>
          <p:cNvPr id="4" name="Slide Number Placeholder 3"/>
          <p:cNvSpPr>
            <a:spLocks noGrp="1"/>
          </p:cNvSpPr>
          <p:nvPr>
            <p:ph type="sldNum" sz="quarter" idx="10"/>
          </p:nvPr>
        </p:nvSpPr>
        <p:spPr/>
        <p:txBody>
          <a:bodyPr/>
          <a:lstStyle/>
          <a:p>
            <a:fld id="{2236A308-B88B-0049-BFC8-4D274B6250D1}" type="slidenum">
              <a:rPr lang="en-US" smtClean="0"/>
              <a:t>9</a:t>
            </a:fld>
            <a:endParaRPr lang="en-US"/>
          </a:p>
        </p:txBody>
      </p:sp>
    </p:spTree>
    <p:extLst>
      <p:ext uri="{BB962C8B-B14F-4D97-AF65-F5344CB8AC3E}">
        <p14:creationId xmlns:p14="http://schemas.microsoft.com/office/powerpoint/2010/main" val="1015355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most English-speaking countries, these students do not appear in international statistics as enrolled in a vocational program. </a:t>
            </a:r>
            <a:endParaRPr lang="en-US" dirty="0"/>
          </a:p>
        </p:txBody>
      </p:sp>
      <p:sp>
        <p:nvSpPr>
          <p:cNvPr id="4" name="Slide Number Placeholder 3"/>
          <p:cNvSpPr>
            <a:spLocks noGrp="1"/>
          </p:cNvSpPr>
          <p:nvPr>
            <p:ph type="sldNum" sz="quarter" idx="10"/>
          </p:nvPr>
        </p:nvSpPr>
        <p:spPr/>
        <p:txBody>
          <a:bodyPr/>
          <a:lstStyle/>
          <a:p>
            <a:fld id="{2236A308-B88B-0049-BFC8-4D274B6250D1}" type="slidenum">
              <a:rPr lang="en-US" smtClean="0"/>
              <a:t>10</a:t>
            </a:fld>
            <a:endParaRPr lang="en-US"/>
          </a:p>
        </p:txBody>
      </p:sp>
    </p:spTree>
    <p:extLst>
      <p:ext uri="{BB962C8B-B14F-4D97-AF65-F5344CB8AC3E}">
        <p14:creationId xmlns:p14="http://schemas.microsoft.com/office/powerpoint/2010/main" val="3284216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NZ – school leavers (roughly equivalent to one year of the youth population) who got a “vocational pathway” award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Australia - Comparing </a:t>
            </a:r>
            <a:r>
              <a:rPr lang="en-GB" sz="1100" kern="1200" dirty="0">
                <a:solidFill>
                  <a:schemeClr val="tx1"/>
                </a:solidFill>
                <a:effectLst/>
                <a:latin typeface="+mn-lt"/>
                <a:ea typeface="+mn-ea"/>
                <a:cs typeface="+mn-cs"/>
              </a:rPr>
              <a:t>15 to 19-year-olds, post- school VET students more likely to be undertaking certificate III and above qualifications and </a:t>
            </a:r>
            <a:r>
              <a:rPr lang="en-GB" sz="1100" kern="1200" dirty="0" err="1">
                <a:solidFill>
                  <a:schemeClr val="tx1"/>
                </a:solidFill>
                <a:effectLst/>
                <a:latin typeface="+mn-lt"/>
                <a:ea typeface="+mn-ea"/>
                <a:cs typeface="+mn-cs"/>
              </a:rPr>
              <a:t>VETiS</a:t>
            </a:r>
            <a:r>
              <a:rPr lang="en-GB" sz="1100" kern="1200" dirty="0">
                <a:solidFill>
                  <a:schemeClr val="tx1"/>
                </a:solidFill>
                <a:effectLst/>
                <a:latin typeface="+mn-lt"/>
                <a:ea typeface="+mn-ea"/>
                <a:cs typeface="+mn-cs"/>
              </a:rPr>
              <a:t> students certificates I and II (</a:t>
            </a:r>
            <a:r>
              <a:rPr lang="en-US" sz="1100" dirty="0" err="1"/>
              <a:t>Misko</a:t>
            </a:r>
            <a:r>
              <a:rPr lang="en-US" sz="1100" dirty="0"/>
              <a:t>, </a:t>
            </a:r>
            <a:r>
              <a:rPr lang="en-US" sz="1100" dirty="0" err="1"/>
              <a:t>Korpel</a:t>
            </a:r>
            <a:r>
              <a:rPr lang="en-US" sz="1100" dirty="0"/>
              <a:t> &amp; Blomberg 2017)</a:t>
            </a:r>
            <a:r>
              <a:rPr lang="en-GB" sz="1100" kern="1200" dirty="0">
                <a:solidFill>
                  <a:schemeClr val="tx1"/>
                </a:solidFill>
                <a:effectLst/>
                <a:latin typeface="+mn-lt"/>
                <a:ea typeface="+mn-ea"/>
                <a:cs typeface="+mn-cs"/>
              </a:rPr>
              <a:t> </a:t>
            </a: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br>
              <a:rPr lang="en-GB" sz="1100" dirty="0"/>
            </a:br>
            <a:r>
              <a:rPr lang="en-GB" sz="1100" dirty="0"/>
              <a:t>Germany – Type III figure = </a:t>
            </a:r>
            <a:r>
              <a:rPr lang="en-GB" sz="1200" kern="1200" dirty="0">
                <a:solidFill>
                  <a:schemeClr val="tx1"/>
                </a:solidFill>
                <a:effectLst/>
                <a:latin typeface="+mn-lt"/>
                <a:ea typeface="+mn-ea"/>
                <a:cs typeface="+mn-cs"/>
              </a:rPr>
              <a:t>The proportion of entrants into “general secondary education” who enter into a vocational school. Another way to view the separation by types in Germany is in terms of the proportions of entrants to the VET system (so excluding all students in general education) who are in different types of VET: in 2015 this was 50.2% in the dual apprenticeship system; 21.5% in vocational schools; and 28.3% in the transition system. Source: </a:t>
            </a:r>
            <a:r>
              <a:rPr lang="en-GB" sz="1200" i="1" kern="1200" dirty="0" err="1">
                <a:solidFill>
                  <a:schemeClr val="tx1"/>
                </a:solidFill>
                <a:effectLst/>
                <a:latin typeface="+mn-lt"/>
                <a:ea typeface="+mn-ea"/>
                <a:cs typeface="+mn-cs"/>
              </a:rPr>
              <a:t>Bildung</a:t>
            </a:r>
            <a:r>
              <a:rPr lang="en-GB" sz="1200" i="1" kern="1200" dirty="0">
                <a:solidFill>
                  <a:schemeClr val="tx1"/>
                </a:solidFill>
                <a:effectLst/>
                <a:latin typeface="+mn-lt"/>
                <a:ea typeface="+mn-ea"/>
                <a:cs typeface="+mn-cs"/>
              </a:rPr>
              <a:t> in Deutschland 2016</a:t>
            </a:r>
            <a:r>
              <a:rPr lang="en-GB" sz="1200" kern="1200" dirty="0">
                <a:solidFill>
                  <a:schemeClr val="tx1"/>
                </a:solidFill>
                <a:effectLst/>
                <a:latin typeface="+mn-lt"/>
                <a:ea typeface="+mn-ea"/>
                <a:cs typeface="+mn-cs"/>
              </a:rPr>
              <a:t>, p. 102, based on the Integrated Training Reporting System </a:t>
            </a: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Austria - </a:t>
            </a:r>
          </a:p>
          <a:p>
            <a:r>
              <a:rPr lang="en-US" sz="1100" kern="1200" baseline="30000" dirty="0">
                <a:solidFill>
                  <a:schemeClr val="tx1"/>
                </a:solidFill>
                <a:effectLst/>
                <a:latin typeface="+mn-lt"/>
                <a:ea typeface="+mn-ea"/>
                <a:cs typeface="+mn-cs"/>
              </a:rPr>
              <a:t>I: Share of year 10 students in a vocational school for apprentices; this increases to 42.0% amongst year 12 students. Source: BMBF Statistical Guide 2015, school year 2014/15, p. 37 </a:t>
            </a:r>
          </a:p>
          <a:p>
            <a:r>
              <a:rPr lang="en-US" sz="1100" kern="1200" dirty="0">
                <a:solidFill>
                  <a:schemeClr val="tx1"/>
                </a:solidFill>
                <a:effectLst/>
                <a:latin typeface="+mn-lt"/>
                <a:ea typeface="+mn-ea"/>
                <a:cs typeface="+mn-cs"/>
              </a:rPr>
              <a:t>II: Share of year 10 students in vocational colleges, leading to a recognized vocational qualification. The proportion for year 12 students is 28.3. </a:t>
            </a:r>
            <a:endParaRPr lang="en-GB" sz="1100" kern="1200" dirty="0">
              <a:solidFill>
                <a:schemeClr val="tx1"/>
              </a:solidFill>
              <a:effectLst/>
              <a:latin typeface="+mn-lt"/>
              <a:ea typeface="+mn-ea"/>
              <a:cs typeface="+mn-cs"/>
            </a:endParaRPr>
          </a:p>
          <a:p>
            <a:r>
              <a:rPr lang="en-GB" sz="1100" kern="1200" dirty="0">
                <a:solidFill>
                  <a:schemeClr val="tx1"/>
                </a:solidFill>
                <a:effectLst/>
                <a:latin typeface="+mn-lt"/>
                <a:ea typeface="+mn-ea"/>
                <a:cs typeface="+mn-cs"/>
              </a:rPr>
              <a:t>III: Share of year 10 students in schools for intermediate vocational education, not leading to an industry qualification. The proportion for year 12 students is 2.9.</a:t>
            </a:r>
            <a:r>
              <a:rPr lang="en-GB" sz="1100" dirty="0">
                <a:effectLst/>
              </a:rPr>
              <a:t> </a:t>
            </a: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dirty="0"/>
          </a:p>
        </p:txBody>
      </p:sp>
      <p:sp>
        <p:nvSpPr>
          <p:cNvPr id="4" name="Slide Number Placeholder 3"/>
          <p:cNvSpPr>
            <a:spLocks noGrp="1"/>
          </p:cNvSpPr>
          <p:nvPr>
            <p:ph type="sldNum" sz="quarter" idx="10"/>
          </p:nvPr>
        </p:nvSpPr>
        <p:spPr/>
        <p:txBody>
          <a:bodyPr/>
          <a:lstStyle/>
          <a:p>
            <a:fld id="{2236A308-B88B-0049-BFC8-4D274B6250D1}" type="slidenum">
              <a:rPr lang="en-US" smtClean="0"/>
              <a:t>11</a:t>
            </a:fld>
            <a:endParaRPr lang="en-US"/>
          </a:p>
        </p:txBody>
      </p:sp>
    </p:spTree>
    <p:extLst>
      <p:ext uri="{BB962C8B-B14F-4D97-AF65-F5344CB8AC3E}">
        <p14:creationId xmlns:p14="http://schemas.microsoft.com/office/powerpoint/2010/main" val="3641682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breaking this down in the case of Australia, here we see a little of what the difference between Type II and Type III means</a:t>
            </a:r>
          </a:p>
        </p:txBody>
      </p:sp>
      <p:sp>
        <p:nvSpPr>
          <p:cNvPr id="4" name="Slide Number Placeholder 3"/>
          <p:cNvSpPr>
            <a:spLocks noGrp="1"/>
          </p:cNvSpPr>
          <p:nvPr>
            <p:ph type="sldNum" sz="quarter" idx="10"/>
          </p:nvPr>
        </p:nvSpPr>
        <p:spPr/>
        <p:txBody>
          <a:bodyPr/>
          <a:lstStyle/>
          <a:p>
            <a:fld id="{2236A308-B88B-0049-BFC8-4D274B6250D1}" type="slidenum">
              <a:rPr lang="en-US" smtClean="0"/>
              <a:t>12</a:t>
            </a:fld>
            <a:endParaRPr lang="en-US"/>
          </a:p>
        </p:txBody>
      </p:sp>
    </p:spTree>
    <p:extLst>
      <p:ext uri="{BB962C8B-B14F-4D97-AF65-F5344CB8AC3E}">
        <p14:creationId xmlns:p14="http://schemas.microsoft.com/office/powerpoint/2010/main" val="3654477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to understand more visually what that type III means…</a:t>
            </a:r>
          </a:p>
          <a:p>
            <a:endParaRPr lang="en-US" dirty="0"/>
          </a:p>
          <a:p>
            <a:r>
              <a:rPr lang="en-US" dirty="0"/>
              <a:t>Certificate Is and IIs are designed to take 0.5 – 1 year (according to the AQF volume of learning)</a:t>
            </a:r>
          </a:p>
        </p:txBody>
      </p:sp>
      <p:sp>
        <p:nvSpPr>
          <p:cNvPr id="4" name="Slide Number Placeholder 3"/>
          <p:cNvSpPr>
            <a:spLocks noGrp="1"/>
          </p:cNvSpPr>
          <p:nvPr>
            <p:ph type="sldNum" sz="quarter" idx="10"/>
          </p:nvPr>
        </p:nvSpPr>
        <p:spPr/>
        <p:txBody>
          <a:bodyPr/>
          <a:lstStyle/>
          <a:p>
            <a:fld id="{2236A308-B88B-0049-BFC8-4D274B6250D1}" type="slidenum">
              <a:rPr lang="en-US" smtClean="0"/>
              <a:t>13</a:t>
            </a:fld>
            <a:endParaRPr lang="en-US"/>
          </a:p>
        </p:txBody>
      </p:sp>
    </p:spTree>
    <p:extLst>
      <p:ext uri="{BB962C8B-B14F-4D97-AF65-F5344CB8AC3E}">
        <p14:creationId xmlns:p14="http://schemas.microsoft.com/office/powerpoint/2010/main" val="1097751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 baseline of c. 60,000 in a single year age cohort</a:t>
            </a:r>
          </a:p>
          <a:p>
            <a:r>
              <a:rPr lang="en-US" dirty="0"/>
              <a:t>The vast majority of people taking certificate IIs, IIIs, </a:t>
            </a:r>
            <a:r>
              <a:rPr lang="en-US" dirty="0" err="1"/>
              <a:t>etc</a:t>
            </a:r>
            <a:r>
              <a:rPr lang="en-US" dirty="0"/>
              <a:t> are over 20. </a:t>
            </a:r>
          </a:p>
        </p:txBody>
      </p:sp>
      <p:sp>
        <p:nvSpPr>
          <p:cNvPr id="4" name="Slide Number Placeholder 3"/>
          <p:cNvSpPr>
            <a:spLocks noGrp="1"/>
          </p:cNvSpPr>
          <p:nvPr>
            <p:ph type="sldNum" sz="quarter" idx="10"/>
          </p:nvPr>
        </p:nvSpPr>
        <p:spPr/>
        <p:txBody>
          <a:bodyPr/>
          <a:lstStyle/>
          <a:p>
            <a:fld id="{2236A308-B88B-0049-BFC8-4D274B6250D1}" type="slidenum">
              <a:rPr lang="en-US" smtClean="0"/>
              <a:t>14</a:t>
            </a:fld>
            <a:endParaRPr lang="en-US"/>
          </a:p>
        </p:txBody>
      </p:sp>
    </p:spTree>
    <p:extLst>
      <p:ext uri="{BB962C8B-B14F-4D97-AF65-F5344CB8AC3E}">
        <p14:creationId xmlns:p14="http://schemas.microsoft.com/office/powerpoint/2010/main" val="3089263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5B4747F-845D-3646-A0B8-1684B00E2A39}" type="datetimeFigureOut">
              <a:rPr lang="en-US" smtClean="0"/>
              <a:t>6/26/18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4BC49A-607F-EA44-881F-3CEF76978698}" type="slidenum">
              <a:rPr lang="en-US" smtClean="0"/>
              <a:t>‹#›</a:t>
            </a:fld>
            <a:endParaRPr lang="en-US"/>
          </a:p>
        </p:txBody>
      </p:sp>
    </p:spTree>
    <p:extLst>
      <p:ext uri="{BB962C8B-B14F-4D97-AF65-F5344CB8AC3E}">
        <p14:creationId xmlns:p14="http://schemas.microsoft.com/office/powerpoint/2010/main" val="1132557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B4747F-845D-3646-A0B8-1684B00E2A39}" type="datetimeFigureOut">
              <a:rPr lang="en-US" smtClean="0"/>
              <a:t>6/26/18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4BC49A-607F-EA44-881F-3CEF76978698}" type="slidenum">
              <a:rPr lang="en-US" smtClean="0"/>
              <a:t>‹#›</a:t>
            </a:fld>
            <a:endParaRPr lang="en-US"/>
          </a:p>
        </p:txBody>
      </p:sp>
    </p:spTree>
    <p:extLst>
      <p:ext uri="{BB962C8B-B14F-4D97-AF65-F5344CB8AC3E}">
        <p14:creationId xmlns:p14="http://schemas.microsoft.com/office/powerpoint/2010/main" val="1391422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B4747F-845D-3646-A0B8-1684B00E2A39}" type="datetimeFigureOut">
              <a:rPr lang="en-US" smtClean="0"/>
              <a:t>6/26/18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4BC49A-607F-EA44-881F-3CEF76978698}" type="slidenum">
              <a:rPr lang="en-US" smtClean="0"/>
              <a:t>‹#›</a:t>
            </a:fld>
            <a:endParaRPr lang="en-US"/>
          </a:p>
        </p:txBody>
      </p:sp>
    </p:spTree>
    <p:extLst>
      <p:ext uri="{BB962C8B-B14F-4D97-AF65-F5344CB8AC3E}">
        <p14:creationId xmlns:p14="http://schemas.microsoft.com/office/powerpoint/2010/main" val="2472177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venir Next" panose="020B0503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sz="2400">
                <a:latin typeface="Avenir Next" panose="020B0503020202020204" pitchFamily="34" charset="0"/>
              </a:defRPr>
            </a:lvl1pPr>
            <a:lvl2pPr>
              <a:defRPr>
                <a:latin typeface="Avenir Next" panose="020B0503020202020204" pitchFamily="34" charset="0"/>
              </a:defRPr>
            </a:lvl2pPr>
            <a:lvl3pPr>
              <a:defRPr>
                <a:latin typeface="Avenir Next" panose="020B0503020202020204" pitchFamily="34" charset="0"/>
              </a:defRPr>
            </a:lvl3pPr>
            <a:lvl4pPr>
              <a:defRPr>
                <a:latin typeface="Avenir Next" panose="020B0503020202020204" pitchFamily="34" charset="0"/>
              </a:defRPr>
            </a:lvl4pPr>
            <a:lvl5pPr>
              <a:defRPr>
                <a:latin typeface="Avenir Next" panose="020B05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5B4747F-845D-3646-A0B8-1684B00E2A39}" type="datetimeFigureOut">
              <a:rPr lang="en-US" smtClean="0"/>
              <a:t>6/26/18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4BC49A-607F-EA44-881F-3CEF76978698}" type="slidenum">
              <a:rPr lang="en-US" smtClean="0"/>
              <a:t>‹#›</a:t>
            </a:fld>
            <a:endParaRPr lang="en-US"/>
          </a:p>
        </p:txBody>
      </p:sp>
    </p:spTree>
    <p:extLst>
      <p:ext uri="{BB962C8B-B14F-4D97-AF65-F5344CB8AC3E}">
        <p14:creationId xmlns:p14="http://schemas.microsoft.com/office/powerpoint/2010/main" val="4150627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B4747F-845D-3646-A0B8-1684B00E2A39}" type="datetimeFigureOut">
              <a:rPr lang="en-US" smtClean="0"/>
              <a:t>6/26/18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4BC49A-607F-EA44-881F-3CEF76978698}" type="slidenum">
              <a:rPr lang="en-US" smtClean="0"/>
              <a:t>‹#›</a:t>
            </a:fld>
            <a:endParaRPr lang="en-US"/>
          </a:p>
        </p:txBody>
      </p:sp>
    </p:spTree>
    <p:extLst>
      <p:ext uri="{BB962C8B-B14F-4D97-AF65-F5344CB8AC3E}">
        <p14:creationId xmlns:p14="http://schemas.microsoft.com/office/powerpoint/2010/main" val="183132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B4747F-845D-3646-A0B8-1684B00E2A39}" type="datetimeFigureOut">
              <a:rPr lang="en-US" smtClean="0"/>
              <a:t>6/26/18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4BC49A-607F-EA44-881F-3CEF76978698}" type="slidenum">
              <a:rPr lang="en-US" smtClean="0"/>
              <a:t>‹#›</a:t>
            </a:fld>
            <a:endParaRPr lang="en-US"/>
          </a:p>
        </p:txBody>
      </p:sp>
    </p:spTree>
    <p:extLst>
      <p:ext uri="{BB962C8B-B14F-4D97-AF65-F5344CB8AC3E}">
        <p14:creationId xmlns:p14="http://schemas.microsoft.com/office/powerpoint/2010/main" val="582577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B4747F-845D-3646-A0B8-1684B00E2A39}" type="datetimeFigureOut">
              <a:rPr lang="en-US" smtClean="0"/>
              <a:t>6/26/18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4BC49A-607F-EA44-881F-3CEF76978698}" type="slidenum">
              <a:rPr lang="en-US" smtClean="0"/>
              <a:t>‹#›</a:t>
            </a:fld>
            <a:endParaRPr lang="en-US"/>
          </a:p>
        </p:txBody>
      </p:sp>
    </p:spTree>
    <p:extLst>
      <p:ext uri="{BB962C8B-B14F-4D97-AF65-F5344CB8AC3E}">
        <p14:creationId xmlns:p14="http://schemas.microsoft.com/office/powerpoint/2010/main" val="1344394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B4747F-845D-3646-A0B8-1684B00E2A39}" type="datetimeFigureOut">
              <a:rPr lang="en-US" smtClean="0"/>
              <a:t>6/26/18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4BC49A-607F-EA44-881F-3CEF76978698}" type="slidenum">
              <a:rPr lang="en-US" smtClean="0"/>
              <a:t>‹#›</a:t>
            </a:fld>
            <a:endParaRPr lang="en-US"/>
          </a:p>
        </p:txBody>
      </p:sp>
    </p:spTree>
    <p:extLst>
      <p:ext uri="{BB962C8B-B14F-4D97-AF65-F5344CB8AC3E}">
        <p14:creationId xmlns:p14="http://schemas.microsoft.com/office/powerpoint/2010/main" val="1182569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B4747F-845D-3646-A0B8-1684B00E2A39}" type="datetimeFigureOut">
              <a:rPr lang="en-US" smtClean="0"/>
              <a:t>6/26/18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4BC49A-607F-EA44-881F-3CEF76978698}" type="slidenum">
              <a:rPr lang="en-US" smtClean="0"/>
              <a:t>‹#›</a:t>
            </a:fld>
            <a:endParaRPr lang="en-US"/>
          </a:p>
        </p:txBody>
      </p:sp>
    </p:spTree>
    <p:extLst>
      <p:ext uri="{BB962C8B-B14F-4D97-AF65-F5344CB8AC3E}">
        <p14:creationId xmlns:p14="http://schemas.microsoft.com/office/powerpoint/2010/main" val="1872531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5B4747F-845D-3646-A0B8-1684B00E2A39}" type="datetimeFigureOut">
              <a:rPr lang="en-US" smtClean="0"/>
              <a:t>6/26/18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4BC49A-607F-EA44-881F-3CEF76978698}" type="slidenum">
              <a:rPr lang="en-US" smtClean="0"/>
              <a:t>‹#›</a:t>
            </a:fld>
            <a:endParaRPr lang="en-US"/>
          </a:p>
        </p:txBody>
      </p:sp>
    </p:spTree>
    <p:extLst>
      <p:ext uri="{BB962C8B-B14F-4D97-AF65-F5344CB8AC3E}">
        <p14:creationId xmlns:p14="http://schemas.microsoft.com/office/powerpoint/2010/main" val="195945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5B4747F-845D-3646-A0B8-1684B00E2A39}" type="datetimeFigureOut">
              <a:rPr lang="en-US" smtClean="0"/>
              <a:t>6/26/18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4BC49A-607F-EA44-881F-3CEF76978698}" type="slidenum">
              <a:rPr lang="en-US" smtClean="0"/>
              <a:t>‹#›</a:t>
            </a:fld>
            <a:endParaRPr lang="en-US"/>
          </a:p>
        </p:txBody>
      </p:sp>
    </p:spTree>
    <p:extLst>
      <p:ext uri="{BB962C8B-B14F-4D97-AF65-F5344CB8AC3E}">
        <p14:creationId xmlns:p14="http://schemas.microsoft.com/office/powerpoint/2010/main" val="1239324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B4747F-845D-3646-A0B8-1684B00E2A39}" type="datetimeFigureOut">
              <a:rPr lang="en-US" smtClean="0"/>
              <a:t>6/26/18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4BC49A-607F-EA44-881F-3CEF76978698}" type="slidenum">
              <a:rPr lang="en-US" smtClean="0"/>
              <a:t>‹#›</a:t>
            </a:fld>
            <a:endParaRPr lang="en-US"/>
          </a:p>
        </p:txBody>
      </p:sp>
    </p:spTree>
    <p:extLst>
      <p:ext uri="{BB962C8B-B14F-4D97-AF65-F5344CB8AC3E}">
        <p14:creationId xmlns:p14="http://schemas.microsoft.com/office/powerpoint/2010/main" val="36034454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3C664-93AB-824A-B024-76E86C98D9B6}"/>
              </a:ext>
            </a:extLst>
          </p:cNvPr>
          <p:cNvSpPr>
            <a:spLocks noGrp="1"/>
          </p:cNvSpPr>
          <p:nvPr>
            <p:ph type="ctrTitle"/>
          </p:nvPr>
        </p:nvSpPr>
        <p:spPr>
          <a:xfrm>
            <a:off x="469900" y="1252992"/>
            <a:ext cx="8458200" cy="2387600"/>
          </a:xfrm>
        </p:spPr>
        <p:txBody>
          <a:bodyPr>
            <a:normAutofit/>
          </a:bodyPr>
          <a:lstStyle/>
          <a:p>
            <a:r>
              <a:rPr lang="en-GB" sz="5000" dirty="0">
                <a:latin typeface="Avenir Next" panose="020B0503020202020204" pitchFamily="34" charset="0"/>
              </a:rPr>
              <a:t>Different but equal? </a:t>
            </a:r>
            <a:br>
              <a:rPr lang="en-GB" sz="5000" dirty="0">
                <a:latin typeface="Avenir Next" panose="020B0503020202020204" pitchFamily="34" charset="0"/>
              </a:rPr>
            </a:br>
            <a:r>
              <a:rPr lang="en-GB" sz="4200" dirty="0">
                <a:latin typeface="Avenir Next" panose="020B0503020202020204" pitchFamily="34" charset="0"/>
              </a:rPr>
              <a:t>The role of </a:t>
            </a:r>
            <a:r>
              <a:rPr lang="en-GB" sz="4200" dirty="0">
                <a:solidFill>
                  <a:srgbClr val="C00000"/>
                </a:solidFill>
                <a:latin typeface="Avenir Next Medium" panose="020B0503020202020204" pitchFamily="34" charset="0"/>
              </a:rPr>
              <a:t>equivalency</a:t>
            </a:r>
            <a:r>
              <a:rPr lang="en-GB" sz="4200" dirty="0">
                <a:latin typeface="Avenir Next" panose="020B0503020202020204" pitchFamily="34" charset="0"/>
              </a:rPr>
              <a:t> policies in sustaining secondary VET</a:t>
            </a:r>
            <a:endParaRPr lang="en-US" sz="4200" dirty="0">
              <a:latin typeface="Avenir Next" panose="020B0503020202020204" pitchFamily="34" charset="0"/>
            </a:endParaRPr>
          </a:p>
        </p:txBody>
      </p:sp>
      <p:sp>
        <p:nvSpPr>
          <p:cNvPr id="3" name="Subtitle 2">
            <a:extLst>
              <a:ext uri="{FF2B5EF4-FFF2-40B4-BE49-F238E27FC236}">
                <a16:creationId xmlns:a16="http://schemas.microsoft.com/office/drawing/2014/main" id="{327EA679-C908-994F-84B0-1C05098B23BD}"/>
              </a:ext>
            </a:extLst>
          </p:cNvPr>
          <p:cNvSpPr>
            <a:spLocks noGrp="1"/>
          </p:cNvSpPr>
          <p:nvPr>
            <p:ph type="subTitle" idx="1"/>
          </p:nvPr>
        </p:nvSpPr>
        <p:spPr>
          <a:xfrm>
            <a:off x="1270000" y="4541838"/>
            <a:ext cx="6858000" cy="1655762"/>
          </a:xfrm>
        </p:spPr>
        <p:txBody>
          <a:bodyPr>
            <a:normAutofit lnSpcReduction="10000"/>
          </a:bodyPr>
          <a:lstStyle/>
          <a:p>
            <a:r>
              <a:rPr lang="en-US" dirty="0">
                <a:latin typeface="Avenir Next" panose="020B0503020202020204" pitchFamily="34" charset="0"/>
              </a:rPr>
              <a:t>Amelia Peterson, Harvard University</a:t>
            </a:r>
          </a:p>
          <a:p>
            <a:r>
              <a:rPr lang="en-US" dirty="0">
                <a:solidFill>
                  <a:srgbClr val="C00000"/>
                </a:solidFill>
                <a:latin typeface="Avenir Next Medium" panose="020B0503020202020204" pitchFamily="34" charset="0"/>
              </a:rPr>
              <a:t>5</a:t>
            </a:r>
            <a:r>
              <a:rPr lang="en-US" baseline="30000" dirty="0">
                <a:solidFill>
                  <a:srgbClr val="C00000"/>
                </a:solidFill>
                <a:latin typeface="Avenir Next Medium" panose="020B0503020202020204" pitchFamily="34" charset="0"/>
              </a:rPr>
              <a:t>th</a:t>
            </a:r>
            <a:r>
              <a:rPr lang="en-US" dirty="0">
                <a:solidFill>
                  <a:srgbClr val="C00000"/>
                </a:solidFill>
                <a:latin typeface="Avenir Next Medium" panose="020B0503020202020204" pitchFamily="34" charset="0"/>
              </a:rPr>
              <a:t> International Conference on Employer Engagement in Education &amp; Training</a:t>
            </a:r>
          </a:p>
          <a:p>
            <a:r>
              <a:rPr lang="en-US" dirty="0">
                <a:latin typeface="Avenir Next" panose="020B0503020202020204" pitchFamily="34" charset="0"/>
              </a:rPr>
              <a:t>London, 5</a:t>
            </a:r>
            <a:r>
              <a:rPr lang="en-US" baseline="30000" dirty="0">
                <a:latin typeface="Avenir Next" panose="020B0503020202020204" pitchFamily="34" charset="0"/>
              </a:rPr>
              <a:t>th</a:t>
            </a:r>
            <a:r>
              <a:rPr lang="en-US" dirty="0">
                <a:latin typeface="Avenir Next" panose="020B0503020202020204" pitchFamily="34" charset="0"/>
              </a:rPr>
              <a:t> July 2018</a:t>
            </a:r>
          </a:p>
        </p:txBody>
      </p:sp>
    </p:spTree>
    <p:extLst>
      <p:ext uri="{BB962C8B-B14F-4D97-AF65-F5344CB8AC3E}">
        <p14:creationId xmlns:p14="http://schemas.microsoft.com/office/powerpoint/2010/main" val="898758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FFBDB-3386-EB45-9BDF-478C376CD3D9}"/>
              </a:ext>
            </a:extLst>
          </p:cNvPr>
          <p:cNvSpPr>
            <a:spLocks noGrp="1"/>
          </p:cNvSpPr>
          <p:nvPr>
            <p:ph type="title"/>
          </p:nvPr>
        </p:nvSpPr>
        <p:spPr/>
        <p:txBody>
          <a:bodyPr>
            <a:normAutofit/>
          </a:bodyPr>
          <a:lstStyle/>
          <a:p>
            <a:r>
              <a:rPr lang="en-US" sz="3200" dirty="0"/>
              <a:t>Types of secondary VET</a:t>
            </a:r>
          </a:p>
        </p:txBody>
      </p:sp>
      <p:sp>
        <p:nvSpPr>
          <p:cNvPr id="3" name="Content Placeholder 2">
            <a:extLst>
              <a:ext uri="{FF2B5EF4-FFF2-40B4-BE49-F238E27FC236}">
                <a16:creationId xmlns:a16="http://schemas.microsoft.com/office/drawing/2014/main" id="{9D2F1AE8-B5C7-1C43-962A-003DE6F3037B}"/>
              </a:ext>
            </a:extLst>
          </p:cNvPr>
          <p:cNvSpPr>
            <a:spLocks noGrp="1"/>
          </p:cNvSpPr>
          <p:nvPr>
            <p:ph idx="1"/>
          </p:nvPr>
        </p:nvSpPr>
        <p:spPr/>
        <p:txBody>
          <a:bodyPr>
            <a:noAutofit/>
          </a:bodyPr>
          <a:lstStyle/>
          <a:p>
            <a:pPr marL="0" indent="0">
              <a:buNone/>
            </a:pPr>
            <a:r>
              <a:rPr lang="en-GB" dirty="0"/>
              <a:t>Categorisations tend to distinguish based on the location of learning (Green, </a:t>
            </a:r>
            <a:r>
              <a:rPr lang="en-GB" dirty="0" err="1"/>
              <a:t>Oketch</a:t>
            </a:r>
            <a:r>
              <a:rPr lang="en-GB" dirty="0"/>
              <a:t>, &amp; Preston, 2004; Ryan, 2001)</a:t>
            </a:r>
          </a:p>
          <a:p>
            <a:r>
              <a:rPr lang="en-GB" dirty="0"/>
              <a:t>Type I =  work-based or apprenticeship programs</a:t>
            </a:r>
          </a:p>
          <a:p>
            <a:r>
              <a:rPr lang="en-GB" dirty="0"/>
              <a:t>Type II = and school-based vocational education</a:t>
            </a:r>
          </a:p>
          <a:p>
            <a:pPr marL="0" indent="0">
              <a:buNone/>
            </a:pPr>
            <a:endParaRPr lang="en-GB" dirty="0"/>
          </a:p>
          <a:p>
            <a:pPr marL="0" indent="0">
              <a:buNone/>
            </a:pPr>
            <a:r>
              <a:rPr lang="en-GB" dirty="0"/>
              <a:t>But “school-based” can mean college, vocational schools, or general schools. </a:t>
            </a:r>
          </a:p>
          <a:p>
            <a:r>
              <a:rPr lang="en-GB" dirty="0"/>
              <a:t>Type III? = </a:t>
            </a:r>
            <a:r>
              <a:rPr lang="en-GB" dirty="0">
                <a:solidFill>
                  <a:srgbClr val="C00000"/>
                </a:solidFill>
                <a:latin typeface="Avenir Next Medium" panose="020B0503020202020204" pitchFamily="34" charset="0"/>
              </a:rPr>
              <a:t>school</a:t>
            </a:r>
            <a:r>
              <a:rPr lang="en-GB" dirty="0"/>
              <a:t>-based VET courses which form part of a high school diploma/certificate or general secondary pathway. </a:t>
            </a:r>
            <a:r>
              <a:rPr lang="en-GB" dirty="0">
                <a:solidFill>
                  <a:srgbClr val="C00000"/>
                </a:solidFill>
                <a:latin typeface="Avenir Next Medium" panose="020B0503020202020204" pitchFamily="34" charset="0"/>
              </a:rPr>
              <a:t>Not in comparative stats.</a:t>
            </a:r>
            <a:endParaRPr lang="en-US" dirty="0">
              <a:solidFill>
                <a:srgbClr val="C00000"/>
              </a:solidFill>
              <a:latin typeface="Avenir Next Medium" panose="020B0503020202020204" pitchFamily="34" charset="0"/>
            </a:endParaRPr>
          </a:p>
        </p:txBody>
      </p:sp>
    </p:spTree>
    <p:extLst>
      <p:ext uri="{BB962C8B-B14F-4D97-AF65-F5344CB8AC3E}">
        <p14:creationId xmlns:p14="http://schemas.microsoft.com/office/powerpoint/2010/main" val="4109264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DC32B-A94E-A34A-933A-E54998831F78}"/>
              </a:ext>
            </a:extLst>
          </p:cNvPr>
          <p:cNvSpPr>
            <a:spLocks noGrp="1"/>
          </p:cNvSpPr>
          <p:nvPr>
            <p:ph type="title"/>
          </p:nvPr>
        </p:nvSpPr>
        <p:spPr/>
        <p:txBody>
          <a:bodyPr>
            <a:normAutofit fontScale="90000"/>
          </a:bodyPr>
          <a:lstStyle/>
          <a:p>
            <a:r>
              <a:rPr lang="en-GB" sz="3200" dirty="0"/>
              <a:t>Estimates of </a:t>
            </a:r>
            <a:r>
              <a:rPr lang="en-GB" sz="3200" dirty="0" err="1"/>
              <a:t>enrollment</a:t>
            </a:r>
            <a:r>
              <a:rPr lang="en-GB" sz="3200" dirty="0"/>
              <a:t> in upper secondary VET by type, 15-19 year olds, 2015 </a:t>
            </a:r>
            <a:endParaRPr lang="en-US" sz="3200" dirty="0"/>
          </a:p>
        </p:txBody>
      </p:sp>
      <p:graphicFrame>
        <p:nvGraphicFramePr>
          <p:cNvPr id="4" name="Content Placeholder 3">
            <a:extLst>
              <a:ext uri="{FF2B5EF4-FFF2-40B4-BE49-F238E27FC236}">
                <a16:creationId xmlns:a16="http://schemas.microsoft.com/office/drawing/2014/main" id="{88524902-E147-DB4A-8949-2EDDC8C450A8}"/>
              </a:ext>
            </a:extLst>
          </p:cNvPr>
          <p:cNvGraphicFramePr>
            <a:graphicFrameLocks noGrp="1"/>
          </p:cNvGraphicFramePr>
          <p:nvPr>
            <p:ph idx="1"/>
            <p:extLst>
              <p:ext uri="{D42A27DB-BD31-4B8C-83A1-F6EECF244321}">
                <p14:modId xmlns:p14="http://schemas.microsoft.com/office/powerpoint/2010/main" val="2305413821"/>
              </p:ext>
            </p:extLst>
          </p:nvPr>
        </p:nvGraphicFramePr>
        <p:xfrm>
          <a:off x="628650" y="1988724"/>
          <a:ext cx="7689850" cy="4198765"/>
        </p:xfrm>
        <a:graphic>
          <a:graphicData uri="http://schemas.openxmlformats.org/drawingml/2006/table">
            <a:tbl>
              <a:tblPr firstRow="1" firstCol="1" bandRow="1">
                <a:tableStyleId>{BDBED569-4797-4DF1-A0F4-6AAB3CD982D8}</a:tableStyleId>
              </a:tblPr>
              <a:tblGrid>
                <a:gridCol w="1922051">
                  <a:extLst>
                    <a:ext uri="{9D8B030D-6E8A-4147-A177-3AD203B41FA5}">
                      <a16:colId xmlns:a16="http://schemas.microsoft.com/office/drawing/2014/main" val="3705559858"/>
                    </a:ext>
                  </a:extLst>
                </a:gridCol>
                <a:gridCol w="1922051">
                  <a:extLst>
                    <a:ext uri="{9D8B030D-6E8A-4147-A177-3AD203B41FA5}">
                      <a16:colId xmlns:a16="http://schemas.microsoft.com/office/drawing/2014/main" val="4233917734"/>
                    </a:ext>
                  </a:extLst>
                </a:gridCol>
                <a:gridCol w="1922874">
                  <a:extLst>
                    <a:ext uri="{9D8B030D-6E8A-4147-A177-3AD203B41FA5}">
                      <a16:colId xmlns:a16="http://schemas.microsoft.com/office/drawing/2014/main" val="2181998595"/>
                    </a:ext>
                  </a:extLst>
                </a:gridCol>
                <a:gridCol w="1922874">
                  <a:extLst>
                    <a:ext uri="{9D8B030D-6E8A-4147-A177-3AD203B41FA5}">
                      <a16:colId xmlns:a16="http://schemas.microsoft.com/office/drawing/2014/main" val="359224980"/>
                    </a:ext>
                  </a:extLst>
                </a:gridCol>
              </a:tblGrid>
              <a:tr h="839753">
                <a:tc>
                  <a:txBody>
                    <a:bodyPr/>
                    <a:lstStyle/>
                    <a:p>
                      <a:pPr>
                        <a:lnSpc>
                          <a:spcPct val="115000"/>
                        </a:lnSpc>
                        <a:spcAft>
                          <a:spcPts val="0"/>
                        </a:spcAft>
                      </a:pPr>
                      <a:r>
                        <a:rPr lang="en-GB" sz="2800" dirty="0">
                          <a:effectLst/>
                          <a:latin typeface="Avenir Next" panose="020B0503020202020204" pitchFamily="34" charset="0"/>
                        </a:rPr>
                        <a:t> </a:t>
                      </a:r>
                      <a:endParaRPr lang="en-GB" sz="2800" dirty="0">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2800" b="1" i="0" dirty="0">
                          <a:effectLst/>
                          <a:latin typeface="Avenir Next Demi Bold" panose="020B0503020202020204" pitchFamily="34" charset="0"/>
                        </a:rPr>
                        <a:t>Type I</a:t>
                      </a:r>
                      <a:endParaRPr lang="en-GB" sz="2800" b="1" i="0" dirty="0">
                        <a:effectLst/>
                        <a:latin typeface="Avenir Next Demi Bold" panose="020B0503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2800" b="1" i="0">
                          <a:effectLst/>
                          <a:latin typeface="Avenir Next Demi Bold" panose="020B0503020202020204" pitchFamily="34" charset="0"/>
                        </a:rPr>
                        <a:t>Type II</a:t>
                      </a:r>
                      <a:endParaRPr lang="en-GB" sz="2800" b="1" i="0">
                        <a:effectLst/>
                        <a:latin typeface="Avenir Next Demi Bold" panose="020B0503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2800" b="1" i="0" dirty="0">
                          <a:effectLst/>
                          <a:latin typeface="Avenir Next Demi Bold" panose="020B0503020202020204" pitchFamily="34" charset="0"/>
                        </a:rPr>
                        <a:t>Type III</a:t>
                      </a:r>
                      <a:endParaRPr lang="en-GB" sz="2800" b="1" i="0" dirty="0">
                        <a:effectLst/>
                        <a:latin typeface="Avenir Next Demi Bold" panose="020B0503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83997071"/>
                  </a:ext>
                </a:extLst>
              </a:tr>
              <a:tr h="839753">
                <a:tc>
                  <a:txBody>
                    <a:bodyPr/>
                    <a:lstStyle/>
                    <a:p>
                      <a:pPr>
                        <a:lnSpc>
                          <a:spcPct val="115000"/>
                        </a:lnSpc>
                        <a:spcAft>
                          <a:spcPts val="0"/>
                        </a:spcAft>
                      </a:pPr>
                      <a:r>
                        <a:rPr lang="en-GB" sz="2800" b="1" i="0" dirty="0">
                          <a:effectLst/>
                          <a:latin typeface="Avenir Next Demi Bold" panose="020B0503020202020204" pitchFamily="34" charset="0"/>
                        </a:rPr>
                        <a:t>Australia</a:t>
                      </a:r>
                      <a:endParaRPr lang="en-GB" sz="2800" b="1" i="0" dirty="0">
                        <a:effectLst/>
                        <a:latin typeface="Avenir Next Demi Bold" panose="020B0503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2800" dirty="0">
                          <a:effectLst/>
                          <a:latin typeface="Avenir Next" panose="020B0503020202020204" pitchFamily="34" charset="0"/>
                        </a:rPr>
                        <a:t>6%</a:t>
                      </a:r>
                      <a:endParaRPr lang="en-GB" sz="2800" dirty="0">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2800" dirty="0">
                          <a:effectLst/>
                          <a:latin typeface="Avenir Next" panose="020B0503020202020204" pitchFamily="34" charset="0"/>
                        </a:rPr>
                        <a:t>14%</a:t>
                      </a:r>
                      <a:endParaRPr lang="en-GB" sz="2800" dirty="0">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2800" dirty="0">
                          <a:effectLst/>
                          <a:latin typeface="Avenir Next" panose="020B0503020202020204" pitchFamily="34" charset="0"/>
                        </a:rPr>
                        <a:t>33%</a:t>
                      </a:r>
                      <a:endParaRPr lang="en-GB" sz="2800" dirty="0">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55115592"/>
                  </a:ext>
                </a:extLst>
              </a:tr>
              <a:tr h="839753">
                <a:tc>
                  <a:txBody>
                    <a:bodyPr/>
                    <a:lstStyle/>
                    <a:p>
                      <a:pPr>
                        <a:lnSpc>
                          <a:spcPct val="115000"/>
                        </a:lnSpc>
                        <a:spcAft>
                          <a:spcPts val="0"/>
                        </a:spcAft>
                      </a:pPr>
                      <a:r>
                        <a:rPr lang="en-GB" sz="2800" b="1" i="0" dirty="0">
                          <a:effectLst/>
                          <a:latin typeface="Avenir Next Demi Bold" panose="020B0503020202020204" pitchFamily="34" charset="0"/>
                        </a:rPr>
                        <a:t>NZ</a:t>
                      </a:r>
                      <a:endParaRPr lang="en-GB" sz="2800" b="1" i="0" dirty="0">
                        <a:effectLst/>
                        <a:latin typeface="Avenir Next Demi Bold" panose="020B0503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2800" dirty="0">
                          <a:effectLst/>
                          <a:latin typeface="Avenir Next" panose="020B0503020202020204" pitchFamily="34" charset="0"/>
                        </a:rPr>
                        <a:t>3%</a:t>
                      </a:r>
                      <a:endParaRPr lang="en-GB" sz="2800" dirty="0">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2800" dirty="0">
                          <a:effectLst/>
                          <a:latin typeface="Avenir Next" panose="020B0503020202020204" pitchFamily="34" charset="0"/>
                        </a:rPr>
                        <a:t>10%</a:t>
                      </a:r>
                      <a:endParaRPr lang="en-GB" sz="2800" dirty="0">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2800" dirty="0">
                          <a:effectLst/>
                          <a:latin typeface="Avenir Next" panose="020B0503020202020204" pitchFamily="34" charset="0"/>
                        </a:rPr>
                        <a:t>30%</a:t>
                      </a:r>
                      <a:endParaRPr lang="en-GB" sz="2800" dirty="0">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5115480"/>
                  </a:ext>
                </a:extLst>
              </a:tr>
              <a:tr h="839753">
                <a:tc>
                  <a:txBody>
                    <a:bodyPr/>
                    <a:lstStyle/>
                    <a:p>
                      <a:pPr>
                        <a:lnSpc>
                          <a:spcPct val="115000"/>
                        </a:lnSpc>
                        <a:spcAft>
                          <a:spcPts val="0"/>
                        </a:spcAft>
                      </a:pPr>
                      <a:r>
                        <a:rPr lang="en-GB" sz="2800" b="1" i="0" dirty="0">
                          <a:effectLst/>
                          <a:latin typeface="Avenir Next Demi Bold" panose="020B0503020202020204" pitchFamily="34" charset="0"/>
                        </a:rPr>
                        <a:t>Germany</a:t>
                      </a:r>
                      <a:endParaRPr lang="en-GB" sz="2800" b="1" i="0" dirty="0">
                        <a:effectLst/>
                        <a:latin typeface="Avenir Next Demi Bold" panose="020B0503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2800" dirty="0">
                          <a:effectLst/>
                          <a:latin typeface="Avenir Next" panose="020B0503020202020204" pitchFamily="34" charset="0"/>
                        </a:rPr>
                        <a:t>26% </a:t>
                      </a:r>
                      <a:endParaRPr lang="en-GB" sz="2800" dirty="0">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2800" dirty="0">
                          <a:effectLst/>
                          <a:latin typeface="Avenir Next" panose="020B0503020202020204" pitchFamily="34" charset="0"/>
                        </a:rPr>
                        <a:t>10%</a:t>
                      </a:r>
                      <a:endParaRPr lang="en-GB" sz="2800" dirty="0">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2800" dirty="0">
                          <a:effectLst/>
                          <a:latin typeface="Avenir Next" panose="020B0503020202020204" pitchFamily="34" charset="0"/>
                        </a:rPr>
                        <a:t>[13%]</a:t>
                      </a:r>
                      <a:endParaRPr lang="en-GB" sz="2800" dirty="0">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94582953"/>
                  </a:ext>
                </a:extLst>
              </a:tr>
              <a:tr h="839753">
                <a:tc>
                  <a:txBody>
                    <a:bodyPr/>
                    <a:lstStyle/>
                    <a:p>
                      <a:pPr>
                        <a:lnSpc>
                          <a:spcPct val="115000"/>
                        </a:lnSpc>
                        <a:spcAft>
                          <a:spcPts val="0"/>
                        </a:spcAft>
                      </a:pPr>
                      <a:r>
                        <a:rPr lang="en-GB" sz="2800" b="1" i="0" dirty="0">
                          <a:solidFill>
                            <a:srgbClr val="000000"/>
                          </a:solidFill>
                          <a:effectLst/>
                          <a:latin typeface="Avenir Next Demi Bold" panose="020B0503020202020204" pitchFamily="34" charset="0"/>
                          <a:ea typeface="Calibri" panose="020F0502020204030204" pitchFamily="34" charset="0"/>
                          <a:cs typeface="Times New Roman" panose="02020603050405020304" pitchFamily="18" charset="0"/>
                        </a:rPr>
                        <a:t>Austria</a:t>
                      </a:r>
                      <a:endParaRPr lang="en-GB" sz="2800" b="1" i="0" dirty="0">
                        <a:effectLst/>
                        <a:latin typeface="Avenir Next Demi Bold" panose="020B0503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2800" dirty="0">
                          <a:solidFill>
                            <a:srgbClr val="000000"/>
                          </a:solidFill>
                          <a:effectLst/>
                          <a:latin typeface="Avenir Next" panose="020B0503020202020204" pitchFamily="34" charset="0"/>
                          <a:ea typeface="Calibri" panose="020F0502020204030204" pitchFamily="34" charset="0"/>
                          <a:cs typeface="Times New Roman" panose="02020603050405020304" pitchFamily="18" charset="0"/>
                        </a:rPr>
                        <a:t>35%</a:t>
                      </a:r>
                      <a:endParaRPr lang="en-GB" sz="2800" dirty="0">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2800" dirty="0">
                          <a:solidFill>
                            <a:srgbClr val="000000"/>
                          </a:solidFill>
                          <a:effectLst/>
                          <a:latin typeface="Avenir Next" panose="020B0503020202020204" pitchFamily="34" charset="0"/>
                          <a:ea typeface="Calibri" panose="020F0502020204030204" pitchFamily="34" charset="0"/>
                          <a:cs typeface="Times New Roman" panose="02020603050405020304" pitchFamily="18" charset="0"/>
                        </a:rPr>
                        <a:t>24%</a:t>
                      </a:r>
                      <a:endParaRPr lang="en-GB" sz="2800" dirty="0">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2800" dirty="0">
                          <a:solidFill>
                            <a:srgbClr val="000000"/>
                          </a:solidFill>
                          <a:effectLst/>
                          <a:latin typeface="Avenir Next" panose="020B0503020202020204" pitchFamily="34" charset="0"/>
                          <a:ea typeface="Calibri" panose="020F0502020204030204" pitchFamily="34" charset="0"/>
                          <a:cs typeface="Times New Roman" panose="02020603050405020304" pitchFamily="18" charset="0"/>
                        </a:rPr>
                        <a:t>11%</a:t>
                      </a:r>
                      <a:endParaRPr lang="en-GB" sz="2800" dirty="0">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78698156"/>
                  </a:ext>
                </a:extLst>
              </a:tr>
            </a:tbl>
          </a:graphicData>
        </a:graphic>
      </p:graphicFrame>
      <p:sp>
        <p:nvSpPr>
          <p:cNvPr id="5" name="Rectangle 1">
            <a:extLst>
              <a:ext uri="{FF2B5EF4-FFF2-40B4-BE49-F238E27FC236}">
                <a16:creationId xmlns:a16="http://schemas.microsoft.com/office/drawing/2014/main" id="{C14F11FE-3175-D648-B001-40D8BA3A3554}"/>
              </a:ext>
            </a:extLst>
          </p:cNvPr>
          <p:cNvSpPr>
            <a:spLocks noChangeArrowheads="1"/>
          </p:cNvSpPr>
          <p:nvPr/>
        </p:nvSpPr>
        <p:spPr bwMode="auto">
          <a:xfrm>
            <a:off x="628650" y="19891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3AFC63B3-84D1-B640-B5ED-C74547D48783}"/>
              </a:ext>
            </a:extLst>
          </p:cNvPr>
          <p:cNvSpPr>
            <a:spLocks noChangeArrowheads="1"/>
          </p:cNvSpPr>
          <p:nvPr/>
        </p:nvSpPr>
        <p:spPr bwMode="auto">
          <a:xfrm>
            <a:off x="628650" y="1989138"/>
            <a:ext cx="3017838" cy="7937"/>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Box 2">
            <a:extLst>
              <a:ext uri="{FF2B5EF4-FFF2-40B4-BE49-F238E27FC236}">
                <a16:creationId xmlns:a16="http://schemas.microsoft.com/office/drawing/2014/main" id="{AB9DA2AB-4C1C-3B49-9A88-47766507C9C9}"/>
              </a:ext>
            </a:extLst>
          </p:cNvPr>
          <p:cNvSpPr txBox="1"/>
          <p:nvPr/>
        </p:nvSpPr>
        <p:spPr>
          <a:xfrm>
            <a:off x="628650" y="6335486"/>
            <a:ext cx="9144000" cy="646331"/>
          </a:xfrm>
          <a:prstGeom prst="rect">
            <a:avLst/>
          </a:prstGeom>
          <a:noFill/>
        </p:spPr>
        <p:txBody>
          <a:bodyPr wrap="square" rtlCol="0">
            <a:spAutoFit/>
          </a:bodyPr>
          <a:lstStyle/>
          <a:p>
            <a:r>
              <a:rPr lang="en-GB" dirty="0">
                <a:latin typeface="Avenir Next" panose="020B0503020202020204" pitchFamily="34" charset="0"/>
              </a:rPr>
              <a:t>Sources: multiple; OECD and national records, estimated over 15-19 population</a:t>
            </a:r>
          </a:p>
          <a:p>
            <a:endParaRPr lang="en-US" dirty="0"/>
          </a:p>
        </p:txBody>
      </p:sp>
    </p:spTree>
    <p:extLst>
      <p:ext uri="{BB962C8B-B14F-4D97-AF65-F5344CB8AC3E}">
        <p14:creationId xmlns:p14="http://schemas.microsoft.com/office/powerpoint/2010/main" val="3998332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3EA7939-0041-FD41-A0A4-BA474CE5C413}"/>
              </a:ext>
            </a:extLst>
          </p:cNvPr>
          <p:cNvPicPr>
            <a:picLocks noChangeAspect="1"/>
          </p:cNvPicPr>
          <p:nvPr/>
        </p:nvPicPr>
        <p:blipFill>
          <a:blip r:embed="rId3"/>
          <a:stretch>
            <a:fillRect/>
          </a:stretch>
        </p:blipFill>
        <p:spPr>
          <a:xfrm>
            <a:off x="-16933" y="102566"/>
            <a:ext cx="9144000" cy="6856064"/>
          </a:xfrm>
          <a:prstGeom prst="rect">
            <a:avLst/>
          </a:prstGeom>
        </p:spPr>
      </p:pic>
    </p:spTree>
    <p:extLst>
      <p:ext uri="{BB962C8B-B14F-4D97-AF65-F5344CB8AC3E}">
        <p14:creationId xmlns:p14="http://schemas.microsoft.com/office/powerpoint/2010/main" val="1350179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3EA7939-0041-FD41-A0A4-BA474CE5C413}"/>
              </a:ext>
            </a:extLst>
          </p:cNvPr>
          <p:cNvPicPr>
            <a:picLocks noChangeAspect="1"/>
          </p:cNvPicPr>
          <p:nvPr/>
        </p:nvPicPr>
        <p:blipFill>
          <a:blip r:embed="rId3"/>
          <a:stretch>
            <a:fillRect/>
          </a:stretch>
        </p:blipFill>
        <p:spPr>
          <a:xfrm>
            <a:off x="-16933" y="102566"/>
            <a:ext cx="9144000" cy="6856064"/>
          </a:xfrm>
          <a:prstGeom prst="rect">
            <a:avLst/>
          </a:prstGeom>
        </p:spPr>
      </p:pic>
      <p:sp>
        <p:nvSpPr>
          <p:cNvPr id="2" name="TextBox 1">
            <a:extLst>
              <a:ext uri="{FF2B5EF4-FFF2-40B4-BE49-F238E27FC236}">
                <a16:creationId xmlns:a16="http://schemas.microsoft.com/office/drawing/2014/main" id="{BDE7A4B4-A43A-C344-912C-89C1634AA91C}"/>
              </a:ext>
            </a:extLst>
          </p:cNvPr>
          <p:cNvSpPr txBox="1"/>
          <p:nvPr/>
        </p:nvSpPr>
        <p:spPr>
          <a:xfrm>
            <a:off x="4996543" y="963387"/>
            <a:ext cx="3967842" cy="830997"/>
          </a:xfrm>
          <a:prstGeom prst="rect">
            <a:avLst/>
          </a:prstGeom>
          <a:noFill/>
        </p:spPr>
        <p:txBody>
          <a:bodyPr wrap="square" rtlCol="0">
            <a:spAutoFit/>
          </a:bodyPr>
          <a:lstStyle/>
          <a:p>
            <a:r>
              <a:rPr lang="en-US" sz="1600" dirty="0">
                <a:latin typeface="Avenir Next" panose="020B0503020202020204" pitchFamily="34" charset="0"/>
              </a:rPr>
              <a:t>Enrollments -&gt; some of these will be courses taken at part of a senior secondary certificate and not completed</a:t>
            </a:r>
          </a:p>
        </p:txBody>
      </p:sp>
      <p:sp>
        <p:nvSpPr>
          <p:cNvPr id="4" name="TextBox 3">
            <a:extLst>
              <a:ext uri="{FF2B5EF4-FFF2-40B4-BE49-F238E27FC236}">
                <a16:creationId xmlns:a16="http://schemas.microsoft.com/office/drawing/2014/main" id="{F9CB27D5-B8B8-E240-A2AA-5EC3BC16E393}"/>
              </a:ext>
            </a:extLst>
          </p:cNvPr>
          <p:cNvSpPr txBox="1"/>
          <p:nvPr/>
        </p:nvSpPr>
        <p:spPr>
          <a:xfrm>
            <a:off x="6177038" y="2982185"/>
            <a:ext cx="4131128" cy="369332"/>
          </a:xfrm>
          <a:prstGeom prst="rect">
            <a:avLst/>
          </a:prstGeom>
          <a:noFill/>
        </p:spPr>
        <p:txBody>
          <a:bodyPr wrap="square" rtlCol="0">
            <a:spAutoFit/>
          </a:bodyPr>
          <a:lstStyle/>
          <a:p>
            <a:r>
              <a:rPr lang="en-US" dirty="0">
                <a:latin typeface="Avenir Next" panose="020B0503020202020204" pitchFamily="34" charset="0"/>
              </a:rPr>
              <a:t>All completed courses </a:t>
            </a:r>
          </a:p>
        </p:txBody>
      </p:sp>
    </p:spTree>
    <p:extLst>
      <p:ext uri="{BB962C8B-B14F-4D97-AF65-F5344CB8AC3E}">
        <p14:creationId xmlns:p14="http://schemas.microsoft.com/office/powerpoint/2010/main" val="466709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E28C444-2224-0A4F-908D-3E005BB98CD5}"/>
              </a:ext>
            </a:extLst>
          </p:cNvPr>
          <p:cNvPicPr>
            <a:picLocks noChangeAspect="1"/>
          </p:cNvPicPr>
          <p:nvPr/>
        </p:nvPicPr>
        <p:blipFill>
          <a:blip r:embed="rId3"/>
          <a:stretch>
            <a:fillRect/>
          </a:stretch>
        </p:blipFill>
        <p:spPr>
          <a:xfrm>
            <a:off x="0" y="968"/>
            <a:ext cx="9144000" cy="6856064"/>
          </a:xfrm>
          <a:prstGeom prst="rect">
            <a:avLst/>
          </a:prstGeom>
        </p:spPr>
      </p:pic>
    </p:spTree>
    <p:extLst>
      <p:ext uri="{BB962C8B-B14F-4D97-AF65-F5344CB8AC3E}">
        <p14:creationId xmlns:p14="http://schemas.microsoft.com/office/powerpoint/2010/main" val="2894301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2CD2F-AA73-354A-AAE9-CA50ED9A168F}"/>
              </a:ext>
            </a:extLst>
          </p:cNvPr>
          <p:cNvSpPr>
            <a:spLocks noGrp="1"/>
          </p:cNvSpPr>
          <p:nvPr>
            <p:ph type="title"/>
          </p:nvPr>
        </p:nvSpPr>
        <p:spPr/>
        <p:txBody>
          <a:bodyPr>
            <a:normAutofit/>
          </a:bodyPr>
          <a:lstStyle/>
          <a:p>
            <a:r>
              <a:rPr lang="en-US" sz="3600" dirty="0"/>
              <a:t>The Australia vs New Zealand story</a:t>
            </a:r>
          </a:p>
        </p:txBody>
      </p:sp>
      <p:sp>
        <p:nvSpPr>
          <p:cNvPr id="3" name="Content Placeholder 2">
            <a:extLst>
              <a:ext uri="{FF2B5EF4-FFF2-40B4-BE49-F238E27FC236}">
                <a16:creationId xmlns:a16="http://schemas.microsoft.com/office/drawing/2014/main" id="{EF20B348-4E8B-7A4E-A2F1-CA496DFB7EA2}"/>
              </a:ext>
            </a:extLst>
          </p:cNvPr>
          <p:cNvSpPr>
            <a:spLocks noGrp="1"/>
          </p:cNvSpPr>
          <p:nvPr>
            <p:ph idx="1"/>
          </p:nvPr>
        </p:nvSpPr>
        <p:spPr>
          <a:xfrm>
            <a:off x="628649" y="1825625"/>
            <a:ext cx="8024283" cy="4693708"/>
          </a:xfrm>
        </p:spPr>
        <p:txBody>
          <a:bodyPr>
            <a:normAutofit fontScale="92500" lnSpcReduction="10000"/>
          </a:bodyPr>
          <a:lstStyle/>
          <a:p>
            <a:pPr marL="0" indent="0">
              <a:buNone/>
            </a:pPr>
            <a:r>
              <a:rPr lang="en-US" sz="2200" dirty="0"/>
              <a:t>Australia: </a:t>
            </a:r>
          </a:p>
          <a:p>
            <a:r>
              <a:rPr lang="en-US" sz="2200" dirty="0"/>
              <a:t>Big rise in </a:t>
            </a:r>
            <a:r>
              <a:rPr lang="en-US" sz="2200" dirty="0">
                <a:solidFill>
                  <a:srgbClr val="C00000"/>
                </a:solidFill>
                <a:latin typeface="Avenir Next Medium" panose="020B0503020202020204" pitchFamily="34" charset="0"/>
              </a:rPr>
              <a:t>general</a:t>
            </a:r>
            <a:r>
              <a:rPr lang="en-US" sz="2200" dirty="0"/>
              <a:t> upper secondary associated with Year 12 completion target (deflates the vocational share)</a:t>
            </a:r>
          </a:p>
          <a:p>
            <a:r>
              <a:rPr lang="en-US" sz="2200" dirty="0"/>
              <a:t>With university cap (formally) </a:t>
            </a:r>
            <a:r>
              <a:rPr lang="en-US" sz="2200" dirty="0">
                <a:solidFill>
                  <a:srgbClr val="C00000"/>
                </a:solidFill>
                <a:latin typeface="Avenir Next Medium" panose="020B0503020202020204" pitchFamily="34" charset="0"/>
              </a:rPr>
              <a:t>university entry</a:t>
            </a:r>
            <a:r>
              <a:rPr lang="en-US" sz="2200" dirty="0"/>
              <a:t> requires an “ATAR”  -&gt;  students take senior secondary certificate subjects</a:t>
            </a:r>
          </a:p>
          <a:p>
            <a:r>
              <a:rPr lang="en-US" sz="2200" dirty="0"/>
              <a:t>”</a:t>
            </a:r>
            <a:r>
              <a:rPr lang="en-US" sz="2200" dirty="0">
                <a:solidFill>
                  <a:srgbClr val="C00000"/>
                </a:solidFill>
                <a:latin typeface="Avenir Next Medium" panose="020B0503020202020204" pitchFamily="34" charset="0"/>
              </a:rPr>
              <a:t>VET in Schools</a:t>
            </a:r>
            <a:r>
              <a:rPr lang="en-US" sz="2200" dirty="0"/>
              <a:t>” courses can count towards Year 12 completion, senior certificates and, in some cases, ATAR; other VET (e.g. leaving for full-time TAFE) does not</a:t>
            </a:r>
          </a:p>
          <a:p>
            <a:pPr marL="0" indent="0">
              <a:buNone/>
            </a:pPr>
            <a:endParaRPr lang="en-US" sz="2200" dirty="0"/>
          </a:p>
          <a:p>
            <a:pPr marL="0" indent="0">
              <a:buNone/>
            </a:pPr>
            <a:r>
              <a:rPr lang="en-US" sz="2200" dirty="0"/>
              <a:t>New Zealand: </a:t>
            </a:r>
          </a:p>
          <a:p>
            <a:r>
              <a:rPr lang="en-GB" sz="2200" dirty="0"/>
              <a:t>Measurement error: New funding regimes -&gt; increase in </a:t>
            </a:r>
            <a:r>
              <a:rPr lang="en-GB" sz="2200" dirty="0">
                <a:solidFill>
                  <a:srgbClr val="C00000"/>
                </a:solidFill>
                <a:latin typeface="Avenir Next Medium" panose="020B0503020202020204" pitchFamily="34" charset="0"/>
              </a:rPr>
              <a:t>counting</a:t>
            </a:r>
            <a:r>
              <a:rPr lang="en-GB" sz="2200" dirty="0"/>
              <a:t> younger students in the Tertiary sector, which covers all of VET </a:t>
            </a:r>
          </a:p>
          <a:p>
            <a:r>
              <a:rPr lang="en-GB" sz="2200" dirty="0"/>
              <a:t>Substantive factor? Less risk in choosing VET; over the age of 20, anyone can apply for university </a:t>
            </a:r>
            <a:r>
              <a:rPr lang="en-GB" sz="2200" dirty="0">
                <a:solidFill>
                  <a:srgbClr val="C00000"/>
                </a:solidFill>
                <a:latin typeface="Avenir Next Medium" panose="020B0503020202020204" pitchFamily="34" charset="0"/>
              </a:rPr>
              <a:t>without</a:t>
            </a:r>
            <a:r>
              <a:rPr lang="en-GB" sz="2200" dirty="0"/>
              <a:t> general qualifications</a:t>
            </a:r>
          </a:p>
          <a:p>
            <a:endParaRPr lang="en-US" dirty="0"/>
          </a:p>
        </p:txBody>
      </p:sp>
    </p:spTree>
    <p:extLst>
      <p:ext uri="{BB962C8B-B14F-4D97-AF65-F5344CB8AC3E}">
        <p14:creationId xmlns:p14="http://schemas.microsoft.com/office/powerpoint/2010/main" val="1984224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2856B-0302-874F-8EBE-BD44613D9D28}"/>
              </a:ext>
            </a:extLst>
          </p:cNvPr>
          <p:cNvSpPr>
            <a:spLocks noGrp="1"/>
          </p:cNvSpPr>
          <p:nvPr>
            <p:ph type="title"/>
          </p:nvPr>
        </p:nvSpPr>
        <p:spPr>
          <a:xfrm>
            <a:off x="612322" y="2602141"/>
            <a:ext cx="7886700" cy="1325563"/>
          </a:xfrm>
        </p:spPr>
        <p:txBody>
          <a:bodyPr>
            <a:normAutofit/>
          </a:bodyPr>
          <a:lstStyle/>
          <a:p>
            <a:r>
              <a:rPr lang="en-US" sz="4000" dirty="0">
                <a:solidFill>
                  <a:srgbClr val="C00000"/>
                </a:solidFill>
                <a:latin typeface="Avenir Next Medium" panose="020B0503020202020204" pitchFamily="34" charset="0"/>
              </a:rPr>
              <a:t>Comparing</a:t>
            </a:r>
            <a:r>
              <a:rPr lang="en-US" sz="4000" dirty="0"/>
              <a:t> Germany and Austria</a:t>
            </a:r>
          </a:p>
        </p:txBody>
      </p:sp>
    </p:spTree>
    <p:extLst>
      <p:ext uri="{BB962C8B-B14F-4D97-AF65-F5344CB8AC3E}">
        <p14:creationId xmlns:p14="http://schemas.microsoft.com/office/powerpoint/2010/main" val="1358507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C2924-A707-B644-8F74-13D688BE1751}"/>
              </a:ext>
            </a:extLst>
          </p:cNvPr>
          <p:cNvSpPr>
            <a:spLocks noGrp="1"/>
          </p:cNvSpPr>
          <p:nvPr>
            <p:ph type="title"/>
          </p:nvPr>
        </p:nvSpPr>
        <p:spPr/>
        <p:txBody>
          <a:bodyPr>
            <a:normAutofit/>
          </a:bodyPr>
          <a:lstStyle/>
          <a:p>
            <a:r>
              <a:rPr lang="en-US" sz="3600" dirty="0"/>
              <a:t>University entrance in Austria</a:t>
            </a:r>
          </a:p>
        </p:txBody>
      </p:sp>
      <p:sp>
        <p:nvSpPr>
          <p:cNvPr id="3" name="Content Placeholder 2">
            <a:extLst>
              <a:ext uri="{FF2B5EF4-FFF2-40B4-BE49-F238E27FC236}">
                <a16:creationId xmlns:a16="http://schemas.microsoft.com/office/drawing/2014/main" id="{BFE9CFA6-5019-7146-BAA7-F129308DC771}"/>
              </a:ext>
            </a:extLst>
          </p:cNvPr>
          <p:cNvSpPr>
            <a:spLocks noGrp="1"/>
          </p:cNvSpPr>
          <p:nvPr>
            <p:ph idx="1"/>
          </p:nvPr>
        </p:nvSpPr>
        <p:spPr/>
        <p:txBody>
          <a:bodyPr>
            <a:normAutofit/>
          </a:bodyPr>
          <a:lstStyle/>
          <a:p>
            <a:r>
              <a:rPr lang="en-GB" sz="2000" dirty="0"/>
              <a:t>Any students with the </a:t>
            </a:r>
            <a:r>
              <a:rPr lang="en-GB" sz="2000" i="1" dirty="0">
                <a:solidFill>
                  <a:srgbClr val="C00000"/>
                </a:solidFill>
                <a:latin typeface="Avenir Next Medium" panose="020B0503020202020204" pitchFamily="34" charset="0"/>
              </a:rPr>
              <a:t>Matura</a:t>
            </a:r>
            <a:r>
              <a:rPr lang="en-GB" sz="2000" dirty="0"/>
              <a:t> can access almost any university course, regardless of grades (Medicine, Psychology, and a growing number of courses at the University of Vienna are exceptions). Typically studied over 4 years at an </a:t>
            </a:r>
            <a:r>
              <a:rPr lang="en-GB" sz="2000" i="1" dirty="0">
                <a:solidFill>
                  <a:srgbClr val="C00000"/>
                </a:solidFill>
                <a:latin typeface="Avenir Next Medium" panose="020B0503020202020204" pitchFamily="34" charset="0"/>
              </a:rPr>
              <a:t>AHS</a:t>
            </a:r>
            <a:r>
              <a:rPr lang="en-GB" sz="2000" b="1" dirty="0"/>
              <a:t> </a:t>
            </a:r>
            <a:r>
              <a:rPr lang="en-GB" sz="2000" dirty="0"/>
              <a:t>(high school). </a:t>
            </a:r>
          </a:p>
          <a:p>
            <a:endParaRPr lang="en-GB" sz="1000" dirty="0"/>
          </a:p>
          <a:p>
            <a:r>
              <a:rPr lang="en-GB" sz="2000" dirty="0"/>
              <a:t>Students who complete a five year Vocational College (</a:t>
            </a:r>
            <a:r>
              <a:rPr lang="en-GB" sz="2000" i="1" dirty="0" err="1"/>
              <a:t>berufsbildenden</a:t>
            </a:r>
            <a:r>
              <a:rPr lang="en-GB" sz="2000" i="1" dirty="0"/>
              <a:t> </a:t>
            </a:r>
            <a:r>
              <a:rPr lang="en-GB" sz="2000" i="1" dirty="0" err="1"/>
              <a:t>höheren</a:t>
            </a:r>
            <a:r>
              <a:rPr lang="en-GB" sz="2000" i="1" dirty="0"/>
              <a:t> Schule</a:t>
            </a:r>
            <a:r>
              <a:rPr lang="en-GB" sz="2000" dirty="0"/>
              <a:t>, </a:t>
            </a:r>
            <a:r>
              <a:rPr lang="en-GB" sz="2000" i="1" dirty="0">
                <a:solidFill>
                  <a:srgbClr val="C00000"/>
                </a:solidFill>
                <a:latin typeface="Avenir Next Medium" panose="020B0503020202020204" pitchFamily="34" charset="0"/>
              </a:rPr>
              <a:t>BHS</a:t>
            </a:r>
            <a:r>
              <a:rPr lang="en-GB" sz="2000" dirty="0"/>
              <a:t>) also get general university access (</a:t>
            </a:r>
            <a:r>
              <a:rPr lang="en-GB" sz="2000" i="1" dirty="0" err="1"/>
              <a:t>allgemeinem</a:t>
            </a:r>
            <a:r>
              <a:rPr lang="en-GB" sz="2000" i="1" dirty="0"/>
              <a:t> </a:t>
            </a:r>
            <a:r>
              <a:rPr lang="en-GB" sz="2000" i="1" dirty="0" err="1"/>
              <a:t>Hochschulzugang</a:t>
            </a:r>
            <a:r>
              <a:rPr lang="en-GB" sz="2000" dirty="0"/>
              <a:t>).</a:t>
            </a:r>
          </a:p>
          <a:p>
            <a:endParaRPr lang="en-GB" sz="1000" dirty="0"/>
          </a:p>
          <a:p>
            <a:r>
              <a:rPr lang="en-GB" sz="2000" dirty="0"/>
              <a:t>Students who have completed an apprenticeship can gain full university access via the </a:t>
            </a:r>
            <a:r>
              <a:rPr lang="en-GB" sz="2000" i="1" dirty="0" err="1"/>
              <a:t>Berufsreifeprüfung</a:t>
            </a:r>
            <a:r>
              <a:rPr lang="en-GB" sz="2000" i="1" dirty="0"/>
              <a:t> (</a:t>
            </a:r>
            <a:r>
              <a:rPr lang="en-GB" sz="2000" dirty="0"/>
              <a:t>BRP</a:t>
            </a:r>
            <a:r>
              <a:rPr lang="en-GB" sz="2000" i="1" dirty="0"/>
              <a:t> = “</a:t>
            </a:r>
            <a:r>
              <a:rPr lang="en-GB" sz="2000" dirty="0"/>
              <a:t>vocational-maturity-exam”) introduced in 1997 and from 2008 as </a:t>
            </a:r>
            <a:r>
              <a:rPr lang="en-US" sz="2000" dirty="0"/>
              <a:t>the “</a:t>
            </a:r>
            <a:r>
              <a:rPr lang="en-US" sz="2000" i="1" dirty="0" err="1">
                <a:solidFill>
                  <a:srgbClr val="C00000"/>
                </a:solidFill>
                <a:latin typeface="Avenir Next Medium" panose="020B0503020202020204" pitchFamily="34" charset="0"/>
              </a:rPr>
              <a:t>Berufsmatura</a:t>
            </a:r>
            <a:r>
              <a:rPr lang="en-US" sz="2000" i="1" dirty="0"/>
              <a:t>”.</a:t>
            </a:r>
            <a:endParaRPr lang="en-US" sz="2000" dirty="0"/>
          </a:p>
          <a:p>
            <a:endParaRPr lang="en-GB" sz="2000" dirty="0"/>
          </a:p>
          <a:p>
            <a:pPr marL="0" indent="0">
              <a:buNone/>
            </a:pPr>
            <a:endParaRPr lang="en-US" dirty="0"/>
          </a:p>
        </p:txBody>
      </p:sp>
    </p:spTree>
    <p:extLst>
      <p:ext uri="{BB962C8B-B14F-4D97-AF65-F5344CB8AC3E}">
        <p14:creationId xmlns:p14="http://schemas.microsoft.com/office/powerpoint/2010/main" val="3218763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C2924-A707-B644-8F74-13D688BE1751}"/>
              </a:ext>
            </a:extLst>
          </p:cNvPr>
          <p:cNvSpPr>
            <a:spLocks noGrp="1"/>
          </p:cNvSpPr>
          <p:nvPr>
            <p:ph type="title"/>
          </p:nvPr>
        </p:nvSpPr>
        <p:spPr/>
        <p:txBody>
          <a:bodyPr>
            <a:normAutofit/>
          </a:bodyPr>
          <a:lstStyle/>
          <a:p>
            <a:r>
              <a:rPr lang="en-US" sz="3600" dirty="0"/>
              <a:t>University entrance in Germany</a:t>
            </a:r>
          </a:p>
        </p:txBody>
      </p:sp>
      <p:sp>
        <p:nvSpPr>
          <p:cNvPr id="3" name="Content Placeholder 2">
            <a:extLst>
              <a:ext uri="{FF2B5EF4-FFF2-40B4-BE49-F238E27FC236}">
                <a16:creationId xmlns:a16="http://schemas.microsoft.com/office/drawing/2014/main" id="{BFE9CFA6-5019-7146-BAA7-F129308DC771}"/>
              </a:ext>
            </a:extLst>
          </p:cNvPr>
          <p:cNvSpPr>
            <a:spLocks noGrp="1"/>
          </p:cNvSpPr>
          <p:nvPr>
            <p:ph idx="1"/>
          </p:nvPr>
        </p:nvSpPr>
        <p:spPr>
          <a:xfrm>
            <a:off x="628650" y="1825625"/>
            <a:ext cx="7886700" cy="4787210"/>
          </a:xfrm>
        </p:spPr>
        <p:txBody>
          <a:bodyPr>
            <a:normAutofit/>
          </a:bodyPr>
          <a:lstStyle/>
          <a:p>
            <a:r>
              <a:rPr lang="en-US" sz="2000" dirty="0"/>
              <a:t>The main form of access is with the </a:t>
            </a:r>
            <a:r>
              <a:rPr lang="en-GB" sz="2000" i="1" dirty="0"/>
              <a:t>Allgemeine </a:t>
            </a:r>
            <a:r>
              <a:rPr lang="en-GB" sz="2000" i="1" dirty="0" err="1"/>
              <a:t>Hochschulreife</a:t>
            </a:r>
            <a:r>
              <a:rPr lang="en-GB" sz="2000" i="1" dirty="0"/>
              <a:t> </a:t>
            </a:r>
            <a:r>
              <a:rPr lang="en-GB" sz="2000" dirty="0"/>
              <a:t>(general higher education entrance), taken in the form of the </a:t>
            </a:r>
            <a:r>
              <a:rPr lang="en-GB" sz="2000" i="1" dirty="0">
                <a:solidFill>
                  <a:srgbClr val="C00000"/>
                </a:solidFill>
                <a:latin typeface="Avenir Next Medium" panose="020B0503020202020204" pitchFamily="34" charset="0"/>
              </a:rPr>
              <a:t>Abitur</a:t>
            </a:r>
            <a:r>
              <a:rPr lang="en-GB" sz="2000" b="1" i="1" dirty="0"/>
              <a:t> </a:t>
            </a:r>
            <a:r>
              <a:rPr lang="en-GB" sz="2000" i="1" dirty="0"/>
              <a:t>(or “Abi”) </a:t>
            </a:r>
            <a:r>
              <a:rPr lang="en-GB" sz="2000" dirty="0"/>
              <a:t>at a Gymnasium or comprehensive</a:t>
            </a:r>
            <a:r>
              <a:rPr lang="en-GB" sz="2000" i="1" dirty="0"/>
              <a:t>. </a:t>
            </a:r>
            <a:r>
              <a:rPr lang="en-GB" sz="2000" dirty="0"/>
              <a:t>Only a small number of vocational schools (</a:t>
            </a:r>
            <a:r>
              <a:rPr lang="en-GB" sz="2000" i="1" dirty="0" err="1"/>
              <a:t>Fachgymnasium</a:t>
            </a:r>
            <a:r>
              <a:rPr lang="en-GB" sz="2000" dirty="0"/>
              <a:t>, </a:t>
            </a:r>
            <a:r>
              <a:rPr lang="en-GB" sz="2000" i="1" dirty="0" err="1"/>
              <a:t>Berufsoberschule</a:t>
            </a:r>
            <a:r>
              <a:rPr lang="en-GB" sz="2000" dirty="0"/>
              <a:t>) offer the Abitur.</a:t>
            </a:r>
          </a:p>
          <a:p>
            <a:endParaRPr lang="en-GB" sz="2000" dirty="0"/>
          </a:p>
          <a:p>
            <a:r>
              <a:rPr lang="en-GB" sz="2000" dirty="0"/>
              <a:t>A range of entrance qualifications known as the “</a:t>
            </a:r>
            <a:r>
              <a:rPr lang="en-GB" sz="2000" i="1" dirty="0" err="1"/>
              <a:t>Fachabitur</a:t>
            </a:r>
            <a:r>
              <a:rPr lang="en-GB" sz="2000" i="1" dirty="0"/>
              <a:t>” </a:t>
            </a:r>
            <a:r>
              <a:rPr lang="en-GB" sz="2000" dirty="0"/>
              <a:t>provide access </a:t>
            </a:r>
            <a:r>
              <a:rPr lang="en-GB" sz="2000" dirty="0">
                <a:solidFill>
                  <a:srgbClr val="C00000"/>
                </a:solidFill>
                <a:latin typeface="Avenir Next Medium" panose="020B0503020202020204" pitchFamily="34" charset="0"/>
              </a:rPr>
              <a:t>only</a:t>
            </a:r>
            <a:r>
              <a:rPr lang="en-GB" sz="2000" dirty="0"/>
              <a:t> to technical colleges or some specific vocational/professional university courses.</a:t>
            </a:r>
          </a:p>
          <a:p>
            <a:pPr lvl="1">
              <a:buFont typeface="Wingdings" pitchFamily="2" charset="2"/>
              <a:buChar char="Ø"/>
            </a:pPr>
            <a:r>
              <a:rPr lang="en-US" sz="2000" i="1" dirty="0" err="1">
                <a:solidFill>
                  <a:srgbClr val="C00000"/>
                </a:solidFill>
                <a:latin typeface="Avenir Next Medium" panose="020B0503020202020204" pitchFamily="34" charset="0"/>
              </a:rPr>
              <a:t>Fachabi</a:t>
            </a:r>
            <a:r>
              <a:rPr lang="en-US" sz="2000" i="1" dirty="0">
                <a:solidFill>
                  <a:srgbClr val="C00000"/>
                </a:solidFill>
                <a:latin typeface="Avenir Next Medium" panose="020B0503020202020204" pitchFamily="34" charset="0"/>
              </a:rPr>
              <a:t> =/= </a:t>
            </a:r>
            <a:r>
              <a:rPr lang="en-US" sz="2000" i="1" dirty="0" err="1">
                <a:solidFill>
                  <a:srgbClr val="C00000"/>
                </a:solidFill>
                <a:latin typeface="Avenir Next Medium" panose="020B0503020202020204" pitchFamily="34" charset="0"/>
              </a:rPr>
              <a:t>Berufsmatura</a:t>
            </a:r>
            <a:endParaRPr lang="en-US" sz="2000" i="1" dirty="0">
              <a:solidFill>
                <a:srgbClr val="C00000"/>
              </a:solidFill>
              <a:latin typeface="Avenir Next Medium" panose="020B0503020202020204" pitchFamily="34" charset="0"/>
            </a:endParaRPr>
          </a:p>
          <a:p>
            <a:pPr lvl="1">
              <a:buFont typeface="Wingdings" pitchFamily="2" charset="2"/>
              <a:buChar char="Ø"/>
            </a:pPr>
            <a:endParaRPr lang="en-US" sz="2000" b="1" dirty="0"/>
          </a:p>
          <a:p>
            <a:r>
              <a:rPr lang="en-US" sz="2000" dirty="0"/>
              <a:t>As of 2009, those with a professional vocational qualification (a “</a:t>
            </a:r>
            <a:r>
              <a:rPr lang="en-US" sz="2000" i="1" dirty="0"/>
              <a:t>Meister</a:t>
            </a:r>
            <a:r>
              <a:rPr lang="en-US" sz="2000" dirty="0"/>
              <a:t>” level or equivalent) can gain access to specific university courses</a:t>
            </a:r>
          </a:p>
        </p:txBody>
      </p:sp>
    </p:spTree>
    <p:extLst>
      <p:ext uri="{BB962C8B-B14F-4D97-AF65-F5344CB8AC3E}">
        <p14:creationId xmlns:p14="http://schemas.microsoft.com/office/powerpoint/2010/main" val="165455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6E5863-2987-F944-B647-915C07C9F3D9}"/>
              </a:ext>
            </a:extLst>
          </p:cNvPr>
          <p:cNvPicPr>
            <a:picLocks noChangeAspect="1"/>
          </p:cNvPicPr>
          <p:nvPr/>
        </p:nvPicPr>
        <p:blipFill>
          <a:blip r:embed="rId3"/>
          <a:stretch>
            <a:fillRect/>
          </a:stretch>
        </p:blipFill>
        <p:spPr>
          <a:xfrm>
            <a:off x="0" y="968"/>
            <a:ext cx="9144000" cy="6856064"/>
          </a:xfrm>
          <a:prstGeom prst="rect">
            <a:avLst/>
          </a:prstGeom>
        </p:spPr>
      </p:pic>
    </p:spTree>
    <p:extLst>
      <p:ext uri="{BB962C8B-B14F-4D97-AF65-F5344CB8AC3E}">
        <p14:creationId xmlns:p14="http://schemas.microsoft.com/office/powerpoint/2010/main" val="3351883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2A4B7-F7C9-C44A-8C97-275191AC17E1}"/>
              </a:ext>
            </a:extLst>
          </p:cNvPr>
          <p:cNvSpPr>
            <a:spLocks noGrp="1"/>
          </p:cNvSpPr>
          <p:nvPr>
            <p:ph type="title"/>
          </p:nvPr>
        </p:nvSpPr>
        <p:spPr/>
        <p:txBody>
          <a:bodyPr/>
          <a:lstStyle/>
          <a:p>
            <a:r>
              <a:rPr lang="en-US" dirty="0"/>
              <a:t>Why have secondary VET?</a:t>
            </a:r>
          </a:p>
        </p:txBody>
      </p:sp>
      <p:sp>
        <p:nvSpPr>
          <p:cNvPr id="3" name="Content Placeholder 2">
            <a:extLst>
              <a:ext uri="{FF2B5EF4-FFF2-40B4-BE49-F238E27FC236}">
                <a16:creationId xmlns:a16="http://schemas.microsoft.com/office/drawing/2014/main" id="{D48B113C-54D2-1A4B-96D6-CE48B6E15E56}"/>
              </a:ext>
            </a:extLst>
          </p:cNvPr>
          <p:cNvSpPr>
            <a:spLocks noGrp="1"/>
          </p:cNvSpPr>
          <p:nvPr>
            <p:ph idx="1"/>
          </p:nvPr>
        </p:nvSpPr>
        <p:spPr/>
        <p:txBody>
          <a:bodyPr>
            <a:noAutofit/>
          </a:bodyPr>
          <a:lstStyle/>
          <a:p>
            <a:pPr marL="0" indent="0">
              <a:buNone/>
            </a:pPr>
            <a:r>
              <a:rPr lang="en-US" dirty="0"/>
              <a:t>Typically, better employment prospects for school-leavers than a general diploma/qualification </a:t>
            </a:r>
            <a:r>
              <a:rPr lang="en-GB" dirty="0"/>
              <a:t>(</a:t>
            </a:r>
            <a:r>
              <a:rPr lang="en-GB" dirty="0" err="1"/>
              <a:t>Iannelli</a:t>
            </a:r>
            <a:r>
              <a:rPr lang="en-GB" dirty="0"/>
              <a:t> &amp; </a:t>
            </a:r>
            <a:r>
              <a:rPr lang="en-GB" dirty="0" err="1"/>
              <a:t>Raffe</a:t>
            </a:r>
            <a:r>
              <a:rPr lang="en-GB" dirty="0"/>
              <a:t>, 2007; Ryan, 2001) </a:t>
            </a:r>
          </a:p>
          <a:p>
            <a:endParaRPr lang="en-US" dirty="0"/>
          </a:p>
          <a:p>
            <a:pPr marL="0" indent="0">
              <a:buNone/>
            </a:pPr>
            <a:r>
              <a:rPr lang="en-US" dirty="0"/>
              <a:t>In some countries, employers take on some of the cost of secondary education </a:t>
            </a:r>
          </a:p>
          <a:p>
            <a:pPr marL="0" indent="0">
              <a:buNone/>
            </a:pPr>
            <a:endParaRPr lang="en-US" dirty="0"/>
          </a:p>
          <a:p>
            <a:pPr marL="0" indent="0">
              <a:buNone/>
            </a:pPr>
            <a:r>
              <a:rPr lang="en-US" dirty="0"/>
              <a:t>Potentially, more engaging for young people who would otherwise drop out of school</a:t>
            </a:r>
          </a:p>
          <a:p>
            <a:pPr lvl="1"/>
            <a:r>
              <a:rPr lang="en-US" dirty="0"/>
              <a:t>and in most contexts more years of schooling = better</a:t>
            </a:r>
          </a:p>
        </p:txBody>
      </p:sp>
    </p:spTree>
    <p:extLst>
      <p:ext uri="{BB962C8B-B14F-4D97-AF65-F5344CB8AC3E}">
        <p14:creationId xmlns:p14="http://schemas.microsoft.com/office/powerpoint/2010/main" val="4163548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FA1BCD1-0FA3-AD46-AF02-709D5E2283EE}"/>
              </a:ext>
            </a:extLst>
          </p:cNvPr>
          <p:cNvPicPr>
            <a:picLocks noGrp="1" noChangeAspect="1"/>
          </p:cNvPicPr>
          <p:nvPr>
            <p:ph idx="1"/>
          </p:nvPr>
        </p:nvPicPr>
        <p:blipFill>
          <a:blip r:embed="rId3"/>
          <a:stretch>
            <a:fillRect/>
          </a:stretch>
        </p:blipFill>
        <p:spPr>
          <a:xfrm>
            <a:off x="2220687" y="234042"/>
            <a:ext cx="6923314" cy="6433757"/>
          </a:xfrm>
        </p:spPr>
      </p:pic>
      <p:sp>
        <p:nvSpPr>
          <p:cNvPr id="6" name="TextBox 5">
            <a:extLst>
              <a:ext uri="{FF2B5EF4-FFF2-40B4-BE49-F238E27FC236}">
                <a16:creationId xmlns:a16="http://schemas.microsoft.com/office/drawing/2014/main" id="{6F060C41-2BFA-544B-A175-C12D7FC5ABDE}"/>
              </a:ext>
            </a:extLst>
          </p:cNvPr>
          <p:cNvSpPr txBox="1"/>
          <p:nvPr/>
        </p:nvSpPr>
        <p:spPr>
          <a:xfrm>
            <a:off x="1" y="111124"/>
            <a:ext cx="2420146" cy="4247317"/>
          </a:xfrm>
          <a:prstGeom prst="rect">
            <a:avLst/>
          </a:prstGeom>
          <a:noFill/>
        </p:spPr>
        <p:txBody>
          <a:bodyPr wrap="square" rtlCol="0">
            <a:spAutoFit/>
          </a:bodyPr>
          <a:lstStyle/>
          <a:p>
            <a:r>
              <a:rPr lang="en-US" b="1" dirty="0">
                <a:latin typeface="Avenir Next" panose="020B0503020202020204" pitchFamily="34" charset="0"/>
              </a:rPr>
              <a:t>Berlin</a:t>
            </a:r>
          </a:p>
          <a:p>
            <a:endParaRPr lang="en-US" dirty="0">
              <a:latin typeface="Avenir Next" panose="020B0503020202020204" pitchFamily="34" charset="0"/>
            </a:endParaRPr>
          </a:p>
          <a:p>
            <a:r>
              <a:rPr lang="en-US" dirty="0">
                <a:latin typeface="Avenir Next" panose="020B0503020202020204" pitchFamily="34" charset="0"/>
              </a:rPr>
              <a:t>Decline in vocational schools for apprentices</a:t>
            </a:r>
          </a:p>
          <a:p>
            <a:endParaRPr lang="en-US" dirty="0">
              <a:latin typeface="Avenir Next" panose="020B0503020202020204" pitchFamily="34" charset="0"/>
            </a:endParaRPr>
          </a:p>
          <a:p>
            <a:r>
              <a:rPr lang="en-US" dirty="0">
                <a:latin typeface="Avenir Next" panose="020B0503020202020204" pitchFamily="34" charset="0"/>
              </a:rPr>
              <a:t>Maintenance of Gymnasia despite the G9 to G8 switch</a:t>
            </a:r>
          </a:p>
          <a:p>
            <a:endParaRPr lang="en-US" dirty="0">
              <a:latin typeface="Avenir Next" panose="020B0503020202020204" pitchFamily="34" charset="0"/>
            </a:endParaRPr>
          </a:p>
          <a:p>
            <a:r>
              <a:rPr lang="en-US" dirty="0">
                <a:latin typeface="Avenir Next" panose="020B0503020202020204" pitchFamily="34" charset="0"/>
              </a:rPr>
              <a:t>Eradication of </a:t>
            </a:r>
            <a:r>
              <a:rPr lang="en-US" dirty="0" err="1">
                <a:latin typeface="Avenir Next" panose="020B0503020202020204" pitchFamily="34" charset="0"/>
              </a:rPr>
              <a:t>Hauptschule</a:t>
            </a:r>
            <a:r>
              <a:rPr lang="en-US" dirty="0">
                <a:latin typeface="Avenir Next" panose="020B0503020202020204" pitchFamily="34" charset="0"/>
              </a:rPr>
              <a:t> and introduction of more comprehensive schools</a:t>
            </a:r>
          </a:p>
        </p:txBody>
      </p:sp>
    </p:spTree>
    <p:extLst>
      <p:ext uri="{BB962C8B-B14F-4D97-AF65-F5344CB8AC3E}">
        <p14:creationId xmlns:p14="http://schemas.microsoft.com/office/powerpoint/2010/main" val="2510356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A20B6FD-4341-3647-9659-4DB791F44A69}"/>
              </a:ext>
            </a:extLst>
          </p:cNvPr>
          <p:cNvPicPr>
            <a:picLocks noGrp="1" noChangeAspect="1"/>
          </p:cNvPicPr>
          <p:nvPr>
            <p:ph idx="1"/>
          </p:nvPr>
        </p:nvPicPr>
        <p:blipFill>
          <a:blip r:embed="rId2"/>
          <a:stretch>
            <a:fillRect/>
          </a:stretch>
        </p:blipFill>
        <p:spPr>
          <a:xfrm>
            <a:off x="2263778" y="464289"/>
            <a:ext cx="6880222" cy="6393711"/>
          </a:xfrm>
        </p:spPr>
      </p:pic>
      <p:sp>
        <p:nvSpPr>
          <p:cNvPr id="6" name="TextBox 5">
            <a:extLst>
              <a:ext uri="{FF2B5EF4-FFF2-40B4-BE49-F238E27FC236}">
                <a16:creationId xmlns:a16="http://schemas.microsoft.com/office/drawing/2014/main" id="{F2DF5BA7-55CE-514D-8B29-713492F0F5A1}"/>
              </a:ext>
            </a:extLst>
          </p:cNvPr>
          <p:cNvSpPr txBox="1"/>
          <p:nvPr/>
        </p:nvSpPr>
        <p:spPr>
          <a:xfrm>
            <a:off x="114300" y="111124"/>
            <a:ext cx="2244587" cy="4524315"/>
          </a:xfrm>
          <a:prstGeom prst="rect">
            <a:avLst/>
          </a:prstGeom>
          <a:noFill/>
        </p:spPr>
        <p:txBody>
          <a:bodyPr wrap="square" rtlCol="0">
            <a:spAutoFit/>
          </a:bodyPr>
          <a:lstStyle/>
          <a:p>
            <a:r>
              <a:rPr lang="en-US" b="1" dirty="0">
                <a:latin typeface="Avenir Next" panose="020B0503020202020204" pitchFamily="34" charset="0"/>
              </a:rPr>
              <a:t>Bavaria</a:t>
            </a:r>
          </a:p>
          <a:p>
            <a:r>
              <a:rPr lang="en-US" dirty="0">
                <a:latin typeface="Avenir Next" panose="020B0503020202020204" pitchFamily="34" charset="0"/>
              </a:rPr>
              <a:t>Large southern, west German Land</a:t>
            </a:r>
          </a:p>
          <a:p>
            <a:endParaRPr lang="en-US" dirty="0">
              <a:latin typeface="Avenir Next" panose="020B0503020202020204" pitchFamily="34" charset="0"/>
            </a:endParaRPr>
          </a:p>
          <a:p>
            <a:r>
              <a:rPr lang="en-US" dirty="0">
                <a:latin typeface="Avenir Next" panose="020B0503020202020204" pitchFamily="34" charset="0"/>
              </a:rPr>
              <a:t>Socially conservative, industrial heartland</a:t>
            </a:r>
          </a:p>
          <a:p>
            <a:endParaRPr lang="en-US" dirty="0">
              <a:latin typeface="Avenir Next" panose="020B0503020202020204" pitchFamily="34" charset="0"/>
            </a:endParaRPr>
          </a:p>
          <a:p>
            <a:r>
              <a:rPr lang="en-US" dirty="0">
                <a:latin typeface="Avenir Next" panose="020B0503020202020204" pitchFamily="34" charset="0"/>
              </a:rPr>
              <a:t>Similar pattern, but more muted</a:t>
            </a:r>
          </a:p>
          <a:p>
            <a:endParaRPr lang="en-US" dirty="0">
              <a:latin typeface="Avenir Next" panose="020B0503020202020204" pitchFamily="34" charset="0"/>
            </a:endParaRPr>
          </a:p>
          <a:p>
            <a:r>
              <a:rPr lang="en-US" dirty="0">
                <a:latin typeface="Avenir Next" panose="020B0503020202020204" pitchFamily="34" charset="0"/>
              </a:rPr>
              <a:t>More stability in vocational school enrolment</a:t>
            </a:r>
          </a:p>
          <a:p>
            <a:endParaRPr lang="en-US" dirty="0">
              <a:latin typeface="Avenir Next" panose="020B0503020202020204" pitchFamily="34" charset="0"/>
            </a:endParaRPr>
          </a:p>
          <a:p>
            <a:endParaRPr lang="en-US" dirty="0">
              <a:latin typeface="Avenir Next" panose="020B0503020202020204" pitchFamily="34" charset="0"/>
            </a:endParaRPr>
          </a:p>
        </p:txBody>
      </p:sp>
    </p:spTree>
    <p:extLst>
      <p:ext uri="{BB962C8B-B14F-4D97-AF65-F5344CB8AC3E}">
        <p14:creationId xmlns:p14="http://schemas.microsoft.com/office/powerpoint/2010/main" val="2921602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E99FFF0-1412-A84D-A312-0F4594BFBC01}"/>
              </a:ext>
            </a:extLst>
          </p:cNvPr>
          <p:cNvPicPr>
            <a:picLocks noGrp="1" noChangeAspect="1"/>
          </p:cNvPicPr>
          <p:nvPr>
            <p:ph idx="1"/>
          </p:nvPr>
        </p:nvPicPr>
        <p:blipFill>
          <a:blip r:embed="rId2"/>
          <a:stretch>
            <a:fillRect/>
          </a:stretch>
        </p:blipFill>
        <p:spPr>
          <a:xfrm>
            <a:off x="2163456" y="371060"/>
            <a:ext cx="6980543" cy="6486939"/>
          </a:xfrm>
        </p:spPr>
      </p:pic>
      <p:sp>
        <p:nvSpPr>
          <p:cNvPr id="6" name="TextBox 5">
            <a:extLst>
              <a:ext uri="{FF2B5EF4-FFF2-40B4-BE49-F238E27FC236}">
                <a16:creationId xmlns:a16="http://schemas.microsoft.com/office/drawing/2014/main" id="{9109CFF4-1844-CF40-AE53-B43FFC7F56DA}"/>
              </a:ext>
            </a:extLst>
          </p:cNvPr>
          <p:cNvSpPr txBox="1"/>
          <p:nvPr/>
        </p:nvSpPr>
        <p:spPr>
          <a:xfrm>
            <a:off x="114300" y="111124"/>
            <a:ext cx="2260600" cy="6463308"/>
          </a:xfrm>
          <a:prstGeom prst="rect">
            <a:avLst/>
          </a:prstGeom>
          <a:noFill/>
        </p:spPr>
        <p:txBody>
          <a:bodyPr wrap="square" rtlCol="0">
            <a:spAutoFit/>
          </a:bodyPr>
          <a:lstStyle/>
          <a:p>
            <a:r>
              <a:rPr lang="en-US" b="1" dirty="0">
                <a:latin typeface="Avenir Next" panose="020B0503020202020204" pitchFamily="34" charset="0"/>
              </a:rPr>
              <a:t>Mecklenburg Pomerania</a:t>
            </a:r>
          </a:p>
          <a:p>
            <a:r>
              <a:rPr lang="en-US" dirty="0">
                <a:latin typeface="Avenir Next" panose="020B0503020202020204" pitchFamily="34" charset="0"/>
              </a:rPr>
              <a:t>Former east Germany</a:t>
            </a:r>
          </a:p>
          <a:p>
            <a:endParaRPr lang="en-US" dirty="0">
              <a:latin typeface="Avenir Next" panose="020B0503020202020204" pitchFamily="34" charset="0"/>
            </a:endParaRPr>
          </a:p>
          <a:p>
            <a:r>
              <a:rPr lang="en-US" dirty="0">
                <a:latin typeface="Avenir Next" panose="020B0503020202020204" pitchFamily="34" charset="0"/>
              </a:rPr>
              <a:t>Less industry, decline in secondary school population post 2000 due to low birth rates in late 1980s</a:t>
            </a:r>
          </a:p>
          <a:p>
            <a:endParaRPr lang="en-US" dirty="0">
              <a:latin typeface="Avenir Next" panose="020B0503020202020204" pitchFamily="34" charset="0"/>
            </a:endParaRPr>
          </a:p>
          <a:p>
            <a:r>
              <a:rPr lang="en-US" dirty="0">
                <a:latin typeface="Avenir Next" panose="020B0503020202020204" pitchFamily="34" charset="0"/>
              </a:rPr>
              <a:t>Rapid fall off in vocational schooling in the dual system (apprentices)</a:t>
            </a:r>
          </a:p>
          <a:p>
            <a:endParaRPr lang="en-US" dirty="0">
              <a:latin typeface="Avenir Next" panose="020B0503020202020204" pitchFamily="34" charset="0"/>
            </a:endParaRPr>
          </a:p>
          <a:p>
            <a:r>
              <a:rPr lang="en-US" dirty="0">
                <a:latin typeface="Avenir Next" panose="020B0503020202020204" pitchFamily="34" charset="0"/>
              </a:rPr>
              <a:t>Comprehensives and higher level vocational schools remain steady</a:t>
            </a:r>
          </a:p>
        </p:txBody>
      </p:sp>
    </p:spTree>
    <p:extLst>
      <p:ext uri="{BB962C8B-B14F-4D97-AF65-F5344CB8AC3E}">
        <p14:creationId xmlns:p14="http://schemas.microsoft.com/office/powerpoint/2010/main" val="2031066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9A6FB9F-889B-DF43-9CF9-280AF6B0E640}"/>
              </a:ext>
            </a:extLst>
          </p:cNvPr>
          <p:cNvPicPr>
            <a:picLocks noChangeAspect="1"/>
          </p:cNvPicPr>
          <p:nvPr/>
        </p:nvPicPr>
        <p:blipFill>
          <a:blip r:embed="rId3"/>
          <a:stretch>
            <a:fillRect/>
          </a:stretch>
        </p:blipFill>
        <p:spPr>
          <a:xfrm>
            <a:off x="432560" y="0"/>
            <a:ext cx="8278879" cy="6858000"/>
          </a:xfrm>
          <a:prstGeom prst="rect">
            <a:avLst/>
          </a:prstGeom>
        </p:spPr>
      </p:pic>
    </p:spTree>
    <p:extLst>
      <p:ext uri="{BB962C8B-B14F-4D97-AF65-F5344CB8AC3E}">
        <p14:creationId xmlns:p14="http://schemas.microsoft.com/office/powerpoint/2010/main" val="4286766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28EE977-221B-E245-AC96-8E068CF0DC82}"/>
              </a:ext>
            </a:extLst>
          </p:cNvPr>
          <p:cNvPicPr>
            <a:picLocks noGrp="1" noChangeAspect="1"/>
          </p:cNvPicPr>
          <p:nvPr>
            <p:ph idx="1"/>
          </p:nvPr>
        </p:nvPicPr>
        <p:blipFill>
          <a:blip r:embed="rId3"/>
          <a:stretch>
            <a:fillRect/>
          </a:stretch>
        </p:blipFill>
        <p:spPr>
          <a:xfrm>
            <a:off x="2298389" y="0"/>
            <a:ext cx="6845611" cy="6845611"/>
          </a:xfrm>
        </p:spPr>
      </p:pic>
      <p:sp>
        <p:nvSpPr>
          <p:cNvPr id="6" name="TextBox 5">
            <a:extLst>
              <a:ext uri="{FF2B5EF4-FFF2-40B4-BE49-F238E27FC236}">
                <a16:creationId xmlns:a16="http://schemas.microsoft.com/office/drawing/2014/main" id="{45AD2EC6-5058-9D47-8390-70EC8897C9D9}"/>
              </a:ext>
            </a:extLst>
          </p:cNvPr>
          <p:cNvSpPr txBox="1"/>
          <p:nvPr/>
        </p:nvSpPr>
        <p:spPr>
          <a:xfrm>
            <a:off x="1" y="111124"/>
            <a:ext cx="2420146" cy="5355312"/>
          </a:xfrm>
          <a:prstGeom prst="rect">
            <a:avLst/>
          </a:prstGeom>
          <a:noFill/>
        </p:spPr>
        <p:txBody>
          <a:bodyPr wrap="square" rtlCol="0">
            <a:spAutoFit/>
          </a:bodyPr>
          <a:lstStyle/>
          <a:p>
            <a:r>
              <a:rPr lang="en-US" b="1" dirty="0">
                <a:latin typeface="Avenir Next" panose="020B0503020202020204" pitchFamily="34" charset="0"/>
              </a:rPr>
              <a:t>Vienna, Austria</a:t>
            </a:r>
          </a:p>
          <a:p>
            <a:endParaRPr lang="en-US" dirty="0">
              <a:latin typeface="Avenir Next" panose="020B0503020202020204" pitchFamily="34" charset="0"/>
            </a:endParaRPr>
          </a:p>
          <a:p>
            <a:r>
              <a:rPr lang="en-US" dirty="0">
                <a:latin typeface="Avenir Next" panose="020B0503020202020204" pitchFamily="34" charset="0"/>
              </a:rPr>
              <a:t>Fluctuating but steady enrollment in normal vocational schools (for apprentices)</a:t>
            </a:r>
          </a:p>
          <a:p>
            <a:endParaRPr lang="en-US" dirty="0">
              <a:latin typeface="Avenir Next" panose="020B0503020202020204" pitchFamily="34" charset="0"/>
            </a:endParaRPr>
          </a:p>
          <a:p>
            <a:r>
              <a:rPr lang="en-US" dirty="0">
                <a:latin typeface="Avenir Next" panose="020B0503020202020204" pitchFamily="34" charset="0"/>
              </a:rPr>
              <a:t>Rapid increase in enrollment in schools leading to the Matura (AHS)</a:t>
            </a:r>
          </a:p>
          <a:p>
            <a:endParaRPr lang="en-US" dirty="0">
              <a:latin typeface="Avenir Next" panose="020B0503020202020204" pitchFamily="34" charset="0"/>
            </a:endParaRPr>
          </a:p>
          <a:p>
            <a:r>
              <a:rPr lang="en-US" dirty="0">
                <a:latin typeface="Avenir Next" panose="020B0503020202020204" pitchFamily="34" charset="0"/>
              </a:rPr>
              <a:t>Steady rise in enrollment in higher level vocational schools (BHS)</a:t>
            </a:r>
          </a:p>
          <a:p>
            <a:endParaRPr lang="en-US" dirty="0">
              <a:latin typeface="Avenir Next" panose="020B0503020202020204" pitchFamily="34" charset="0"/>
            </a:endParaRPr>
          </a:p>
          <a:p>
            <a:endParaRPr lang="en-US" dirty="0">
              <a:latin typeface="Avenir Next" panose="020B0503020202020204" pitchFamily="34" charset="0"/>
            </a:endParaRPr>
          </a:p>
        </p:txBody>
      </p:sp>
    </p:spTree>
    <p:extLst>
      <p:ext uri="{BB962C8B-B14F-4D97-AF65-F5344CB8AC3E}">
        <p14:creationId xmlns:p14="http://schemas.microsoft.com/office/powerpoint/2010/main" val="4289919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2519D51-C71D-E244-8DE0-11B2539B3F06}"/>
              </a:ext>
            </a:extLst>
          </p:cNvPr>
          <p:cNvPicPr>
            <a:picLocks noGrp="1" noChangeAspect="1"/>
          </p:cNvPicPr>
          <p:nvPr>
            <p:ph idx="1"/>
          </p:nvPr>
        </p:nvPicPr>
        <p:blipFill>
          <a:blip r:embed="rId3"/>
          <a:stretch>
            <a:fillRect/>
          </a:stretch>
        </p:blipFill>
        <p:spPr>
          <a:xfrm>
            <a:off x="2374900" y="111124"/>
            <a:ext cx="6746876" cy="6746876"/>
          </a:xfrm>
        </p:spPr>
      </p:pic>
      <p:sp>
        <p:nvSpPr>
          <p:cNvPr id="6" name="TextBox 5">
            <a:extLst>
              <a:ext uri="{FF2B5EF4-FFF2-40B4-BE49-F238E27FC236}">
                <a16:creationId xmlns:a16="http://schemas.microsoft.com/office/drawing/2014/main" id="{6763E45C-D7A5-2542-9568-B788FE154B40}"/>
              </a:ext>
            </a:extLst>
          </p:cNvPr>
          <p:cNvSpPr txBox="1"/>
          <p:nvPr/>
        </p:nvSpPr>
        <p:spPr>
          <a:xfrm>
            <a:off x="114300" y="111124"/>
            <a:ext cx="2260600" cy="3416320"/>
          </a:xfrm>
          <a:prstGeom prst="rect">
            <a:avLst/>
          </a:prstGeom>
          <a:noFill/>
        </p:spPr>
        <p:txBody>
          <a:bodyPr wrap="square" rtlCol="0">
            <a:spAutoFit/>
          </a:bodyPr>
          <a:lstStyle/>
          <a:p>
            <a:r>
              <a:rPr lang="en-US" b="1" dirty="0">
                <a:latin typeface="Avenir Next" panose="020B0503020202020204" pitchFamily="34" charset="0"/>
              </a:rPr>
              <a:t>Lower Austria</a:t>
            </a:r>
          </a:p>
          <a:p>
            <a:endParaRPr lang="en-US" dirty="0">
              <a:latin typeface="Avenir Next" panose="020B0503020202020204" pitchFamily="34" charset="0"/>
            </a:endParaRPr>
          </a:p>
          <a:p>
            <a:r>
              <a:rPr lang="en-US" dirty="0">
                <a:latin typeface="Avenir Next" panose="020B0503020202020204" pitchFamily="34" charset="0"/>
              </a:rPr>
              <a:t>Large, populous state, surrounding Vienna</a:t>
            </a:r>
          </a:p>
          <a:p>
            <a:endParaRPr lang="en-US" dirty="0">
              <a:latin typeface="Avenir Next" panose="020B0503020202020204" pitchFamily="34" charset="0"/>
            </a:endParaRPr>
          </a:p>
          <a:p>
            <a:r>
              <a:rPr lang="en-US" dirty="0">
                <a:latin typeface="Avenir Next" panose="020B0503020202020204" pitchFamily="34" charset="0"/>
              </a:rPr>
              <a:t>Similar pattern to Vienna, greater divergence between vocational and higher vocational schools</a:t>
            </a:r>
          </a:p>
        </p:txBody>
      </p:sp>
    </p:spTree>
    <p:extLst>
      <p:ext uri="{BB962C8B-B14F-4D97-AF65-F5344CB8AC3E}">
        <p14:creationId xmlns:p14="http://schemas.microsoft.com/office/powerpoint/2010/main" val="1309845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89BBBF5-6A0D-2349-8A41-3A84B26644E9}"/>
              </a:ext>
            </a:extLst>
          </p:cNvPr>
          <p:cNvSpPr txBox="1"/>
          <p:nvPr/>
        </p:nvSpPr>
        <p:spPr>
          <a:xfrm>
            <a:off x="114300" y="111124"/>
            <a:ext cx="2260600" cy="4247317"/>
          </a:xfrm>
          <a:prstGeom prst="rect">
            <a:avLst/>
          </a:prstGeom>
          <a:noFill/>
        </p:spPr>
        <p:txBody>
          <a:bodyPr wrap="square" rtlCol="0">
            <a:spAutoFit/>
          </a:bodyPr>
          <a:lstStyle/>
          <a:p>
            <a:r>
              <a:rPr lang="en-US" b="1" dirty="0">
                <a:latin typeface="Avenir Next" panose="020B0503020202020204" pitchFamily="34" charset="0"/>
              </a:rPr>
              <a:t>Tyrol</a:t>
            </a:r>
          </a:p>
          <a:p>
            <a:endParaRPr lang="en-US" dirty="0">
              <a:latin typeface="Avenir Next" panose="020B0503020202020204" pitchFamily="34" charset="0"/>
            </a:endParaRPr>
          </a:p>
          <a:p>
            <a:r>
              <a:rPr lang="en-US" dirty="0">
                <a:latin typeface="Avenir Next" panose="020B0503020202020204" pitchFamily="34" charset="0"/>
              </a:rPr>
              <a:t>Medium-sized state, between Bavaria and Italy</a:t>
            </a:r>
          </a:p>
          <a:p>
            <a:endParaRPr lang="en-US" dirty="0">
              <a:latin typeface="Avenir Next" panose="020B0503020202020204" pitchFamily="34" charset="0"/>
            </a:endParaRPr>
          </a:p>
          <a:p>
            <a:r>
              <a:rPr lang="en-US" dirty="0">
                <a:latin typeface="Avenir Next" panose="020B0503020202020204" pitchFamily="34" charset="0"/>
              </a:rPr>
              <a:t>Similar increase in AHS enrollment</a:t>
            </a:r>
          </a:p>
          <a:p>
            <a:endParaRPr lang="en-US" dirty="0">
              <a:latin typeface="Avenir Next" panose="020B0503020202020204" pitchFamily="34" charset="0"/>
            </a:endParaRPr>
          </a:p>
          <a:p>
            <a:r>
              <a:rPr lang="en-US" dirty="0">
                <a:latin typeface="Avenir Next" panose="020B0503020202020204" pitchFamily="34" charset="0"/>
              </a:rPr>
              <a:t>Sustained increase in enrollment in higher vocational school (BHS), decline in other types</a:t>
            </a:r>
          </a:p>
        </p:txBody>
      </p:sp>
      <p:pic>
        <p:nvPicPr>
          <p:cNvPr id="7" name="Picture 6">
            <a:extLst>
              <a:ext uri="{FF2B5EF4-FFF2-40B4-BE49-F238E27FC236}">
                <a16:creationId xmlns:a16="http://schemas.microsoft.com/office/drawing/2014/main" id="{5456302A-62D1-874A-A6C1-5257FE485578}"/>
              </a:ext>
            </a:extLst>
          </p:cNvPr>
          <p:cNvPicPr>
            <a:picLocks noChangeAspect="1"/>
          </p:cNvPicPr>
          <p:nvPr/>
        </p:nvPicPr>
        <p:blipFill>
          <a:blip r:embed="rId2"/>
          <a:stretch>
            <a:fillRect/>
          </a:stretch>
        </p:blipFill>
        <p:spPr>
          <a:xfrm>
            <a:off x="2286000" y="0"/>
            <a:ext cx="6858000" cy="6858000"/>
          </a:xfrm>
          <a:prstGeom prst="rect">
            <a:avLst/>
          </a:prstGeom>
        </p:spPr>
      </p:pic>
    </p:spTree>
    <p:extLst>
      <p:ext uri="{BB962C8B-B14F-4D97-AF65-F5344CB8AC3E}">
        <p14:creationId xmlns:p14="http://schemas.microsoft.com/office/powerpoint/2010/main" val="1902511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29865-313E-3547-B804-E67FBB3EF8EF}"/>
              </a:ext>
            </a:extLst>
          </p:cNvPr>
          <p:cNvSpPr>
            <a:spLocks noGrp="1"/>
          </p:cNvSpPr>
          <p:nvPr>
            <p:ph type="title"/>
          </p:nvPr>
        </p:nvSpPr>
        <p:spPr/>
        <p:txBody>
          <a:bodyPr>
            <a:normAutofit/>
          </a:bodyPr>
          <a:lstStyle/>
          <a:p>
            <a:r>
              <a:rPr lang="en-US" sz="3600" dirty="0"/>
              <a:t>A closer look at the BHS</a:t>
            </a:r>
          </a:p>
        </p:txBody>
      </p:sp>
      <p:sp>
        <p:nvSpPr>
          <p:cNvPr id="3" name="Content Placeholder 2">
            <a:extLst>
              <a:ext uri="{FF2B5EF4-FFF2-40B4-BE49-F238E27FC236}">
                <a16:creationId xmlns:a16="http://schemas.microsoft.com/office/drawing/2014/main" id="{0F9917C6-552A-014C-BEE1-0D156D3E3D65}"/>
              </a:ext>
            </a:extLst>
          </p:cNvPr>
          <p:cNvSpPr>
            <a:spLocks noGrp="1"/>
          </p:cNvSpPr>
          <p:nvPr>
            <p:ph idx="1"/>
          </p:nvPr>
        </p:nvSpPr>
        <p:spPr/>
        <p:txBody>
          <a:bodyPr>
            <a:normAutofit lnSpcReduction="10000"/>
          </a:bodyPr>
          <a:lstStyle/>
          <a:p>
            <a:r>
              <a:rPr lang="en-US" dirty="0"/>
              <a:t>A </a:t>
            </a:r>
            <a:r>
              <a:rPr lang="en-GB" b="1" i="1" dirty="0" err="1">
                <a:latin typeface="Avenir Next Demi Bold" panose="020B0503020202020204" pitchFamily="34" charset="0"/>
              </a:rPr>
              <a:t>Berufsbildende</a:t>
            </a:r>
            <a:r>
              <a:rPr lang="en-GB" b="1" i="1" dirty="0">
                <a:latin typeface="Avenir Next Demi Bold" panose="020B0503020202020204" pitchFamily="34" charset="0"/>
              </a:rPr>
              <a:t> </a:t>
            </a:r>
            <a:r>
              <a:rPr lang="en-GB" b="1" i="1" dirty="0" err="1">
                <a:latin typeface="Avenir Next Demi Bold" panose="020B0503020202020204" pitchFamily="34" charset="0"/>
              </a:rPr>
              <a:t>höhere</a:t>
            </a:r>
            <a:r>
              <a:rPr lang="en-GB" b="1" i="1" dirty="0">
                <a:latin typeface="Avenir Next Demi Bold" panose="020B0503020202020204" pitchFamily="34" charset="0"/>
              </a:rPr>
              <a:t> </a:t>
            </a:r>
            <a:r>
              <a:rPr lang="en-GB" b="1" i="1" dirty="0" err="1">
                <a:latin typeface="Avenir Next Demi Bold" panose="020B0503020202020204" pitchFamily="34" charset="0"/>
              </a:rPr>
              <a:t>Schulen</a:t>
            </a:r>
            <a:r>
              <a:rPr lang="en-GB" b="1" i="1" dirty="0">
                <a:latin typeface="Avenir Next Demi Bold" panose="020B0503020202020204" pitchFamily="34" charset="0"/>
              </a:rPr>
              <a:t> </a:t>
            </a:r>
            <a:r>
              <a:rPr lang="en-GB" dirty="0"/>
              <a:t>is typically translated as a “vocational college”. It lasts 1 year longer than the AHS (high school/grammar school)</a:t>
            </a:r>
          </a:p>
          <a:p>
            <a:endParaRPr lang="en-US" b="1" i="1" dirty="0"/>
          </a:p>
          <a:p>
            <a:r>
              <a:rPr lang="en-GB" dirty="0"/>
              <a:t>The individual economic returns of BHS qualifications are higher than for BMS, and higher even than for AHS (</a:t>
            </a:r>
            <a:r>
              <a:rPr lang="en-GB" dirty="0" err="1"/>
              <a:t>Vogtenhuber</a:t>
            </a:r>
            <a:r>
              <a:rPr lang="en-GB" dirty="0"/>
              <a:t>, 2009)</a:t>
            </a:r>
          </a:p>
          <a:p>
            <a:endParaRPr lang="en-GB" dirty="0"/>
          </a:p>
          <a:p>
            <a:r>
              <a:rPr lang="en-GB" dirty="0"/>
              <a:t>Average PISA scores for BHS (Vocational colleges) are around 90 points higher than at the BMS. But a larger portion of BHS performance can be explained by parental background (</a:t>
            </a:r>
            <a:r>
              <a:rPr lang="en-GB" dirty="0" err="1"/>
              <a:t>Lassnigg</a:t>
            </a:r>
            <a:r>
              <a:rPr lang="en-GB" dirty="0"/>
              <a:t>, 2009).</a:t>
            </a:r>
          </a:p>
          <a:p>
            <a:endParaRPr lang="en-GB" dirty="0"/>
          </a:p>
          <a:p>
            <a:endParaRPr lang="en-US" dirty="0"/>
          </a:p>
        </p:txBody>
      </p:sp>
    </p:spTree>
    <p:extLst>
      <p:ext uri="{BB962C8B-B14F-4D97-AF65-F5344CB8AC3E}">
        <p14:creationId xmlns:p14="http://schemas.microsoft.com/office/powerpoint/2010/main" val="31747053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641BE-1DD1-6144-B1E6-701192D4F0E7}"/>
              </a:ext>
            </a:extLst>
          </p:cNvPr>
          <p:cNvSpPr>
            <a:spLocks noGrp="1"/>
          </p:cNvSpPr>
          <p:nvPr>
            <p:ph type="title"/>
          </p:nvPr>
        </p:nvSpPr>
        <p:spPr/>
        <p:txBody>
          <a:bodyPr>
            <a:normAutofit/>
          </a:bodyPr>
          <a:lstStyle/>
          <a:p>
            <a:r>
              <a:rPr lang="en-US" sz="3600" dirty="0"/>
              <a:t>The BHS achieves a high reputation</a:t>
            </a:r>
          </a:p>
        </p:txBody>
      </p:sp>
      <p:sp>
        <p:nvSpPr>
          <p:cNvPr id="3" name="Content Placeholder 2">
            <a:extLst>
              <a:ext uri="{FF2B5EF4-FFF2-40B4-BE49-F238E27FC236}">
                <a16:creationId xmlns:a16="http://schemas.microsoft.com/office/drawing/2014/main" id="{03A9A0C2-95BE-4C40-9DFE-7FC6F3E096A7}"/>
              </a:ext>
            </a:extLst>
          </p:cNvPr>
          <p:cNvSpPr>
            <a:spLocks noGrp="1"/>
          </p:cNvSpPr>
          <p:nvPr>
            <p:ph idx="1"/>
          </p:nvPr>
        </p:nvSpPr>
        <p:spPr>
          <a:xfrm>
            <a:off x="628650" y="1554161"/>
            <a:ext cx="7886700" cy="5446714"/>
          </a:xfrm>
        </p:spPr>
        <p:txBody>
          <a:bodyPr>
            <a:normAutofit fontScale="92500"/>
          </a:bodyPr>
          <a:lstStyle/>
          <a:p>
            <a:pPr marL="0" indent="0">
              <a:lnSpc>
                <a:spcPct val="140000"/>
              </a:lnSpc>
              <a:buNone/>
            </a:pPr>
            <a:r>
              <a:rPr lang="en-GB" dirty="0"/>
              <a:t>Commenter 1: </a:t>
            </a:r>
            <a:r>
              <a:rPr lang="en-GB" i="1" dirty="0"/>
              <a:t>I would </a:t>
            </a:r>
            <a:r>
              <a:rPr lang="en-GB" i="1" dirty="0">
                <a:solidFill>
                  <a:srgbClr val="C00000"/>
                </a:solidFill>
                <a:latin typeface="Avenir Next Medium" panose="020B0503020202020204" pitchFamily="34" charset="0"/>
              </a:rPr>
              <a:t>definitely recommend to my child to go to a BHS</a:t>
            </a:r>
            <a:r>
              <a:rPr lang="en-GB" i="1" dirty="0"/>
              <a:t>, because everything important is covered anyway, and really no one needs Latin any more.</a:t>
            </a:r>
          </a:p>
          <a:p>
            <a:pPr marL="0" indent="0">
              <a:lnSpc>
                <a:spcPct val="140000"/>
              </a:lnSpc>
              <a:buNone/>
            </a:pPr>
            <a:r>
              <a:rPr lang="en-GB" dirty="0"/>
              <a:t>Commenter 2: </a:t>
            </a:r>
            <a:r>
              <a:rPr lang="en-GB" i="1" dirty="0"/>
              <a:t>Of course a BHS degree is worth more than an AHS degree. As the name suggests, </a:t>
            </a:r>
            <a:r>
              <a:rPr lang="en-GB" i="1" dirty="0">
                <a:solidFill>
                  <a:srgbClr val="C00000"/>
                </a:solidFill>
                <a:latin typeface="Avenir Next Medium" panose="020B0503020202020204" pitchFamily="34" charset="0"/>
              </a:rPr>
              <a:t>you have at least a job after that</a:t>
            </a:r>
            <a:r>
              <a:rPr lang="en-GB" i="1" dirty="0"/>
              <a:t>. It would also be surprising if it were different, after all, a BHS takes a year longer and you have 25% more lessons.</a:t>
            </a:r>
          </a:p>
          <a:p>
            <a:pPr marL="0" indent="0">
              <a:lnSpc>
                <a:spcPct val="140000"/>
              </a:lnSpc>
              <a:buNone/>
            </a:pPr>
            <a:endParaRPr lang="en-GB" i="1" dirty="0"/>
          </a:p>
          <a:p>
            <a:pPr marL="0" indent="0" algn="r">
              <a:lnSpc>
                <a:spcPct val="140000"/>
              </a:lnSpc>
              <a:buNone/>
            </a:pPr>
            <a:r>
              <a:rPr lang="en-GB" i="1" dirty="0"/>
              <a:t>Der Standard</a:t>
            </a:r>
            <a:r>
              <a:rPr lang="en-GB" dirty="0"/>
              <a:t>, online, 24 Nov. 2015</a:t>
            </a:r>
          </a:p>
        </p:txBody>
      </p:sp>
    </p:spTree>
    <p:extLst>
      <p:ext uri="{BB962C8B-B14F-4D97-AF65-F5344CB8AC3E}">
        <p14:creationId xmlns:p14="http://schemas.microsoft.com/office/powerpoint/2010/main" val="36398155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D9C5B-9EAB-034D-A576-72FF01C2E57E}"/>
              </a:ext>
            </a:extLst>
          </p:cNvPr>
          <p:cNvSpPr>
            <a:spLocks noGrp="1"/>
          </p:cNvSpPr>
          <p:nvPr>
            <p:ph type="title"/>
          </p:nvPr>
        </p:nvSpPr>
        <p:spPr/>
        <p:txBody>
          <a:bodyPr>
            <a:normAutofit/>
          </a:bodyPr>
          <a:lstStyle/>
          <a:p>
            <a:r>
              <a:rPr lang="en-US" sz="3600" dirty="0"/>
              <a:t>…But is not without competition</a:t>
            </a:r>
          </a:p>
        </p:txBody>
      </p:sp>
      <p:sp>
        <p:nvSpPr>
          <p:cNvPr id="3" name="Content Placeholder 2">
            <a:extLst>
              <a:ext uri="{FF2B5EF4-FFF2-40B4-BE49-F238E27FC236}">
                <a16:creationId xmlns:a16="http://schemas.microsoft.com/office/drawing/2014/main" id="{80536442-4AF6-6340-A821-051AC4305A4A}"/>
              </a:ext>
            </a:extLst>
          </p:cNvPr>
          <p:cNvSpPr>
            <a:spLocks noGrp="1"/>
          </p:cNvSpPr>
          <p:nvPr>
            <p:ph idx="1"/>
          </p:nvPr>
        </p:nvSpPr>
        <p:spPr>
          <a:xfrm>
            <a:off x="628650" y="1601564"/>
            <a:ext cx="7886700" cy="4901747"/>
          </a:xfrm>
        </p:spPr>
        <p:txBody>
          <a:bodyPr>
            <a:noAutofit/>
          </a:bodyPr>
          <a:lstStyle/>
          <a:p>
            <a:pPr marL="0" indent="0">
              <a:lnSpc>
                <a:spcPct val="140000"/>
              </a:lnSpc>
              <a:buNone/>
            </a:pPr>
            <a:r>
              <a:rPr lang="en-GB" sz="1700" dirty="0"/>
              <a:t>Commenter A: </a:t>
            </a:r>
            <a:r>
              <a:rPr lang="en-GB" sz="1700" i="1" dirty="0"/>
              <a:t>Unfortunately, </a:t>
            </a:r>
            <a:r>
              <a:rPr lang="en-GB" sz="1700" i="1" dirty="0">
                <a:solidFill>
                  <a:srgbClr val="C00000"/>
                </a:solidFill>
                <a:latin typeface="Avenir Next Medium" panose="020B0503020202020204" pitchFamily="34" charset="0"/>
              </a:rPr>
              <a:t>the BHS were devalued</a:t>
            </a:r>
            <a:r>
              <a:rPr lang="en-GB" sz="1700" i="1" dirty="0"/>
              <a:t> in the course of the "academization" by the introduction of these unspeakable FH’s </a:t>
            </a:r>
            <a:r>
              <a:rPr lang="en-GB" sz="1700" dirty="0"/>
              <a:t>[</a:t>
            </a:r>
            <a:r>
              <a:rPr lang="en-GB" sz="1700" dirty="0" err="1"/>
              <a:t>Fachschule</a:t>
            </a:r>
            <a:r>
              <a:rPr lang="en-GB" sz="1700" dirty="0"/>
              <a:t>]</a:t>
            </a:r>
          </a:p>
          <a:p>
            <a:pPr marL="0" indent="0">
              <a:lnSpc>
                <a:spcPct val="140000"/>
              </a:lnSpc>
              <a:buNone/>
            </a:pPr>
            <a:r>
              <a:rPr lang="en-GB" sz="1700" dirty="0"/>
              <a:t>Commenter B: </a:t>
            </a:r>
            <a:r>
              <a:rPr lang="en-GB" sz="1700" i="1" dirty="0"/>
              <a:t>It’s a completely different segment </a:t>
            </a:r>
            <a:r>
              <a:rPr lang="en-GB" sz="1700" dirty="0"/>
              <a:t>[of the education system]:</a:t>
            </a:r>
            <a:r>
              <a:rPr lang="en-GB" sz="1700" i="1" dirty="0"/>
              <a:t> The FHs are academic, the HTL </a:t>
            </a:r>
            <a:r>
              <a:rPr lang="en-GB" sz="1700" dirty="0"/>
              <a:t>[a type of BHS] </a:t>
            </a:r>
            <a:r>
              <a:rPr lang="en-GB" sz="1700" i="1" dirty="0"/>
              <a:t>just school graduate level.</a:t>
            </a:r>
          </a:p>
          <a:p>
            <a:pPr marL="0" indent="0">
              <a:lnSpc>
                <a:spcPct val="140000"/>
              </a:lnSpc>
              <a:buNone/>
            </a:pPr>
            <a:r>
              <a:rPr lang="en-GB" sz="1700" dirty="0"/>
              <a:t>Commenter A: </a:t>
            </a:r>
            <a:r>
              <a:rPr lang="en-GB" sz="1700" i="1" dirty="0"/>
              <a:t>The typical </a:t>
            </a:r>
            <a:r>
              <a:rPr lang="en-GB" sz="1700" i="1" dirty="0" err="1"/>
              <a:t>prepotency</a:t>
            </a:r>
            <a:r>
              <a:rPr lang="en-GB" sz="1700" i="1" dirty="0"/>
              <a:t>  and arrogance of many FH graduates.</a:t>
            </a:r>
          </a:p>
          <a:p>
            <a:pPr marL="0" indent="0">
              <a:lnSpc>
                <a:spcPct val="140000"/>
              </a:lnSpc>
              <a:buNone/>
            </a:pPr>
            <a:r>
              <a:rPr lang="en-GB" sz="1700" dirty="0"/>
              <a:t>Commenter B: </a:t>
            </a:r>
            <a:r>
              <a:rPr lang="en-GB" sz="1700" i="1" dirty="0"/>
              <a:t>Cute. I'm not even a FH graduate. Incidentally, it is neither </a:t>
            </a:r>
            <a:r>
              <a:rPr lang="en-GB" sz="1700" i="1" dirty="0" err="1"/>
              <a:t>prepotency</a:t>
            </a:r>
            <a:r>
              <a:rPr lang="en-GB" sz="1700" i="1" dirty="0"/>
              <a:t> nor arrogance, but the technically correct classification. HTL</a:t>
            </a:r>
            <a:r>
              <a:rPr lang="en-GB" sz="1700" dirty="0"/>
              <a:t> [a type of BHS]</a:t>
            </a:r>
            <a:r>
              <a:rPr lang="en-GB" sz="1700" i="1" dirty="0"/>
              <a:t> graduates </a:t>
            </a:r>
            <a:r>
              <a:rPr lang="en-GB" sz="1700" i="1" dirty="0">
                <a:solidFill>
                  <a:srgbClr val="C00000"/>
                </a:solidFill>
                <a:latin typeface="Avenir Next Medium" panose="020B0503020202020204" pitchFamily="34" charset="0"/>
              </a:rPr>
              <a:t>have high school and professional titles </a:t>
            </a:r>
            <a:r>
              <a:rPr lang="en-GB" sz="1700" i="1" dirty="0"/>
              <a:t>…while the FH is an academic institution with academic degrees …                                                                   </a:t>
            </a:r>
          </a:p>
          <a:p>
            <a:pPr marL="0" indent="0" algn="r">
              <a:lnSpc>
                <a:spcPct val="140000"/>
              </a:lnSpc>
              <a:buNone/>
            </a:pPr>
            <a:r>
              <a:rPr lang="en-GB" sz="1700" i="1" dirty="0"/>
              <a:t> Der Standard</a:t>
            </a:r>
            <a:r>
              <a:rPr lang="en-GB" sz="1700" dirty="0"/>
              <a:t>, online, 24 Nov. 2015</a:t>
            </a:r>
          </a:p>
          <a:p>
            <a:endParaRPr lang="en-US" sz="1700" dirty="0"/>
          </a:p>
        </p:txBody>
      </p:sp>
    </p:spTree>
    <p:extLst>
      <p:ext uri="{BB962C8B-B14F-4D97-AF65-F5344CB8AC3E}">
        <p14:creationId xmlns:p14="http://schemas.microsoft.com/office/powerpoint/2010/main" val="3268736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B807C-EC3F-6241-9A0B-C6526E285007}"/>
              </a:ext>
            </a:extLst>
          </p:cNvPr>
          <p:cNvSpPr>
            <a:spLocks noGrp="1"/>
          </p:cNvSpPr>
          <p:nvPr>
            <p:ph type="title"/>
          </p:nvPr>
        </p:nvSpPr>
        <p:spPr/>
        <p:txBody>
          <a:bodyPr>
            <a:normAutofit/>
          </a:bodyPr>
          <a:lstStyle/>
          <a:p>
            <a:r>
              <a:rPr lang="en-US" sz="3200" dirty="0"/>
              <a:t>Higher education expansion</a:t>
            </a:r>
          </a:p>
        </p:txBody>
      </p:sp>
      <p:sp>
        <p:nvSpPr>
          <p:cNvPr id="3" name="Content Placeholder 2">
            <a:extLst>
              <a:ext uri="{FF2B5EF4-FFF2-40B4-BE49-F238E27FC236}">
                <a16:creationId xmlns:a16="http://schemas.microsoft.com/office/drawing/2014/main" id="{3312A414-9392-E149-82B3-64233484ED5E}"/>
              </a:ext>
            </a:extLst>
          </p:cNvPr>
          <p:cNvSpPr>
            <a:spLocks noGrp="1"/>
          </p:cNvSpPr>
          <p:nvPr>
            <p:ph idx="1"/>
          </p:nvPr>
        </p:nvSpPr>
        <p:spPr/>
        <p:txBody>
          <a:bodyPr>
            <a:normAutofit fontScale="92500" lnSpcReduction="20000"/>
          </a:bodyPr>
          <a:lstStyle/>
          <a:p>
            <a:pPr marL="0" indent="0" algn="r">
              <a:buNone/>
            </a:pPr>
            <a:r>
              <a:rPr lang="en-US" sz="3200" dirty="0"/>
              <a:t>-&gt; vocational decline?</a:t>
            </a:r>
          </a:p>
          <a:p>
            <a:pPr marL="0" indent="0">
              <a:buNone/>
            </a:pPr>
            <a:endParaRPr lang="en-US" dirty="0"/>
          </a:p>
          <a:p>
            <a:pPr marL="0" indent="0">
              <a:buNone/>
            </a:pPr>
            <a:r>
              <a:rPr lang="en-US" sz="2600" dirty="0"/>
              <a:t>Sociological theories</a:t>
            </a:r>
          </a:p>
          <a:p>
            <a:pPr marL="457200" lvl="1" indent="0">
              <a:buNone/>
            </a:pPr>
            <a:r>
              <a:rPr lang="en-US" sz="2600" dirty="0"/>
              <a:t>Relative Risk Aversion (Breen &amp; Goldthorpe)</a:t>
            </a:r>
          </a:p>
          <a:p>
            <a:pPr marL="457200" lvl="1" indent="0">
              <a:buNone/>
            </a:pPr>
            <a:r>
              <a:rPr lang="en-US" sz="2600" dirty="0"/>
              <a:t>Effectively-maintained inequality (Lucas)</a:t>
            </a:r>
          </a:p>
          <a:p>
            <a:pPr marL="0" indent="0">
              <a:buNone/>
            </a:pPr>
            <a:endParaRPr lang="en-US" sz="2600" dirty="0"/>
          </a:p>
          <a:p>
            <a:pPr marL="0" indent="0">
              <a:buNone/>
            </a:pPr>
            <a:r>
              <a:rPr lang="en-US" sz="2600" dirty="0"/>
              <a:t>and political economy theories</a:t>
            </a:r>
          </a:p>
          <a:p>
            <a:pPr marL="457200" lvl="1" indent="0">
              <a:buNone/>
            </a:pPr>
            <a:r>
              <a:rPr lang="en-US" sz="2600" dirty="0"/>
              <a:t>Median skill-seeker (</a:t>
            </a:r>
            <a:r>
              <a:rPr lang="en-US" sz="2600" dirty="0" err="1"/>
              <a:t>Busemeyer</a:t>
            </a:r>
            <a:r>
              <a:rPr lang="en-US" sz="2600" dirty="0"/>
              <a:t> &amp; </a:t>
            </a:r>
            <a:r>
              <a:rPr lang="en-US" sz="2600" dirty="0" err="1"/>
              <a:t>Trampusch</a:t>
            </a:r>
            <a:r>
              <a:rPr lang="en-US" sz="2600" dirty="0"/>
              <a:t>) </a:t>
            </a:r>
          </a:p>
          <a:p>
            <a:pPr marL="457200" lvl="1" indent="0">
              <a:buNone/>
            </a:pPr>
            <a:r>
              <a:rPr lang="en-US" sz="2600" dirty="0"/>
              <a:t>Varieties of Capitalism (Hall &amp; Soskice)</a:t>
            </a:r>
          </a:p>
          <a:p>
            <a:pPr marL="0" indent="0">
              <a:buNone/>
            </a:pPr>
            <a:endParaRPr lang="en-US" sz="2600" dirty="0"/>
          </a:p>
          <a:p>
            <a:pPr marL="0" indent="0" algn="r">
              <a:buNone/>
            </a:pPr>
            <a:r>
              <a:rPr lang="en-US" sz="3000" dirty="0"/>
              <a:t>predict </a:t>
            </a:r>
            <a:r>
              <a:rPr lang="en-US" sz="3000" dirty="0">
                <a:solidFill>
                  <a:srgbClr val="C00000"/>
                </a:solidFill>
                <a:latin typeface="Avenir Next Medium" panose="020B0503020202020204" pitchFamily="34" charset="0"/>
              </a:rPr>
              <a:t>yes</a:t>
            </a:r>
          </a:p>
        </p:txBody>
      </p:sp>
    </p:spTree>
    <p:extLst>
      <p:ext uri="{BB962C8B-B14F-4D97-AF65-F5344CB8AC3E}">
        <p14:creationId xmlns:p14="http://schemas.microsoft.com/office/powerpoint/2010/main" val="8983453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D8A27-C08F-1946-8054-0C195A007320}"/>
              </a:ext>
            </a:extLst>
          </p:cNvPr>
          <p:cNvSpPr>
            <a:spLocks noGrp="1"/>
          </p:cNvSpPr>
          <p:nvPr>
            <p:ph type="title"/>
          </p:nvPr>
        </p:nvSpPr>
        <p:spPr/>
        <p:txBody>
          <a:bodyPr/>
          <a:lstStyle/>
          <a:p>
            <a:r>
              <a:rPr lang="en-US" dirty="0"/>
              <a:t>Equivalency policies: AT vs AU</a:t>
            </a:r>
          </a:p>
        </p:txBody>
      </p:sp>
      <p:sp>
        <p:nvSpPr>
          <p:cNvPr id="3" name="Content Placeholder 2">
            <a:extLst>
              <a:ext uri="{FF2B5EF4-FFF2-40B4-BE49-F238E27FC236}">
                <a16:creationId xmlns:a16="http://schemas.microsoft.com/office/drawing/2014/main" id="{8A64C62B-6399-1143-A25D-5901E7BD263B}"/>
              </a:ext>
            </a:extLst>
          </p:cNvPr>
          <p:cNvSpPr>
            <a:spLocks noGrp="1"/>
          </p:cNvSpPr>
          <p:nvPr>
            <p:ph idx="1"/>
          </p:nvPr>
        </p:nvSpPr>
        <p:spPr/>
        <p:txBody>
          <a:bodyPr>
            <a:normAutofit lnSpcReduction="10000"/>
          </a:bodyPr>
          <a:lstStyle/>
          <a:p>
            <a:pPr marL="0" indent="0">
              <a:buNone/>
            </a:pPr>
            <a:r>
              <a:rPr lang="en-US" dirty="0"/>
              <a:t>Austria: BHS and </a:t>
            </a:r>
            <a:r>
              <a:rPr lang="en-US" dirty="0" err="1"/>
              <a:t>Berufsmatura</a:t>
            </a:r>
            <a:endParaRPr lang="en-US" dirty="0"/>
          </a:p>
          <a:p>
            <a:r>
              <a:rPr lang="en-US" dirty="0" err="1"/>
              <a:t>Recognisable</a:t>
            </a:r>
            <a:r>
              <a:rPr lang="en-US" dirty="0"/>
              <a:t>, easy to understand differentiation within vocational pathways (not without its costs…)</a:t>
            </a:r>
          </a:p>
          <a:p>
            <a:r>
              <a:rPr lang="en-US" dirty="0"/>
              <a:t>(General) university entrance qualification is taken alongside a full vocational qualification</a:t>
            </a:r>
          </a:p>
          <a:p>
            <a:endParaRPr lang="en-US" dirty="0"/>
          </a:p>
          <a:p>
            <a:pPr marL="0" indent="0">
              <a:buNone/>
            </a:pPr>
            <a:r>
              <a:rPr lang="en-US" dirty="0"/>
              <a:t>Australia: Senior Secondary certificates with </a:t>
            </a:r>
            <a:r>
              <a:rPr lang="en-US" dirty="0" err="1"/>
              <a:t>VETiS</a:t>
            </a:r>
            <a:endParaRPr lang="en-US" dirty="0"/>
          </a:p>
          <a:p>
            <a:r>
              <a:rPr lang="en-US" dirty="0"/>
              <a:t>General qualification comes first; students are penalized for taking “too much” VET</a:t>
            </a:r>
          </a:p>
          <a:p>
            <a:r>
              <a:rPr lang="en-US" dirty="0"/>
              <a:t>HE entry is course- as opposed to exam-based – harder to make up for</a:t>
            </a:r>
          </a:p>
        </p:txBody>
      </p:sp>
    </p:spTree>
    <p:extLst>
      <p:ext uri="{BB962C8B-B14F-4D97-AF65-F5344CB8AC3E}">
        <p14:creationId xmlns:p14="http://schemas.microsoft.com/office/powerpoint/2010/main" val="10128536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69E61-40AC-734C-8BB8-B5FB510F88EC}"/>
              </a:ext>
            </a:extLst>
          </p:cNvPr>
          <p:cNvSpPr>
            <a:spLocks noGrp="1"/>
          </p:cNvSpPr>
          <p:nvPr>
            <p:ph type="title"/>
          </p:nvPr>
        </p:nvSpPr>
        <p:spPr>
          <a:xfrm>
            <a:off x="628650" y="365126"/>
            <a:ext cx="7886700" cy="2802617"/>
          </a:xfrm>
        </p:spPr>
        <p:txBody>
          <a:bodyPr>
            <a:normAutofit/>
          </a:bodyPr>
          <a:lstStyle/>
          <a:p>
            <a:r>
              <a:rPr lang="en-US" sz="3200" dirty="0"/>
              <a:t>Conclusion 1: No high-income countries have sustained secondary VET without creating </a:t>
            </a:r>
            <a:r>
              <a:rPr lang="en-US" sz="3200" dirty="0">
                <a:solidFill>
                  <a:srgbClr val="C00000"/>
                </a:solidFill>
                <a:latin typeface="Avenir Next Medium" panose="020B0503020202020204" pitchFamily="34" charset="0"/>
              </a:rPr>
              <a:t>institutional</a:t>
            </a:r>
            <a:r>
              <a:rPr lang="en-US" sz="3200" dirty="0"/>
              <a:t> pathways which combine VET and general HE entry</a:t>
            </a:r>
          </a:p>
        </p:txBody>
      </p:sp>
      <p:sp>
        <p:nvSpPr>
          <p:cNvPr id="4" name="Title 1">
            <a:extLst>
              <a:ext uri="{FF2B5EF4-FFF2-40B4-BE49-F238E27FC236}">
                <a16:creationId xmlns:a16="http://schemas.microsoft.com/office/drawing/2014/main" id="{3E07B746-92AF-BD43-AD9F-E624D98844C1}"/>
              </a:ext>
            </a:extLst>
          </p:cNvPr>
          <p:cNvSpPr txBox="1">
            <a:spLocks/>
          </p:cNvSpPr>
          <p:nvPr/>
        </p:nvSpPr>
        <p:spPr>
          <a:xfrm>
            <a:off x="628650" y="3489326"/>
            <a:ext cx="7886700" cy="28026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venir Next" panose="020B0503020202020204" pitchFamily="34" charset="0"/>
                <a:ea typeface="+mj-ea"/>
                <a:cs typeface="+mj-cs"/>
              </a:defRPr>
            </a:lvl1pPr>
          </a:lstStyle>
          <a:p>
            <a:r>
              <a:rPr lang="en-US" sz="3200" dirty="0"/>
              <a:t>Conclusion 2: We know more about gross enrollments than </a:t>
            </a:r>
            <a:r>
              <a:rPr lang="en-US" sz="3200" dirty="0">
                <a:solidFill>
                  <a:srgbClr val="C00000"/>
                </a:solidFill>
                <a:latin typeface="Avenir Next Medium" panose="020B0503020202020204" pitchFamily="34" charset="0"/>
              </a:rPr>
              <a:t>enrollment shares </a:t>
            </a:r>
            <a:r>
              <a:rPr lang="en-US" sz="3200" dirty="0"/>
              <a:t>within a given cohort, but both are important for designing and maintaining secondary VET systems (really markets…)</a:t>
            </a:r>
          </a:p>
        </p:txBody>
      </p:sp>
    </p:spTree>
    <p:extLst>
      <p:ext uri="{BB962C8B-B14F-4D97-AF65-F5344CB8AC3E}">
        <p14:creationId xmlns:p14="http://schemas.microsoft.com/office/powerpoint/2010/main" val="4166649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4D3B4A1-8AA7-6849-9CAB-5467B4673A0D}"/>
              </a:ext>
            </a:extLst>
          </p:cNvPr>
          <p:cNvPicPr>
            <a:picLocks noGrp="1" noChangeAspect="1"/>
          </p:cNvPicPr>
          <p:nvPr>
            <p:ph idx="1"/>
          </p:nvPr>
        </p:nvPicPr>
        <p:blipFill>
          <a:blip r:embed="rId2"/>
          <a:stretch>
            <a:fillRect/>
          </a:stretch>
        </p:blipFill>
        <p:spPr>
          <a:xfrm>
            <a:off x="127434" y="97483"/>
            <a:ext cx="9016566" cy="6760517"/>
          </a:xfrm>
        </p:spPr>
      </p:pic>
    </p:spTree>
    <p:extLst>
      <p:ext uri="{BB962C8B-B14F-4D97-AF65-F5344CB8AC3E}">
        <p14:creationId xmlns:p14="http://schemas.microsoft.com/office/powerpoint/2010/main" val="1754110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4D3B4A1-8AA7-6849-9CAB-5467B4673A0D}"/>
              </a:ext>
            </a:extLst>
          </p:cNvPr>
          <p:cNvPicPr>
            <a:picLocks noGrp="1" noChangeAspect="1"/>
          </p:cNvPicPr>
          <p:nvPr>
            <p:ph idx="1"/>
          </p:nvPr>
        </p:nvPicPr>
        <p:blipFill>
          <a:blip r:embed="rId2"/>
          <a:stretch>
            <a:fillRect/>
          </a:stretch>
        </p:blipFill>
        <p:spPr>
          <a:xfrm>
            <a:off x="127434" y="0"/>
            <a:ext cx="9016566" cy="6760517"/>
          </a:xfrm>
        </p:spPr>
      </p:pic>
      <p:sp>
        <p:nvSpPr>
          <p:cNvPr id="2" name="Oval 1">
            <a:extLst>
              <a:ext uri="{FF2B5EF4-FFF2-40B4-BE49-F238E27FC236}">
                <a16:creationId xmlns:a16="http://schemas.microsoft.com/office/drawing/2014/main" id="{F9DA3E9F-1A72-334E-9490-7CC00FB827C2}"/>
              </a:ext>
            </a:extLst>
          </p:cNvPr>
          <p:cNvSpPr/>
          <p:nvPr/>
        </p:nvSpPr>
        <p:spPr>
          <a:xfrm>
            <a:off x="3979333" y="3132667"/>
            <a:ext cx="1862666" cy="333586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2588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4D3B4A1-8AA7-6849-9CAB-5467B4673A0D}"/>
              </a:ext>
            </a:extLst>
          </p:cNvPr>
          <p:cNvPicPr>
            <a:picLocks noGrp="1" noChangeAspect="1"/>
          </p:cNvPicPr>
          <p:nvPr>
            <p:ph idx="1"/>
          </p:nvPr>
        </p:nvPicPr>
        <p:blipFill>
          <a:blip r:embed="rId2"/>
          <a:stretch>
            <a:fillRect/>
          </a:stretch>
        </p:blipFill>
        <p:spPr>
          <a:xfrm>
            <a:off x="127434" y="0"/>
            <a:ext cx="9016566" cy="6760517"/>
          </a:xfrm>
        </p:spPr>
      </p:pic>
      <p:sp>
        <p:nvSpPr>
          <p:cNvPr id="2" name="Oval 1">
            <a:extLst>
              <a:ext uri="{FF2B5EF4-FFF2-40B4-BE49-F238E27FC236}">
                <a16:creationId xmlns:a16="http://schemas.microsoft.com/office/drawing/2014/main" id="{F9DA3E9F-1A72-334E-9490-7CC00FB827C2}"/>
              </a:ext>
            </a:extLst>
          </p:cNvPr>
          <p:cNvSpPr/>
          <p:nvPr/>
        </p:nvSpPr>
        <p:spPr>
          <a:xfrm>
            <a:off x="3979333" y="3132667"/>
            <a:ext cx="1862666" cy="333586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5475DAE2-EFD7-314E-A624-B6FE8C6790B0}"/>
              </a:ext>
            </a:extLst>
          </p:cNvPr>
          <p:cNvSpPr/>
          <p:nvPr/>
        </p:nvSpPr>
        <p:spPr>
          <a:xfrm rot="18018555">
            <a:off x="3169263" y="213281"/>
            <a:ext cx="1620139" cy="7208057"/>
          </a:xfrm>
          <a:prstGeom prst="ellipse">
            <a:avLst/>
          </a:pr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4893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2856B-0302-874F-8EBE-BD44613D9D28}"/>
              </a:ext>
            </a:extLst>
          </p:cNvPr>
          <p:cNvSpPr>
            <a:spLocks noGrp="1"/>
          </p:cNvSpPr>
          <p:nvPr>
            <p:ph type="title"/>
          </p:nvPr>
        </p:nvSpPr>
        <p:spPr>
          <a:xfrm>
            <a:off x="612322" y="2856141"/>
            <a:ext cx="7886700" cy="1325563"/>
          </a:xfrm>
        </p:spPr>
        <p:txBody>
          <a:bodyPr>
            <a:normAutofit/>
          </a:bodyPr>
          <a:lstStyle/>
          <a:p>
            <a:r>
              <a:rPr lang="en-US" sz="4000" dirty="0">
                <a:solidFill>
                  <a:srgbClr val="C00000"/>
                </a:solidFill>
                <a:latin typeface="Avenir Next Medium" panose="020B0503020202020204" pitchFamily="34" charset="0"/>
              </a:rPr>
              <a:t>Decomposing</a:t>
            </a:r>
            <a:r>
              <a:rPr lang="en-US" sz="4000" dirty="0"/>
              <a:t> secondary VET</a:t>
            </a:r>
            <a:br>
              <a:rPr lang="en-US" sz="4000" dirty="0"/>
            </a:br>
            <a:r>
              <a:rPr lang="en-US" sz="4000" dirty="0"/>
              <a:t>(as best we can)</a:t>
            </a:r>
          </a:p>
        </p:txBody>
      </p:sp>
    </p:spTree>
    <p:extLst>
      <p:ext uri="{BB962C8B-B14F-4D97-AF65-F5344CB8AC3E}">
        <p14:creationId xmlns:p14="http://schemas.microsoft.com/office/powerpoint/2010/main" val="1945114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39570-5107-0F44-A611-BC3BCCDAC3F3}"/>
              </a:ext>
            </a:extLst>
          </p:cNvPr>
          <p:cNvSpPr>
            <a:spLocks noGrp="1"/>
          </p:cNvSpPr>
          <p:nvPr>
            <p:ph type="title"/>
          </p:nvPr>
        </p:nvSpPr>
        <p:spPr>
          <a:xfrm>
            <a:off x="387350" y="339726"/>
            <a:ext cx="7886700" cy="1325563"/>
          </a:xfrm>
        </p:spPr>
        <p:txBody>
          <a:bodyPr>
            <a:normAutofit/>
          </a:bodyPr>
          <a:lstStyle/>
          <a:p>
            <a:r>
              <a:rPr lang="en-GB" sz="3200" dirty="0"/>
              <a:t>Changes in Enrolment </a:t>
            </a:r>
            <a:br>
              <a:rPr lang="en-GB" sz="3200" dirty="0"/>
            </a:br>
            <a:r>
              <a:rPr lang="en-GB" sz="3200" dirty="0"/>
              <a:t>for </a:t>
            </a:r>
            <a:r>
              <a:rPr lang="en-GB" sz="3200" b="1" dirty="0">
                <a:solidFill>
                  <a:srgbClr val="C00000"/>
                </a:solidFill>
              </a:rPr>
              <a:t>16-20</a:t>
            </a:r>
            <a:r>
              <a:rPr lang="en-GB" sz="3200" dirty="0"/>
              <a:t> year olds, 2002 – 2012</a:t>
            </a:r>
            <a:endParaRPr lang="en-US" sz="3200" dirty="0"/>
          </a:p>
        </p:txBody>
      </p:sp>
      <p:graphicFrame>
        <p:nvGraphicFramePr>
          <p:cNvPr id="4" name="Content Placeholder 3">
            <a:extLst>
              <a:ext uri="{FF2B5EF4-FFF2-40B4-BE49-F238E27FC236}">
                <a16:creationId xmlns:a16="http://schemas.microsoft.com/office/drawing/2014/main" id="{15B5BC22-2002-0D4F-8BE5-EC12BF6FB525}"/>
              </a:ext>
            </a:extLst>
          </p:cNvPr>
          <p:cNvGraphicFramePr>
            <a:graphicFrameLocks noGrp="1"/>
          </p:cNvGraphicFramePr>
          <p:nvPr>
            <p:ph idx="1"/>
            <p:extLst>
              <p:ext uri="{D42A27DB-BD31-4B8C-83A1-F6EECF244321}">
                <p14:modId xmlns:p14="http://schemas.microsoft.com/office/powerpoint/2010/main" val="189338205"/>
              </p:ext>
            </p:extLst>
          </p:nvPr>
        </p:nvGraphicFramePr>
        <p:xfrm>
          <a:off x="241300" y="1905798"/>
          <a:ext cx="8661400" cy="4434694"/>
        </p:xfrm>
        <a:graphic>
          <a:graphicData uri="http://schemas.openxmlformats.org/drawingml/2006/table">
            <a:tbl>
              <a:tblPr firstRow="1" firstCol="1" bandRow="1">
                <a:tableStyleId>{5FD0F851-EC5A-4D38-B0AD-8093EC10F338}</a:tableStyleId>
              </a:tblPr>
              <a:tblGrid>
                <a:gridCol w="2196134">
                  <a:extLst>
                    <a:ext uri="{9D8B030D-6E8A-4147-A177-3AD203B41FA5}">
                      <a16:colId xmlns:a16="http://schemas.microsoft.com/office/drawing/2014/main" val="999561014"/>
                    </a:ext>
                  </a:extLst>
                </a:gridCol>
                <a:gridCol w="1612438">
                  <a:extLst>
                    <a:ext uri="{9D8B030D-6E8A-4147-A177-3AD203B41FA5}">
                      <a16:colId xmlns:a16="http://schemas.microsoft.com/office/drawing/2014/main" val="687232514"/>
                    </a:ext>
                  </a:extLst>
                </a:gridCol>
                <a:gridCol w="1588198">
                  <a:extLst>
                    <a:ext uri="{9D8B030D-6E8A-4147-A177-3AD203B41FA5}">
                      <a16:colId xmlns:a16="http://schemas.microsoft.com/office/drawing/2014/main" val="3455956200"/>
                    </a:ext>
                  </a:extLst>
                </a:gridCol>
                <a:gridCol w="1643465">
                  <a:extLst>
                    <a:ext uri="{9D8B030D-6E8A-4147-A177-3AD203B41FA5}">
                      <a16:colId xmlns:a16="http://schemas.microsoft.com/office/drawing/2014/main" val="4235945041"/>
                    </a:ext>
                  </a:extLst>
                </a:gridCol>
                <a:gridCol w="1621165">
                  <a:extLst>
                    <a:ext uri="{9D8B030D-6E8A-4147-A177-3AD203B41FA5}">
                      <a16:colId xmlns:a16="http://schemas.microsoft.com/office/drawing/2014/main" val="237603349"/>
                    </a:ext>
                  </a:extLst>
                </a:gridCol>
              </a:tblGrid>
              <a:tr h="531956">
                <a:tc>
                  <a:txBody>
                    <a:bodyPr/>
                    <a:lstStyle/>
                    <a:p>
                      <a:pPr>
                        <a:lnSpc>
                          <a:spcPct val="100000"/>
                        </a:lnSpc>
                        <a:spcAft>
                          <a:spcPts val="0"/>
                        </a:spcAft>
                      </a:pPr>
                      <a:r>
                        <a:rPr lang="en-GB" sz="2800" dirty="0">
                          <a:effectLst/>
                          <a:latin typeface="Avenir Next" panose="020B0503020202020204" pitchFamily="34" charset="0"/>
                        </a:rPr>
                        <a:t> </a:t>
                      </a:r>
                      <a:endParaRPr lang="en-GB" sz="2800" dirty="0">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0000"/>
                        </a:lnSpc>
                        <a:spcAft>
                          <a:spcPts val="0"/>
                        </a:spcAft>
                      </a:pPr>
                      <a:endParaRPr lang="en-GB" sz="1800" b="1" i="0" dirty="0">
                        <a:effectLst/>
                        <a:latin typeface="Avenir Next Demi Bold" panose="020B0503020202020204" pitchFamily="34" charset="0"/>
                      </a:endParaRPr>
                    </a:p>
                    <a:p>
                      <a:pPr algn="ctr">
                        <a:lnSpc>
                          <a:spcPct val="100000"/>
                        </a:lnSpc>
                        <a:spcAft>
                          <a:spcPts val="0"/>
                        </a:spcAft>
                      </a:pPr>
                      <a:r>
                        <a:rPr lang="en-GB" sz="1800" b="1" i="0" dirty="0">
                          <a:effectLst/>
                          <a:latin typeface="Avenir Next Demi Bold" panose="020B0503020202020204" pitchFamily="34" charset="0"/>
                        </a:rPr>
                        <a:t>Low VET systems</a:t>
                      </a:r>
                      <a:endParaRPr lang="en-GB" sz="1800" b="1" i="0" dirty="0">
                        <a:effectLst/>
                        <a:latin typeface="Avenir Next Demi Bold" panose="020B0503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algn="ctr">
                        <a:lnSpc>
                          <a:spcPct val="100000"/>
                        </a:lnSpc>
                        <a:spcAft>
                          <a:spcPts val="0"/>
                        </a:spcAft>
                      </a:pPr>
                      <a:endParaRPr lang="en-GB" sz="1800" b="1" i="0" dirty="0">
                        <a:effectLst/>
                        <a:latin typeface="Avenir Next Demi Bold" panose="020B0503020202020204" pitchFamily="34" charset="0"/>
                      </a:endParaRPr>
                    </a:p>
                    <a:p>
                      <a:pPr algn="ctr">
                        <a:lnSpc>
                          <a:spcPct val="100000"/>
                        </a:lnSpc>
                        <a:spcAft>
                          <a:spcPts val="0"/>
                        </a:spcAft>
                      </a:pPr>
                      <a:r>
                        <a:rPr lang="en-GB" sz="1800" b="1" i="0" dirty="0">
                          <a:effectLst/>
                          <a:latin typeface="Avenir Next Demi Bold" panose="020B0503020202020204" pitchFamily="34" charset="0"/>
                        </a:rPr>
                        <a:t>High VET systems</a:t>
                      </a:r>
                      <a:endParaRPr lang="en-GB" sz="1800" b="1" i="0" dirty="0">
                        <a:effectLst/>
                        <a:latin typeface="Avenir Next Demi Bold" panose="020B0503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2142274483"/>
                  </a:ext>
                </a:extLst>
              </a:tr>
              <a:tr h="888373">
                <a:tc>
                  <a:txBody>
                    <a:bodyPr/>
                    <a:lstStyle/>
                    <a:p>
                      <a:pPr>
                        <a:lnSpc>
                          <a:spcPct val="100000"/>
                        </a:lnSpc>
                        <a:spcAft>
                          <a:spcPts val="0"/>
                        </a:spcAft>
                      </a:pPr>
                      <a:r>
                        <a:rPr lang="en-GB" sz="2800">
                          <a:effectLst/>
                          <a:latin typeface="Avenir Next" panose="020B0503020202020204" pitchFamily="34" charset="0"/>
                        </a:rPr>
                        <a:t> </a:t>
                      </a:r>
                      <a:endParaRPr lang="en-GB" sz="2800">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endParaRPr lang="en-GB" sz="1800" b="1" i="0" dirty="0">
                        <a:effectLst/>
                        <a:latin typeface="Avenir Next Demi Bold" panose="020B0503020202020204" pitchFamily="34" charset="0"/>
                      </a:endParaRPr>
                    </a:p>
                    <a:p>
                      <a:pPr algn="ctr">
                        <a:lnSpc>
                          <a:spcPct val="100000"/>
                        </a:lnSpc>
                        <a:spcAft>
                          <a:spcPts val="0"/>
                        </a:spcAft>
                      </a:pPr>
                      <a:r>
                        <a:rPr lang="en-GB" sz="1800" b="1" i="0" dirty="0">
                          <a:effectLst/>
                          <a:latin typeface="Avenir Next Demi Bold" panose="020B0503020202020204" pitchFamily="34" charset="0"/>
                        </a:rPr>
                        <a:t>Australia</a:t>
                      </a:r>
                      <a:endParaRPr lang="en-GB" sz="1800" b="1" i="0" dirty="0">
                        <a:effectLst/>
                        <a:latin typeface="Avenir Next Demi Bold" panose="020B05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endParaRPr lang="en-GB" sz="1800" b="1" i="0" dirty="0">
                        <a:effectLst/>
                        <a:latin typeface="Avenir Next Demi Bold" panose="020B0503020202020204" pitchFamily="34" charset="0"/>
                      </a:endParaRPr>
                    </a:p>
                    <a:p>
                      <a:pPr algn="ctr">
                        <a:lnSpc>
                          <a:spcPct val="100000"/>
                        </a:lnSpc>
                        <a:spcAft>
                          <a:spcPts val="0"/>
                        </a:spcAft>
                      </a:pPr>
                      <a:r>
                        <a:rPr lang="en-GB" sz="1800" b="1" i="0" dirty="0">
                          <a:effectLst/>
                          <a:latin typeface="Avenir Next Demi Bold" panose="020B0503020202020204" pitchFamily="34" charset="0"/>
                        </a:rPr>
                        <a:t>New Zealand</a:t>
                      </a:r>
                      <a:endParaRPr lang="en-GB" sz="1800" b="1" i="0" dirty="0">
                        <a:effectLst/>
                        <a:latin typeface="Avenir Next Demi Bold" panose="020B05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endParaRPr lang="en-GB" sz="1800" b="1" i="0" dirty="0">
                        <a:effectLst/>
                        <a:latin typeface="Avenir Next Demi Bold" panose="020B0503020202020204" pitchFamily="34" charset="0"/>
                      </a:endParaRPr>
                    </a:p>
                    <a:p>
                      <a:pPr algn="ctr">
                        <a:lnSpc>
                          <a:spcPct val="100000"/>
                        </a:lnSpc>
                        <a:spcAft>
                          <a:spcPts val="0"/>
                        </a:spcAft>
                      </a:pPr>
                      <a:r>
                        <a:rPr lang="en-GB" sz="1800" b="1" i="0" dirty="0">
                          <a:effectLst/>
                          <a:latin typeface="Avenir Next Demi Bold" panose="020B0503020202020204" pitchFamily="34" charset="0"/>
                        </a:rPr>
                        <a:t>Germany</a:t>
                      </a:r>
                      <a:endParaRPr lang="en-GB" sz="1800" b="1" i="0" dirty="0">
                        <a:effectLst/>
                        <a:latin typeface="Avenir Next Demi Bold" panose="020B05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endParaRPr lang="en-GB" sz="1800" b="1" i="0" dirty="0">
                        <a:effectLst/>
                        <a:latin typeface="Avenir Next Demi Bold" panose="020B0503020202020204" pitchFamily="34" charset="0"/>
                      </a:endParaRPr>
                    </a:p>
                    <a:p>
                      <a:pPr algn="ctr">
                        <a:lnSpc>
                          <a:spcPct val="100000"/>
                        </a:lnSpc>
                        <a:spcAft>
                          <a:spcPts val="0"/>
                        </a:spcAft>
                      </a:pPr>
                      <a:r>
                        <a:rPr lang="en-GB" sz="1800" b="1" i="0" dirty="0">
                          <a:effectLst/>
                          <a:latin typeface="Avenir Next Demi Bold" panose="020B0503020202020204" pitchFamily="34" charset="0"/>
                        </a:rPr>
                        <a:t>Austria</a:t>
                      </a:r>
                      <a:endParaRPr lang="en-GB" sz="1800" b="1" i="0" dirty="0">
                        <a:effectLst/>
                        <a:latin typeface="Avenir Next Demi Bold" panose="020B05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87204022"/>
                  </a:ext>
                </a:extLst>
              </a:tr>
              <a:tr h="1560269">
                <a:tc>
                  <a:txBody>
                    <a:bodyPr/>
                    <a:lstStyle/>
                    <a:p>
                      <a:pPr algn="l">
                        <a:lnSpc>
                          <a:spcPct val="100000"/>
                        </a:lnSpc>
                        <a:spcAft>
                          <a:spcPts val="0"/>
                        </a:spcAft>
                      </a:pPr>
                      <a:r>
                        <a:rPr lang="en-GB" sz="1800" b="1" i="0" dirty="0">
                          <a:effectLst/>
                          <a:latin typeface="Avenir Next Demi Bold" panose="020B0503020202020204" pitchFamily="34" charset="0"/>
                        </a:rPr>
                        <a:t>change in % upper secondary vocational enrolment, </a:t>
                      </a:r>
                    </a:p>
                    <a:p>
                      <a:pPr algn="l">
                        <a:lnSpc>
                          <a:spcPct val="100000"/>
                        </a:lnSpc>
                        <a:spcAft>
                          <a:spcPts val="0"/>
                        </a:spcAft>
                      </a:pPr>
                      <a:r>
                        <a:rPr lang="en-GB" sz="1800" b="1" i="0" dirty="0">
                          <a:effectLst/>
                          <a:latin typeface="Avenir Next Demi Bold" panose="020B0503020202020204" pitchFamily="34" charset="0"/>
                        </a:rPr>
                        <a:t>16-17 </a:t>
                      </a:r>
                      <a:r>
                        <a:rPr lang="en-GB" sz="1800" b="1" i="0" dirty="0" err="1">
                          <a:effectLst/>
                          <a:latin typeface="Avenir Next Demi Bold" panose="020B0503020202020204" pitchFamily="34" charset="0"/>
                        </a:rPr>
                        <a:t>yrs</a:t>
                      </a:r>
                      <a:r>
                        <a:rPr lang="en-GB" sz="1800" b="1" i="0" dirty="0">
                          <a:effectLst/>
                          <a:latin typeface="Avenir Next Demi Bold" panose="020B0503020202020204" pitchFamily="34" charset="0"/>
                        </a:rPr>
                        <a:t> </a:t>
                      </a:r>
                      <a:endParaRPr lang="en-GB" sz="1800" b="1" i="0" dirty="0">
                        <a:effectLst/>
                        <a:latin typeface="Avenir Next Demi Bold" panose="020B0503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GB" sz="2800">
                          <a:effectLst/>
                          <a:latin typeface="Avenir Next" panose="020B0503020202020204" pitchFamily="34" charset="0"/>
                        </a:rPr>
                        <a:t>- 3</a:t>
                      </a:r>
                      <a:endParaRPr lang="en-GB" sz="2800">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GB" sz="2800" dirty="0">
                          <a:effectLst/>
                          <a:latin typeface="Avenir Next" panose="020B0503020202020204" pitchFamily="34" charset="0"/>
                        </a:rPr>
                        <a:t>+7</a:t>
                      </a:r>
                      <a:endParaRPr lang="en-GB" sz="2800" dirty="0">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GB" sz="2800" dirty="0">
                          <a:effectLst/>
                          <a:latin typeface="Avenir Next" panose="020B0503020202020204" pitchFamily="34" charset="0"/>
                        </a:rPr>
                        <a:t>-15</a:t>
                      </a:r>
                      <a:endParaRPr lang="en-GB" sz="2800" dirty="0">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GB" sz="2800">
                          <a:effectLst/>
                          <a:latin typeface="Avenir Next" panose="020B0503020202020204" pitchFamily="34" charset="0"/>
                        </a:rPr>
                        <a:t>-3</a:t>
                      </a:r>
                      <a:endParaRPr lang="en-GB" sz="2800">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95662845"/>
                  </a:ext>
                </a:extLst>
              </a:tr>
              <a:tr h="1437412">
                <a:tc>
                  <a:txBody>
                    <a:bodyPr/>
                    <a:lstStyle/>
                    <a:p>
                      <a:pPr algn="l">
                        <a:lnSpc>
                          <a:spcPct val="100000"/>
                        </a:lnSpc>
                        <a:spcAft>
                          <a:spcPts val="0"/>
                        </a:spcAft>
                      </a:pPr>
                      <a:r>
                        <a:rPr lang="en-GB" sz="1800" b="1" i="0" dirty="0">
                          <a:effectLst/>
                          <a:latin typeface="Avenir Next Demi Bold" panose="020B0503020202020204" pitchFamily="34" charset="0"/>
                        </a:rPr>
                        <a:t>change in % entry to academic tertiary education, </a:t>
                      </a:r>
                    </a:p>
                    <a:p>
                      <a:pPr algn="l">
                        <a:lnSpc>
                          <a:spcPct val="100000"/>
                        </a:lnSpc>
                        <a:spcAft>
                          <a:spcPts val="0"/>
                        </a:spcAft>
                      </a:pPr>
                      <a:r>
                        <a:rPr lang="en-GB" sz="1800" b="1" i="0" dirty="0">
                          <a:effectLst/>
                          <a:latin typeface="Avenir Next Demi Bold" panose="020B0503020202020204" pitchFamily="34" charset="0"/>
                        </a:rPr>
                        <a:t>18-20 </a:t>
                      </a:r>
                      <a:r>
                        <a:rPr lang="en-GB" sz="1800" b="1" i="0" dirty="0" err="1">
                          <a:effectLst/>
                          <a:latin typeface="Avenir Next Demi Bold" panose="020B0503020202020204" pitchFamily="34" charset="0"/>
                        </a:rPr>
                        <a:t>yrs</a:t>
                      </a:r>
                      <a:r>
                        <a:rPr lang="en-GB" sz="1800" b="1" i="0" dirty="0">
                          <a:effectLst/>
                          <a:latin typeface="Avenir Next Demi Bold" panose="020B0503020202020204" pitchFamily="34" charset="0"/>
                        </a:rPr>
                        <a:t> </a:t>
                      </a:r>
                      <a:endParaRPr lang="en-GB" sz="1800" b="1" i="0" dirty="0">
                        <a:effectLst/>
                        <a:latin typeface="Avenir Next Demi Bold" panose="020B0503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GB" sz="2800">
                          <a:effectLst/>
                          <a:latin typeface="Avenir Next" panose="020B0503020202020204" pitchFamily="34" charset="0"/>
                        </a:rPr>
                        <a:t>+ 16</a:t>
                      </a:r>
                      <a:endParaRPr lang="en-GB" sz="2800">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GB" sz="2800">
                          <a:effectLst/>
                          <a:latin typeface="Avenir Next" panose="020B0503020202020204" pitchFamily="34" charset="0"/>
                        </a:rPr>
                        <a:t>+13</a:t>
                      </a:r>
                      <a:endParaRPr lang="en-GB" sz="2800">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GB" sz="2800" dirty="0">
                          <a:effectLst/>
                          <a:latin typeface="Avenir Next" panose="020B0503020202020204" pitchFamily="34" charset="0"/>
                        </a:rPr>
                        <a:t>+ 11</a:t>
                      </a:r>
                      <a:endParaRPr lang="en-GB" sz="2800" dirty="0">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GB" sz="2800" dirty="0">
                          <a:effectLst/>
                          <a:latin typeface="Avenir Next" panose="020B0503020202020204" pitchFamily="34" charset="0"/>
                        </a:rPr>
                        <a:t>+ 9</a:t>
                      </a:r>
                      <a:endParaRPr lang="en-GB" sz="2800" dirty="0">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36660569"/>
                  </a:ext>
                </a:extLst>
              </a:tr>
            </a:tbl>
          </a:graphicData>
        </a:graphic>
      </p:graphicFrame>
      <p:sp>
        <p:nvSpPr>
          <p:cNvPr id="5" name="Rectangle 4">
            <a:extLst>
              <a:ext uri="{FF2B5EF4-FFF2-40B4-BE49-F238E27FC236}">
                <a16:creationId xmlns:a16="http://schemas.microsoft.com/office/drawing/2014/main" id="{52F7667B-1A24-D54B-8211-7D647D6A3A7D}"/>
              </a:ext>
            </a:extLst>
          </p:cNvPr>
          <p:cNvSpPr/>
          <p:nvPr/>
        </p:nvSpPr>
        <p:spPr>
          <a:xfrm>
            <a:off x="4330700" y="6581001"/>
            <a:ext cx="6654800" cy="276999"/>
          </a:xfrm>
          <a:prstGeom prst="rect">
            <a:avLst/>
          </a:prstGeom>
        </p:spPr>
        <p:txBody>
          <a:bodyPr wrap="square">
            <a:spAutoFit/>
          </a:bodyPr>
          <a:lstStyle/>
          <a:p>
            <a:r>
              <a:rPr lang="en-GB" sz="1200" dirty="0">
                <a:latin typeface="Avenir Next" panose="020B0503020202020204" pitchFamily="34" charset="0"/>
              </a:rPr>
              <a:t>Source: </a:t>
            </a:r>
            <a:r>
              <a:rPr lang="en-GB" sz="1200" dirty="0" err="1">
                <a:latin typeface="Avenir Next" panose="020B0503020202020204" pitchFamily="34" charset="0"/>
              </a:rPr>
              <a:t>OECD.stat</a:t>
            </a:r>
            <a:r>
              <a:rPr lang="en-GB" sz="1200" dirty="0">
                <a:latin typeface="Avenir Next" panose="020B0503020202020204" pitchFamily="34" charset="0"/>
              </a:rPr>
              <a:t> Archive database: ISCED 1997 data: 2000-2012.</a:t>
            </a:r>
            <a:endParaRPr lang="en-US" sz="1200" dirty="0">
              <a:latin typeface="Avenir Next" panose="020B0503020202020204" pitchFamily="34" charset="0"/>
            </a:endParaRPr>
          </a:p>
        </p:txBody>
      </p:sp>
    </p:spTree>
    <p:extLst>
      <p:ext uri="{BB962C8B-B14F-4D97-AF65-F5344CB8AC3E}">
        <p14:creationId xmlns:p14="http://schemas.microsoft.com/office/powerpoint/2010/main" val="420787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7A28C-B78D-AC46-B864-328B00865E57}"/>
              </a:ext>
            </a:extLst>
          </p:cNvPr>
          <p:cNvSpPr>
            <a:spLocks noGrp="1"/>
          </p:cNvSpPr>
          <p:nvPr>
            <p:ph type="title"/>
          </p:nvPr>
        </p:nvSpPr>
        <p:spPr/>
        <p:txBody>
          <a:bodyPr>
            <a:normAutofit fontScale="90000"/>
          </a:bodyPr>
          <a:lstStyle/>
          <a:p>
            <a:br>
              <a:rPr lang="en-GB" sz="3600" dirty="0"/>
            </a:br>
            <a:r>
              <a:rPr lang="en-GB" sz="3600" dirty="0"/>
              <a:t>Proportion of enrolled cohort who are in vocational programs, by age 2015</a:t>
            </a:r>
            <a:br>
              <a:rPr lang="en-GB" b="1" dirty="0"/>
            </a:br>
            <a:endParaRPr lang="en-US" dirty="0"/>
          </a:p>
        </p:txBody>
      </p:sp>
      <p:graphicFrame>
        <p:nvGraphicFramePr>
          <p:cNvPr id="4" name="Content Placeholder 3">
            <a:extLst>
              <a:ext uri="{FF2B5EF4-FFF2-40B4-BE49-F238E27FC236}">
                <a16:creationId xmlns:a16="http://schemas.microsoft.com/office/drawing/2014/main" id="{335E5AD2-863E-AB41-9C82-68252721D951}"/>
              </a:ext>
            </a:extLst>
          </p:cNvPr>
          <p:cNvGraphicFramePr>
            <a:graphicFrameLocks noGrp="1"/>
          </p:cNvGraphicFramePr>
          <p:nvPr>
            <p:ph idx="1"/>
            <p:extLst>
              <p:ext uri="{D42A27DB-BD31-4B8C-83A1-F6EECF244321}">
                <p14:modId xmlns:p14="http://schemas.microsoft.com/office/powerpoint/2010/main" val="2291384445"/>
              </p:ext>
            </p:extLst>
          </p:nvPr>
        </p:nvGraphicFramePr>
        <p:xfrm>
          <a:off x="628650" y="1905316"/>
          <a:ext cx="7886700" cy="3733800"/>
        </p:xfrm>
        <a:graphic>
          <a:graphicData uri="http://schemas.openxmlformats.org/drawingml/2006/table">
            <a:tbl>
              <a:tblPr firstRow="1" firstCol="1" bandRow="1">
                <a:tableStyleId>{5FD0F851-EC5A-4D38-B0AD-8093EC10F338}</a:tableStyleId>
              </a:tblPr>
              <a:tblGrid>
                <a:gridCol w="1971253">
                  <a:extLst>
                    <a:ext uri="{9D8B030D-6E8A-4147-A177-3AD203B41FA5}">
                      <a16:colId xmlns:a16="http://schemas.microsoft.com/office/drawing/2014/main" val="2287932192"/>
                    </a:ext>
                  </a:extLst>
                </a:gridCol>
                <a:gridCol w="1971253">
                  <a:extLst>
                    <a:ext uri="{9D8B030D-6E8A-4147-A177-3AD203B41FA5}">
                      <a16:colId xmlns:a16="http://schemas.microsoft.com/office/drawing/2014/main" val="2536159875"/>
                    </a:ext>
                  </a:extLst>
                </a:gridCol>
                <a:gridCol w="1972097">
                  <a:extLst>
                    <a:ext uri="{9D8B030D-6E8A-4147-A177-3AD203B41FA5}">
                      <a16:colId xmlns:a16="http://schemas.microsoft.com/office/drawing/2014/main" val="1905433362"/>
                    </a:ext>
                  </a:extLst>
                </a:gridCol>
                <a:gridCol w="1972097">
                  <a:extLst>
                    <a:ext uri="{9D8B030D-6E8A-4147-A177-3AD203B41FA5}">
                      <a16:colId xmlns:a16="http://schemas.microsoft.com/office/drawing/2014/main" val="2600012462"/>
                    </a:ext>
                  </a:extLst>
                </a:gridCol>
              </a:tblGrid>
              <a:tr h="746697">
                <a:tc>
                  <a:txBody>
                    <a:bodyPr/>
                    <a:lstStyle/>
                    <a:p>
                      <a:pPr>
                        <a:lnSpc>
                          <a:spcPct val="200000"/>
                        </a:lnSpc>
                        <a:spcAft>
                          <a:spcPts val="0"/>
                        </a:spcAft>
                      </a:pPr>
                      <a:r>
                        <a:rPr lang="en-GB" sz="2800" dirty="0">
                          <a:effectLst/>
                          <a:latin typeface="Avenir Next" panose="020B0503020202020204" pitchFamily="34" charset="0"/>
                        </a:rPr>
                        <a:t> </a:t>
                      </a:r>
                      <a:endParaRPr lang="en-GB" sz="2800" b="0" dirty="0">
                        <a:effectLst/>
                        <a:latin typeface="Avenir Next" panose="020B0503020202020204" pitchFamily="34" charset="0"/>
                        <a:ea typeface="Baskerville" panose="02020502070401020303" pitchFamily="18" charset="0"/>
                        <a:cs typeface="Arial" panose="020B0604020202020204" pitchFamily="34" charset="0"/>
                      </a:endParaRPr>
                    </a:p>
                  </a:txBody>
                  <a:tcPr marL="68580" marR="68580" marT="0" marB="0" anchor="ctr"/>
                </a:tc>
                <a:tc>
                  <a:txBody>
                    <a:bodyPr/>
                    <a:lstStyle/>
                    <a:p>
                      <a:pPr algn="ctr">
                        <a:lnSpc>
                          <a:spcPct val="200000"/>
                        </a:lnSpc>
                        <a:spcAft>
                          <a:spcPts val="0"/>
                        </a:spcAft>
                      </a:pPr>
                      <a:r>
                        <a:rPr lang="en-GB" sz="2800" b="1" i="0" dirty="0">
                          <a:effectLst/>
                          <a:latin typeface="Avenir Next Demi Bold" panose="020B0503020202020204" pitchFamily="34" charset="0"/>
                        </a:rPr>
                        <a:t>Age 15</a:t>
                      </a:r>
                      <a:endParaRPr lang="en-GB" sz="2800" b="1" i="0" dirty="0">
                        <a:effectLst/>
                        <a:latin typeface="Avenir Next Demi Bold" panose="020B0503020202020204" pitchFamily="34" charset="0"/>
                        <a:ea typeface="Baskerville" panose="02020502070401020303" pitchFamily="18" charset="0"/>
                        <a:cs typeface="Arial" panose="020B0604020202020204" pitchFamily="34" charset="0"/>
                      </a:endParaRPr>
                    </a:p>
                  </a:txBody>
                  <a:tcPr marL="68580" marR="68580" marT="0" marB="0" anchor="ctr"/>
                </a:tc>
                <a:tc>
                  <a:txBody>
                    <a:bodyPr/>
                    <a:lstStyle/>
                    <a:p>
                      <a:pPr algn="ctr">
                        <a:lnSpc>
                          <a:spcPct val="200000"/>
                        </a:lnSpc>
                        <a:spcAft>
                          <a:spcPts val="0"/>
                        </a:spcAft>
                      </a:pPr>
                      <a:r>
                        <a:rPr lang="en-GB" sz="2800" b="1" i="0" dirty="0">
                          <a:effectLst/>
                          <a:latin typeface="Avenir Next Demi Bold" panose="020B0503020202020204" pitchFamily="34" charset="0"/>
                        </a:rPr>
                        <a:t>Age 17</a:t>
                      </a:r>
                      <a:endParaRPr lang="en-GB" sz="2800" b="1" i="0" dirty="0">
                        <a:effectLst/>
                        <a:latin typeface="Avenir Next Demi Bold" panose="020B0503020202020204" pitchFamily="34" charset="0"/>
                        <a:ea typeface="Baskerville" panose="02020502070401020303" pitchFamily="18" charset="0"/>
                        <a:cs typeface="Arial" panose="020B0604020202020204" pitchFamily="34" charset="0"/>
                      </a:endParaRPr>
                    </a:p>
                  </a:txBody>
                  <a:tcPr marL="68580" marR="68580" marT="0" marB="0" anchor="ctr"/>
                </a:tc>
                <a:tc>
                  <a:txBody>
                    <a:bodyPr/>
                    <a:lstStyle/>
                    <a:p>
                      <a:pPr algn="ctr">
                        <a:lnSpc>
                          <a:spcPct val="200000"/>
                        </a:lnSpc>
                        <a:spcAft>
                          <a:spcPts val="0"/>
                        </a:spcAft>
                      </a:pPr>
                      <a:r>
                        <a:rPr lang="en-GB" sz="2800" b="1" i="0" dirty="0">
                          <a:effectLst/>
                          <a:latin typeface="Avenir Next Demi Bold" panose="020B0503020202020204" pitchFamily="34" charset="0"/>
                        </a:rPr>
                        <a:t>Age 19</a:t>
                      </a:r>
                      <a:endParaRPr lang="en-GB" sz="2800" b="1" i="0" dirty="0">
                        <a:effectLst/>
                        <a:latin typeface="Avenir Next Demi Bold" panose="020B0503020202020204" pitchFamily="34" charset="0"/>
                        <a:ea typeface="Baskerville" panose="02020502070401020303"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516332056"/>
                  </a:ext>
                </a:extLst>
              </a:tr>
              <a:tr h="746697">
                <a:tc>
                  <a:txBody>
                    <a:bodyPr/>
                    <a:lstStyle/>
                    <a:p>
                      <a:pPr>
                        <a:lnSpc>
                          <a:spcPct val="200000"/>
                        </a:lnSpc>
                        <a:spcAft>
                          <a:spcPts val="0"/>
                        </a:spcAft>
                      </a:pPr>
                      <a:r>
                        <a:rPr lang="en-GB" sz="2800" b="1" i="0" dirty="0">
                          <a:effectLst/>
                          <a:latin typeface="Avenir Next Demi Bold" panose="020B0503020202020204" pitchFamily="34" charset="0"/>
                        </a:rPr>
                        <a:t>Australia</a:t>
                      </a:r>
                      <a:endParaRPr lang="en-GB" sz="2800" b="1" i="0" dirty="0">
                        <a:effectLst/>
                        <a:latin typeface="Avenir Next Demi Bold" panose="020B0503020202020204" pitchFamily="34" charset="0"/>
                        <a:ea typeface="Baskerville" panose="02020502070401020303" pitchFamily="18" charset="0"/>
                        <a:cs typeface="Arial" panose="020B0604020202020204" pitchFamily="34" charset="0"/>
                      </a:endParaRPr>
                    </a:p>
                  </a:txBody>
                  <a:tcPr marL="68580" marR="68580" marT="0" marB="0" anchor="ctr"/>
                </a:tc>
                <a:tc>
                  <a:txBody>
                    <a:bodyPr/>
                    <a:lstStyle/>
                    <a:p>
                      <a:pPr algn="ctr">
                        <a:lnSpc>
                          <a:spcPct val="200000"/>
                        </a:lnSpc>
                        <a:spcAft>
                          <a:spcPts val="0"/>
                        </a:spcAft>
                      </a:pPr>
                      <a:r>
                        <a:rPr lang="en-GB" sz="2800" dirty="0">
                          <a:effectLst/>
                          <a:latin typeface="Avenir Next" panose="020B0503020202020204" pitchFamily="34" charset="0"/>
                        </a:rPr>
                        <a:t>3%</a:t>
                      </a:r>
                      <a:endParaRPr lang="en-GB" sz="2800" b="0" dirty="0">
                        <a:effectLst/>
                        <a:latin typeface="Avenir Next" panose="020B0503020202020204" pitchFamily="34" charset="0"/>
                        <a:ea typeface="Baskerville" panose="02020502070401020303" pitchFamily="18" charset="0"/>
                        <a:cs typeface="Arial" panose="020B0604020202020204" pitchFamily="34" charset="0"/>
                      </a:endParaRPr>
                    </a:p>
                  </a:txBody>
                  <a:tcPr marL="68580" marR="68580" marT="0" marB="0" anchor="ctr"/>
                </a:tc>
                <a:tc>
                  <a:txBody>
                    <a:bodyPr/>
                    <a:lstStyle/>
                    <a:p>
                      <a:pPr algn="ctr">
                        <a:lnSpc>
                          <a:spcPct val="200000"/>
                        </a:lnSpc>
                        <a:spcAft>
                          <a:spcPts val="0"/>
                        </a:spcAft>
                      </a:pPr>
                      <a:r>
                        <a:rPr lang="en-GB" sz="2800" dirty="0">
                          <a:effectLst/>
                          <a:latin typeface="Avenir Next" panose="020B0503020202020204" pitchFamily="34" charset="0"/>
                        </a:rPr>
                        <a:t>14%</a:t>
                      </a:r>
                      <a:endParaRPr lang="en-GB" sz="2800" b="0" dirty="0">
                        <a:effectLst/>
                        <a:latin typeface="Avenir Next" panose="020B0503020202020204" pitchFamily="34" charset="0"/>
                        <a:ea typeface="Baskerville" panose="02020502070401020303" pitchFamily="18" charset="0"/>
                        <a:cs typeface="Arial" panose="020B0604020202020204" pitchFamily="34" charset="0"/>
                      </a:endParaRPr>
                    </a:p>
                  </a:txBody>
                  <a:tcPr marL="68580" marR="68580" marT="0" marB="0" anchor="ctr"/>
                </a:tc>
                <a:tc>
                  <a:txBody>
                    <a:bodyPr/>
                    <a:lstStyle/>
                    <a:p>
                      <a:pPr algn="ctr">
                        <a:lnSpc>
                          <a:spcPct val="200000"/>
                        </a:lnSpc>
                        <a:spcAft>
                          <a:spcPts val="0"/>
                        </a:spcAft>
                      </a:pPr>
                      <a:r>
                        <a:rPr lang="en-GB" sz="2800" dirty="0">
                          <a:effectLst/>
                          <a:latin typeface="Avenir Next" panose="020B0503020202020204" pitchFamily="34" charset="0"/>
                        </a:rPr>
                        <a:t>32%</a:t>
                      </a:r>
                      <a:endParaRPr lang="en-GB" sz="2800" b="0" dirty="0">
                        <a:effectLst/>
                        <a:latin typeface="Avenir Next" panose="020B0503020202020204" pitchFamily="34" charset="0"/>
                        <a:ea typeface="Baskerville" panose="02020502070401020303"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075325963"/>
                  </a:ext>
                </a:extLst>
              </a:tr>
              <a:tr h="746697">
                <a:tc>
                  <a:txBody>
                    <a:bodyPr/>
                    <a:lstStyle/>
                    <a:p>
                      <a:pPr>
                        <a:lnSpc>
                          <a:spcPct val="200000"/>
                        </a:lnSpc>
                        <a:spcAft>
                          <a:spcPts val="0"/>
                        </a:spcAft>
                      </a:pPr>
                      <a:r>
                        <a:rPr lang="en-GB" sz="2800" b="1" i="0" dirty="0">
                          <a:effectLst/>
                          <a:latin typeface="Avenir Next Demi Bold" panose="020B0503020202020204" pitchFamily="34" charset="0"/>
                        </a:rPr>
                        <a:t>NZ</a:t>
                      </a:r>
                      <a:endParaRPr lang="en-GB" sz="2800" b="1" i="0" dirty="0">
                        <a:effectLst/>
                        <a:latin typeface="Avenir Next Demi Bold" panose="020B0503020202020204" pitchFamily="34" charset="0"/>
                        <a:ea typeface="Baskerville" panose="02020502070401020303" pitchFamily="18" charset="0"/>
                        <a:cs typeface="Arial" panose="020B0604020202020204" pitchFamily="34" charset="0"/>
                      </a:endParaRPr>
                    </a:p>
                  </a:txBody>
                  <a:tcPr marL="68580" marR="68580" marT="0" marB="0" anchor="ctr"/>
                </a:tc>
                <a:tc>
                  <a:txBody>
                    <a:bodyPr/>
                    <a:lstStyle/>
                    <a:p>
                      <a:pPr algn="ctr">
                        <a:lnSpc>
                          <a:spcPct val="200000"/>
                        </a:lnSpc>
                        <a:spcAft>
                          <a:spcPts val="0"/>
                        </a:spcAft>
                      </a:pPr>
                      <a:r>
                        <a:rPr lang="en-GB" sz="2800" b="0" dirty="0">
                          <a:solidFill>
                            <a:schemeClr val="bg2">
                              <a:lumMod val="25000"/>
                            </a:schemeClr>
                          </a:solidFill>
                          <a:effectLst/>
                          <a:latin typeface="Avenir Next" panose="020B0503020202020204" pitchFamily="34" charset="0"/>
                        </a:rPr>
                        <a:t>2%</a:t>
                      </a:r>
                      <a:endParaRPr lang="en-GB" sz="2800" b="0" dirty="0">
                        <a:solidFill>
                          <a:schemeClr val="bg2">
                            <a:lumMod val="25000"/>
                          </a:schemeClr>
                        </a:solidFill>
                        <a:effectLst/>
                        <a:latin typeface="Avenir Next" panose="020B0503020202020204" pitchFamily="34" charset="0"/>
                        <a:ea typeface="Baskerville" panose="02020502070401020303" pitchFamily="18" charset="0"/>
                        <a:cs typeface="Arial" panose="020B0604020202020204" pitchFamily="34" charset="0"/>
                      </a:endParaRPr>
                    </a:p>
                  </a:txBody>
                  <a:tcPr marL="68580" marR="68580" marT="0" marB="0" anchor="ctr"/>
                </a:tc>
                <a:tc>
                  <a:txBody>
                    <a:bodyPr/>
                    <a:lstStyle/>
                    <a:p>
                      <a:pPr algn="ctr">
                        <a:lnSpc>
                          <a:spcPct val="200000"/>
                        </a:lnSpc>
                        <a:spcAft>
                          <a:spcPts val="0"/>
                        </a:spcAft>
                      </a:pPr>
                      <a:r>
                        <a:rPr lang="en-GB" sz="2800" b="0" dirty="0">
                          <a:solidFill>
                            <a:schemeClr val="bg2">
                              <a:lumMod val="25000"/>
                            </a:schemeClr>
                          </a:solidFill>
                          <a:effectLst/>
                          <a:latin typeface="Avenir Next" panose="020B0503020202020204" pitchFamily="34" charset="0"/>
                        </a:rPr>
                        <a:t>12%</a:t>
                      </a:r>
                      <a:endParaRPr lang="en-GB" sz="2800" b="0" dirty="0">
                        <a:solidFill>
                          <a:schemeClr val="bg2">
                            <a:lumMod val="25000"/>
                          </a:schemeClr>
                        </a:solidFill>
                        <a:effectLst/>
                        <a:latin typeface="Avenir Next" panose="020B0503020202020204" pitchFamily="34" charset="0"/>
                        <a:ea typeface="Baskerville" panose="02020502070401020303" pitchFamily="18" charset="0"/>
                        <a:cs typeface="Arial" panose="020B0604020202020204" pitchFamily="34" charset="0"/>
                      </a:endParaRPr>
                    </a:p>
                  </a:txBody>
                  <a:tcPr marL="68580" marR="68580" marT="0" marB="0" anchor="ctr"/>
                </a:tc>
                <a:tc>
                  <a:txBody>
                    <a:bodyPr/>
                    <a:lstStyle/>
                    <a:p>
                      <a:pPr algn="ctr">
                        <a:lnSpc>
                          <a:spcPct val="200000"/>
                        </a:lnSpc>
                        <a:spcAft>
                          <a:spcPts val="0"/>
                        </a:spcAft>
                      </a:pPr>
                      <a:r>
                        <a:rPr lang="en-GB" sz="2800" b="0" dirty="0">
                          <a:solidFill>
                            <a:schemeClr val="bg2">
                              <a:lumMod val="25000"/>
                            </a:schemeClr>
                          </a:solidFill>
                          <a:effectLst/>
                          <a:latin typeface="Avenir Next" panose="020B0503020202020204" pitchFamily="34" charset="0"/>
                        </a:rPr>
                        <a:t>13%</a:t>
                      </a:r>
                      <a:endParaRPr lang="en-GB" sz="2800" b="0" dirty="0">
                        <a:solidFill>
                          <a:schemeClr val="bg2">
                            <a:lumMod val="25000"/>
                          </a:schemeClr>
                        </a:solidFill>
                        <a:effectLst/>
                        <a:latin typeface="Avenir Next" panose="020B0503020202020204" pitchFamily="34" charset="0"/>
                        <a:ea typeface="Baskerville" panose="02020502070401020303"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701385892"/>
                  </a:ext>
                </a:extLst>
              </a:tr>
              <a:tr h="746697">
                <a:tc>
                  <a:txBody>
                    <a:bodyPr/>
                    <a:lstStyle/>
                    <a:p>
                      <a:pPr>
                        <a:lnSpc>
                          <a:spcPct val="200000"/>
                        </a:lnSpc>
                        <a:spcAft>
                          <a:spcPts val="0"/>
                        </a:spcAft>
                      </a:pPr>
                      <a:r>
                        <a:rPr lang="en-GB" sz="2800" b="1" i="0" dirty="0">
                          <a:effectLst/>
                          <a:latin typeface="Avenir Next Demi Bold" panose="020B0503020202020204" pitchFamily="34" charset="0"/>
                        </a:rPr>
                        <a:t>Germany</a:t>
                      </a:r>
                      <a:endParaRPr lang="en-GB" sz="2800" b="1" i="0" dirty="0">
                        <a:effectLst/>
                        <a:latin typeface="Avenir Next Demi Bold" panose="020B0503020202020204" pitchFamily="34" charset="0"/>
                        <a:ea typeface="Baskerville" panose="02020502070401020303" pitchFamily="18" charset="0"/>
                        <a:cs typeface="Arial" panose="020B0604020202020204" pitchFamily="34" charset="0"/>
                      </a:endParaRPr>
                    </a:p>
                  </a:txBody>
                  <a:tcPr marL="68580" marR="68580" marT="0" marB="0" anchor="ctr"/>
                </a:tc>
                <a:tc>
                  <a:txBody>
                    <a:bodyPr/>
                    <a:lstStyle/>
                    <a:p>
                      <a:pPr algn="ctr">
                        <a:lnSpc>
                          <a:spcPct val="200000"/>
                        </a:lnSpc>
                        <a:spcAft>
                          <a:spcPts val="0"/>
                        </a:spcAft>
                      </a:pPr>
                      <a:r>
                        <a:rPr lang="en-GB" sz="2800" dirty="0">
                          <a:effectLst/>
                          <a:latin typeface="Avenir Next" panose="020B0503020202020204" pitchFamily="34" charset="0"/>
                        </a:rPr>
                        <a:t>2%</a:t>
                      </a:r>
                      <a:endParaRPr lang="en-GB" sz="2800" b="0" dirty="0">
                        <a:effectLst/>
                        <a:latin typeface="Avenir Next" panose="020B0503020202020204" pitchFamily="34" charset="0"/>
                        <a:ea typeface="Baskerville" panose="02020502070401020303" pitchFamily="18" charset="0"/>
                        <a:cs typeface="Arial" panose="020B0604020202020204" pitchFamily="34" charset="0"/>
                      </a:endParaRPr>
                    </a:p>
                  </a:txBody>
                  <a:tcPr marL="68580" marR="68580" marT="0" marB="0" anchor="ctr"/>
                </a:tc>
                <a:tc>
                  <a:txBody>
                    <a:bodyPr/>
                    <a:lstStyle/>
                    <a:p>
                      <a:pPr algn="ctr">
                        <a:lnSpc>
                          <a:spcPct val="200000"/>
                        </a:lnSpc>
                        <a:spcAft>
                          <a:spcPts val="0"/>
                        </a:spcAft>
                      </a:pPr>
                      <a:r>
                        <a:rPr lang="en-GB" sz="2800" dirty="0">
                          <a:effectLst/>
                          <a:latin typeface="Avenir Next" panose="020B0503020202020204" pitchFamily="34" charset="0"/>
                        </a:rPr>
                        <a:t>32%</a:t>
                      </a:r>
                      <a:endParaRPr lang="en-GB" sz="2800" b="0" dirty="0">
                        <a:effectLst/>
                        <a:latin typeface="Avenir Next" panose="020B0503020202020204" pitchFamily="34" charset="0"/>
                        <a:ea typeface="Baskerville" panose="02020502070401020303" pitchFamily="18" charset="0"/>
                        <a:cs typeface="Arial" panose="020B0604020202020204" pitchFamily="34" charset="0"/>
                      </a:endParaRPr>
                    </a:p>
                  </a:txBody>
                  <a:tcPr marL="68580" marR="68580" marT="0" marB="0" anchor="ctr"/>
                </a:tc>
                <a:tc>
                  <a:txBody>
                    <a:bodyPr/>
                    <a:lstStyle/>
                    <a:p>
                      <a:pPr algn="ctr">
                        <a:lnSpc>
                          <a:spcPct val="200000"/>
                        </a:lnSpc>
                        <a:spcAft>
                          <a:spcPts val="0"/>
                        </a:spcAft>
                      </a:pPr>
                      <a:r>
                        <a:rPr lang="en-GB" sz="2800" dirty="0">
                          <a:effectLst/>
                          <a:latin typeface="Avenir Next" panose="020B0503020202020204" pitchFamily="34" charset="0"/>
                        </a:rPr>
                        <a:t>51%</a:t>
                      </a:r>
                      <a:endParaRPr lang="en-GB" sz="2800" b="0" dirty="0">
                        <a:effectLst/>
                        <a:latin typeface="Avenir Next" panose="020B0503020202020204" pitchFamily="34" charset="0"/>
                        <a:ea typeface="Baskerville" panose="02020502070401020303"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217059594"/>
                  </a:ext>
                </a:extLst>
              </a:tr>
              <a:tr h="746697">
                <a:tc>
                  <a:txBody>
                    <a:bodyPr/>
                    <a:lstStyle/>
                    <a:p>
                      <a:pPr>
                        <a:lnSpc>
                          <a:spcPct val="200000"/>
                        </a:lnSpc>
                        <a:spcAft>
                          <a:spcPts val="0"/>
                        </a:spcAft>
                      </a:pPr>
                      <a:r>
                        <a:rPr lang="en-GB" sz="2800" b="1" i="0" dirty="0">
                          <a:effectLst/>
                          <a:latin typeface="Avenir Next Demi Bold" panose="020B0503020202020204" pitchFamily="34" charset="0"/>
                        </a:rPr>
                        <a:t>Austria</a:t>
                      </a:r>
                      <a:endParaRPr lang="en-GB" sz="2800" b="1" i="0" dirty="0">
                        <a:effectLst/>
                        <a:latin typeface="Avenir Next Demi Bold" panose="020B0503020202020204" pitchFamily="34" charset="0"/>
                        <a:ea typeface="Baskerville" panose="02020502070401020303" pitchFamily="18" charset="0"/>
                        <a:cs typeface="Arial" panose="020B0604020202020204" pitchFamily="34" charset="0"/>
                      </a:endParaRPr>
                    </a:p>
                  </a:txBody>
                  <a:tcPr marL="68580" marR="68580" marT="0" marB="0" anchor="ctr"/>
                </a:tc>
                <a:tc>
                  <a:txBody>
                    <a:bodyPr/>
                    <a:lstStyle/>
                    <a:p>
                      <a:pPr algn="ctr">
                        <a:lnSpc>
                          <a:spcPct val="200000"/>
                        </a:lnSpc>
                        <a:spcAft>
                          <a:spcPts val="0"/>
                        </a:spcAft>
                      </a:pPr>
                      <a:r>
                        <a:rPr lang="en-GB" sz="2800" dirty="0">
                          <a:effectLst/>
                          <a:latin typeface="Avenir Next" panose="020B0503020202020204" pitchFamily="34" charset="0"/>
                        </a:rPr>
                        <a:t>57%</a:t>
                      </a:r>
                      <a:endParaRPr lang="en-GB" sz="2800" b="0" dirty="0">
                        <a:effectLst/>
                        <a:latin typeface="Avenir Next" panose="020B0503020202020204" pitchFamily="34" charset="0"/>
                        <a:ea typeface="Baskerville" panose="02020502070401020303" pitchFamily="18" charset="0"/>
                        <a:cs typeface="Arial" panose="020B0604020202020204" pitchFamily="34" charset="0"/>
                      </a:endParaRPr>
                    </a:p>
                  </a:txBody>
                  <a:tcPr marL="68580" marR="68580" marT="0" marB="0" anchor="ctr"/>
                </a:tc>
                <a:tc>
                  <a:txBody>
                    <a:bodyPr/>
                    <a:lstStyle/>
                    <a:p>
                      <a:pPr algn="ctr">
                        <a:lnSpc>
                          <a:spcPct val="200000"/>
                        </a:lnSpc>
                        <a:spcAft>
                          <a:spcPts val="0"/>
                        </a:spcAft>
                      </a:pPr>
                      <a:r>
                        <a:rPr lang="en-GB" sz="2800" dirty="0">
                          <a:effectLst/>
                          <a:latin typeface="Avenir Next" panose="020B0503020202020204" pitchFamily="34" charset="0"/>
                        </a:rPr>
                        <a:t>58%</a:t>
                      </a:r>
                      <a:endParaRPr lang="en-GB" sz="2800" b="0" dirty="0">
                        <a:effectLst/>
                        <a:latin typeface="Avenir Next" panose="020B0503020202020204" pitchFamily="34" charset="0"/>
                        <a:ea typeface="Baskerville" panose="02020502070401020303" pitchFamily="18" charset="0"/>
                        <a:cs typeface="Arial" panose="020B0604020202020204" pitchFamily="34" charset="0"/>
                      </a:endParaRPr>
                    </a:p>
                  </a:txBody>
                  <a:tcPr marL="68580" marR="68580" marT="0" marB="0" anchor="ctr"/>
                </a:tc>
                <a:tc>
                  <a:txBody>
                    <a:bodyPr/>
                    <a:lstStyle/>
                    <a:p>
                      <a:pPr algn="ctr">
                        <a:lnSpc>
                          <a:spcPct val="200000"/>
                        </a:lnSpc>
                        <a:spcAft>
                          <a:spcPts val="0"/>
                        </a:spcAft>
                      </a:pPr>
                      <a:r>
                        <a:rPr lang="en-GB" sz="2800" dirty="0">
                          <a:effectLst/>
                          <a:latin typeface="Avenir Next" panose="020B0503020202020204" pitchFamily="34" charset="0"/>
                        </a:rPr>
                        <a:t>61%</a:t>
                      </a:r>
                      <a:endParaRPr lang="en-GB" sz="2800" b="0" dirty="0">
                        <a:effectLst/>
                        <a:latin typeface="Avenir Next" panose="020B0503020202020204" pitchFamily="34" charset="0"/>
                        <a:ea typeface="Baskerville" panose="02020502070401020303"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084043238"/>
                  </a:ext>
                </a:extLst>
              </a:tr>
            </a:tbl>
          </a:graphicData>
        </a:graphic>
      </p:graphicFrame>
    </p:spTree>
    <p:extLst>
      <p:ext uri="{BB962C8B-B14F-4D97-AF65-F5344CB8AC3E}">
        <p14:creationId xmlns:p14="http://schemas.microsoft.com/office/powerpoint/2010/main" val="29490531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15672</TotalTime>
  <Words>1849</Words>
  <Application>Microsoft Macintosh PowerPoint</Application>
  <PresentationFormat>On-screen Show (4:3)</PresentationFormat>
  <Paragraphs>267</Paragraphs>
  <Slides>31</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Avenir Next</vt:lpstr>
      <vt:lpstr>Avenir Next Demi Bold</vt:lpstr>
      <vt:lpstr>Avenir Next Medium</vt:lpstr>
      <vt:lpstr>Baskerville</vt:lpstr>
      <vt:lpstr>Calibri</vt:lpstr>
      <vt:lpstr>Calibri Light</vt:lpstr>
      <vt:lpstr>Times New Roman</vt:lpstr>
      <vt:lpstr>Wingdings</vt:lpstr>
      <vt:lpstr>Office Theme</vt:lpstr>
      <vt:lpstr>Different but equal?  The role of equivalency policies in sustaining secondary VET</vt:lpstr>
      <vt:lpstr>Why have secondary VET?</vt:lpstr>
      <vt:lpstr>Higher education expansion</vt:lpstr>
      <vt:lpstr>PowerPoint Presentation</vt:lpstr>
      <vt:lpstr>PowerPoint Presentation</vt:lpstr>
      <vt:lpstr>PowerPoint Presentation</vt:lpstr>
      <vt:lpstr>Decomposing secondary VET (as best we can)</vt:lpstr>
      <vt:lpstr>Changes in Enrolment  for 16-20 year olds, 2002 – 2012</vt:lpstr>
      <vt:lpstr> Proportion of enrolled cohort who are in vocational programs, by age 2015 </vt:lpstr>
      <vt:lpstr>Types of secondary VET</vt:lpstr>
      <vt:lpstr>Estimates of enrollment in upper secondary VET by type, 15-19 year olds, 2015 </vt:lpstr>
      <vt:lpstr>PowerPoint Presentation</vt:lpstr>
      <vt:lpstr>PowerPoint Presentation</vt:lpstr>
      <vt:lpstr>PowerPoint Presentation</vt:lpstr>
      <vt:lpstr>The Australia vs New Zealand story</vt:lpstr>
      <vt:lpstr>Comparing Germany and Austria</vt:lpstr>
      <vt:lpstr>University entrance in Austria</vt:lpstr>
      <vt:lpstr>University entrance in Germany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closer look at the BHS</vt:lpstr>
      <vt:lpstr>The BHS achieves a high reputation</vt:lpstr>
      <vt:lpstr>…But is not without competition</vt:lpstr>
      <vt:lpstr>Equivalency policies: AT vs AU</vt:lpstr>
      <vt:lpstr>Conclusion 1: No high-income countries have sustained secondary VET without creating institutional pathways which combine VET and general HE entry</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Amelia Peterson</dc:creator>
  <cp:lastModifiedBy>Amelia Peterson</cp:lastModifiedBy>
  <cp:revision>68</cp:revision>
  <dcterms:created xsi:type="dcterms:W3CDTF">2018-06-14T18:11:40Z</dcterms:created>
  <dcterms:modified xsi:type="dcterms:W3CDTF">2018-06-26T09:10:35Z</dcterms:modified>
</cp:coreProperties>
</file>