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7.xml" ContentType="application/vnd.openxmlformats-officedocument.theme+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8.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theme/theme9.xml" ContentType="application/vnd.openxmlformats-officedocument.theme+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64" r:id="rId3"/>
    <p:sldMasterId id="2147483982" r:id="rId4"/>
    <p:sldMasterId id="2147483998" r:id="rId5"/>
    <p:sldMasterId id="2147484014" r:id="rId6"/>
    <p:sldMasterId id="2147484030" r:id="rId7"/>
    <p:sldMasterId id="2147484046" r:id="rId8"/>
    <p:sldMasterId id="2147484062" r:id="rId9"/>
    <p:sldMasterId id="2147484078" r:id="rId10"/>
    <p:sldMasterId id="2147484094" r:id="rId11"/>
    <p:sldMasterId id="2147484110" r:id="rId12"/>
  </p:sldMasterIdLst>
  <p:notesMasterIdLst>
    <p:notesMasterId r:id="rId28"/>
  </p:notesMasterIdLst>
  <p:handoutMasterIdLst>
    <p:handoutMasterId r:id="rId29"/>
  </p:handoutMasterIdLst>
  <p:sldIdLst>
    <p:sldId id="296" r:id="rId13"/>
    <p:sldId id="347" r:id="rId14"/>
    <p:sldId id="329" r:id="rId15"/>
    <p:sldId id="339" r:id="rId16"/>
    <p:sldId id="341" r:id="rId17"/>
    <p:sldId id="349" r:id="rId18"/>
    <p:sldId id="348" r:id="rId19"/>
    <p:sldId id="314" r:id="rId20"/>
    <p:sldId id="343" r:id="rId21"/>
    <p:sldId id="340" r:id="rId22"/>
    <p:sldId id="342" r:id="rId23"/>
    <p:sldId id="344" r:id="rId24"/>
    <p:sldId id="345" r:id="rId25"/>
    <p:sldId id="346" r:id="rId26"/>
    <p:sldId id="308" r:id="rId27"/>
  </p:sldIdLst>
  <p:sldSz cx="9144000" cy="6858000" type="screen4x3"/>
  <p:notesSz cx="6805613" cy="9944100"/>
  <p:defaultTextStyle>
    <a:defPPr>
      <a:defRPr lang="en-US"/>
    </a:defPPr>
    <a:lvl1pPr algn="l" defTabSz="457200"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defTabSz="457200"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defTabSz="457200"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defTabSz="457200"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defTabSz="457200"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D7DA"/>
    <a:srgbClr val="4EDAD3"/>
    <a:srgbClr val="55D0D3"/>
    <a:srgbClr val="59CCCF"/>
    <a:srgbClr val="5FC9C6"/>
    <a:srgbClr val="3DDAEB"/>
    <a:srgbClr val="051B35"/>
    <a:srgbClr val="AFC828"/>
    <a:srgbClr val="EFA720"/>
    <a:srgbClr val="008C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1" autoAdjust="0"/>
  </p:normalViewPr>
  <p:slideViewPr>
    <p:cSldViewPr snapToGrid="0" snapToObjects="1">
      <p:cViewPr varScale="1">
        <p:scale>
          <a:sx n="99" d="100"/>
          <a:sy n="99" d="100"/>
        </p:scale>
        <p:origin x="-240" y="-10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6.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 Type="http://schemas.openxmlformats.org/officeDocument/2006/relationships/slideMaster" Target="slideMasters/slideMaster1.xml"/><Relationship Id="rId21" Type="http://schemas.openxmlformats.org/officeDocument/2006/relationships/slide" Target="slides/slide9.xml"/><Relationship Id="rId7" Type="http://schemas.openxmlformats.org/officeDocument/2006/relationships/slideMaster" Target="slideMasters/slideMaster5.xml"/><Relationship Id="rId12" Type="http://schemas.openxmlformats.org/officeDocument/2006/relationships/slideMaster" Target="slideMasters/slideMaster10.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4.xml"/><Relationship Id="rId11" Type="http://schemas.openxmlformats.org/officeDocument/2006/relationships/slideMaster" Target="slideMasters/slideMaster9.xml"/><Relationship Id="rId24" Type="http://schemas.openxmlformats.org/officeDocument/2006/relationships/slide" Target="slides/slide12.xml"/><Relationship Id="rId32" Type="http://schemas.openxmlformats.org/officeDocument/2006/relationships/theme" Target="theme/theme1.xml"/><Relationship Id="rId5" Type="http://schemas.openxmlformats.org/officeDocument/2006/relationships/slideMaster" Target="slideMasters/slideMaster3.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notesMaster" Target="notesMasters/notesMaster1.xml"/><Relationship Id="rId10" Type="http://schemas.openxmlformats.org/officeDocument/2006/relationships/slideMaster" Target="slideMasters/slideMaster8.xml"/><Relationship Id="rId19" Type="http://schemas.openxmlformats.org/officeDocument/2006/relationships/slide" Target="slides/slide7.xml"/><Relationship Id="rId31" Type="http://schemas.openxmlformats.org/officeDocument/2006/relationships/viewProps" Target="viewProps.xml"/><Relationship Id="rId4" Type="http://schemas.openxmlformats.org/officeDocument/2006/relationships/slideMaster" Target="slideMasters/slideMaster2.xml"/><Relationship Id="rId9" Type="http://schemas.openxmlformats.org/officeDocument/2006/relationships/slideMaster" Target="slideMasters/slideMaster7.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099" cy="497205"/>
          </a:xfrm>
          <a:prstGeom prst="rect">
            <a:avLst/>
          </a:prstGeom>
        </p:spPr>
        <p:txBody>
          <a:bodyPr vert="horz" lIns="91558" tIns="45778" rIns="91558" bIns="45778"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54940" y="1"/>
            <a:ext cx="2949099" cy="497205"/>
          </a:xfrm>
          <a:prstGeom prst="rect">
            <a:avLst/>
          </a:prstGeom>
        </p:spPr>
        <p:txBody>
          <a:bodyPr vert="horz" wrap="square" lIns="91558" tIns="45778" rIns="91558" bIns="45778" numCol="1" anchor="t" anchorCtr="0" compatLnSpc="1">
            <a:prstTxWarp prst="textNoShape">
              <a:avLst/>
            </a:prstTxWarp>
          </a:bodyPr>
          <a:lstStyle>
            <a:lvl1pPr algn="r" eaLnBrk="1" hangingPunct="1">
              <a:defRPr sz="1200">
                <a:latin typeface="Calibri" charset="0"/>
              </a:defRPr>
            </a:lvl1pPr>
          </a:lstStyle>
          <a:p>
            <a:fld id="{3896183B-AA1D-234C-9177-8C9823393811}" type="datetimeFigureOut">
              <a:rPr lang="en-US"/>
              <a:pPr/>
              <a:t>06/07/2018</a:t>
            </a:fld>
            <a:endParaRPr lang="en-US"/>
          </a:p>
        </p:txBody>
      </p:sp>
      <p:sp>
        <p:nvSpPr>
          <p:cNvPr id="4" name="Footer Placeholder 3"/>
          <p:cNvSpPr>
            <a:spLocks noGrp="1"/>
          </p:cNvSpPr>
          <p:nvPr>
            <p:ph type="ftr" sz="quarter" idx="2"/>
          </p:nvPr>
        </p:nvSpPr>
        <p:spPr>
          <a:xfrm>
            <a:off x="0" y="9445169"/>
            <a:ext cx="2949099" cy="497205"/>
          </a:xfrm>
          <a:prstGeom prst="rect">
            <a:avLst/>
          </a:prstGeom>
        </p:spPr>
        <p:txBody>
          <a:bodyPr vert="horz" lIns="91558" tIns="45778" rIns="91558" bIns="45778"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54940" y="9445169"/>
            <a:ext cx="2949099" cy="497205"/>
          </a:xfrm>
          <a:prstGeom prst="rect">
            <a:avLst/>
          </a:prstGeom>
        </p:spPr>
        <p:txBody>
          <a:bodyPr vert="horz" wrap="square" lIns="91558" tIns="45778" rIns="91558" bIns="45778" numCol="1" anchor="b" anchorCtr="0" compatLnSpc="1">
            <a:prstTxWarp prst="textNoShape">
              <a:avLst/>
            </a:prstTxWarp>
          </a:bodyPr>
          <a:lstStyle>
            <a:lvl1pPr algn="r" eaLnBrk="1" hangingPunct="1">
              <a:defRPr sz="1200">
                <a:latin typeface="Calibri" charset="0"/>
              </a:defRPr>
            </a:lvl1pPr>
          </a:lstStyle>
          <a:p>
            <a:fld id="{23DB342D-31D3-B742-B994-53A0640EB2E2}" type="slidenum">
              <a:rPr lang="en-US"/>
              <a:pPr/>
              <a:t>‹#›</a:t>
            </a:fld>
            <a:endParaRPr lang="en-US"/>
          </a:p>
        </p:txBody>
      </p:sp>
    </p:spTree>
    <p:extLst>
      <p:ext uri="{BB962C8B-B14F-4D97-AF65-F5344CB8AC3E}">
        <p14:creationId xmlns:p14="http://schemas.microsoft.com/office/powerpoint/2010/main" val="12016087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840" cy="499272"/>
          </a:xfrm>
          <a:prstGeom prst="rect">
            <a:avLst/>
          </a:prstGeom>
        </p:spPr>
        <p:txBody>
          <a:bodyPr vert="horz" lIns="91558" tIns="45778" rIns="91558" bIns="45778" rtlCol="0"/>
          <a:lstStyle>
            <a:lvl1pPr algn="l">
              <a:defRPr sz="1200"/>
            </a:lvl1pPr>
          </a:lstStyle>
          <a:p>
            <a:endParaRPr lang="en-GB"/>
          </a:p>
        </p:txBody>
      </p:sp>
      <p:sp>
        <p:nvSpPr>
          <p:cNvPr id="3" name="Date Placeholder 2"/>
          <p:cNvSpPr>
            <a:spLocks noGrp="1"/>
          </p:cNvSpPr>
          <p:nvPr>
            <p:ph type="dt" idx="1"/>
          </p:nvPr>
        </p:nvSpPr>
        <p:spPr>
          <a:xfrm>
            <a:off x="3854185" y="0"/>
            <a:ext cx="2949840" cy="499272"/>
          </a:xfrm>
          <a:prstGeom prst="rect">
            <a:avLst/>
          </a:prstGeom>
        </p:spPr>
        <p:txBody>
          <a:bodyPr vert="horz" lIns="91558" tIns="45778" rIns="91558" bIns="45778" rtlCol="0"/>
          <a:lstStyle>
            <a:lvl1pPr algn="r">
              <a:defRPr sz="1200"/>
            </a:lvl1pPr>
          </a:lstStyle>
          <a:p>
            <a:fld id="{6CC94B5F-D22F-480A-B874-CA54412A3B1B}" type="datetimeFigureOut">
              <a:rPr lang="en-GB" smtClean="0"/>
              <a:t>06/07/2018</a:t>
            </a:fld>
            <a:endParaRPr lang="en-GB"/>
          </a:p>
        </p:txBody>
      </p:sp>
      <p:sp>
        <p:nvSpPr>
          <p:cNvPr id="4" name="Slide Image Placeholder 3"/>
          <p:cNvSpPr>
            <a:spLocks noGrp="1" noRot="1" noChangeAspect="1"/>
          </p:cNvSpPr>
          <p:nvPr>
            <p:ph type="sldImg" idx="2"/>
          </p:nvPr>
        </p:nvSpPr>
        <p:spPr>
          <a:xfrm>
            <a:off x="1166813" y="1243013"/>
            <a:ext cx="4471987" cy="3355975"/>
          </a:xfrm>
          <a:prstGeom prst="rect">
            <a:avLst/>
          </a:prstGeom>
          <a:noFill/>
          <a:ln w="12700">
            <a:solidFill>
              <a:prstClr val="black"/>
            </a:solidFill>
          </a:ln>
        </p:spPr>
        <p:txBody>
          <a:bodyPr vert="horz" lIns="91558" tIns="45778" rIns="91558" bIns="45778" rtlCol="0" anchor="ctr"/>
          <a:lstStyle/>
          <a:p>
            <a:endParaRPr lang="en-GB"/>
          </a:p>
        </p:txBody>
      </p:sp>
      <p:sp>
        <p:nvSpPr>
          <p:cNvPr id="5" name="Notes Placeholder 4"/>
          <p:cNvSpPr>
            <a:spLocks noGrp="1"/>
          </p:cNvSpPr>
          <p:nvPr>
            <p:ph type="body" sz="quarter" idx="3"/>
          </p:nvPr>
        </p:nvSpPr>
        <p:spPr>
          <a:xfrm>
            <a:off x="680244" y="4786016"/>
            <a:ext cx="5445127" cy="3914675"/>
          </a:xfrm>
          <a:prstGeom prst="rect">
            <a:avLst/>
          </a:prstGeom>
        </p:spPr>
        <p:txBody>
          <a:bodyPr vert="horz" lIns="91558" tIns="45778" rIns="91558" bIns="4577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44829"/>
            <a:ext cx="2949840" cy="499272"/>
          </a:xfrm>
          <a:prstGeom prst="rect">
            <a:avLst/>
          </a:prstGeom>
        </p:spPr>
        <p:txBody>
          <a:bodyPr vert="horz" lIns="91558" tIns="45778" rIns="91558" bIns="45778" rtlCol="0" anchor="b"/>
          <a:lstStyle>
            <a:lvl1pPr algn="l">
              <a:defRPr sz="1200"/>
            </a:lvl1pPr>
          </a:lstStyle>
          <a:p>
            <a:endParaRPr lang="en-GB"/>
          </a:p>
        </p:txBody>
      </p:sp>
      <p:sp>
        <p:nvSpPr>
          <p:cNvPr id="7" name="Slide Number Placeholder 6"/>
          <p:cNvSpPr>
            <a:spLocks noGrp="1"/>
          </p:cNvSpPr>
          <p:nvPr>
            <p:ph type="sldNum" sz="quarter" idx="5"/>
          </p:nvPr>
        </p:nvSpPr>
        <p:spPr>
          <a:xfrm>
            <a:off x="3854185" y="9444829"/>
            <a:ext cx="2949840" cy="499272"/>
          </a:xfrm>
          <a:prstGeom prst="rect">
            <a:avLst/>
          </a:prstGeom>
        </p:spPr>
        <p:txBody>
          <a:bodyPr vert="horz" lIns="91558" tIns="45778" rIns="91558" bIns="45778" rtlCol="0" anchor="b"/>
          <a:lstStyle>
            <a:lvl1pPr algn="r">
              <a:defRPr sz="1200"/>
            </a:lvl1pPr>
          </a:lstStyle>
          <a:p>
            <a:fld id="{04F62B82-1C07-4B88-B60B-5E24AB6EF9EE}" type="slidenum">
              <a:rPr lang="en-GB" smtClean="0"/>
              <a:t>‹#›</a:t>
            </a:fld>
            <a:endParaRPr lang="en-GB"/>
          </a:p>
        </p:txBody>
      </p:sp>
    </p:spTree>
    <p:extLst>
      <p:ext uri="{BB962C8B-B14F-4D97-AF65-F5344CB8AC3E}">
        <p14:creationId xmlns:p14="http://schemas.microsoft.com/office/powerpoint/2010/main" val="4113613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Tree>
    <p:extLst>
      <p:ext uri="{BB962C8B-B14F-4D97-AF65-F5344CB8AC3E}">
        <p14:creationId xmlns:p14="http://schemas.microsoft.com/office/powerpoint/2010/main" val="2041126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583197039"/>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83490855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188377398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204648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9D3768E-6F82-0F47-A00B-DDD2F11049C8}"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90131DC-EAC5-6C42-B87C-68AA5BACEDA9}" type="slidenum">
              <a:rPr lang="en-US"/>
              <a:pPr/>
              <a:t>‹#›</a:t>
            </a:fld>
            <a:endParaRPr lang="en-US"/>
          </a:p>
        </p:txBody>
      </p:sp>
    </p:spTree>
    <p:extLst>
      <p:ext uri="{BB962C8B-B14F-4D97-AF65-F5344CB8AC3E}">
        <p14:creationId xmlns:p14="http://schemas.microsoft.com/office/powerpoint/2010/main" val="387490664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BB1F2CD-FA43-9E41-9896-A0DF14042662}"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7315D65-E9B3-B640-8278-19698F02875F}" type="slidenum">
              <a:rPr lang="en-US"/>
              <a:pPr/>
              <a:t>‹#›</a:t>
            </a:fld>
            <a:endParaRPr lang="en-US"/>
          </a:p>
        </p:txBody>
      </p:sp>
    </p:spTree>
    <p:extLst>
      <p:ext uri="{BB962C8B-B14F-4D97-AF65-F5344CB8AC3E}">
        <p14:creationId xmlns:p14="http://schemas.microsoft.com/office/powerpoint/2010/main" val="352713781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CE6D3C1-E872-8144-81B1-AB5113D3B2FF}"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759E2FE-9866-8E41-BA21-D2C7DA023526}" type="slidenum">
              <a:rPr lang="en-US"/>
              <a:pPr/>
              <a:t>‹#›</a:t>
            </a:fld>
            <a:endParaRPr lang="en-US"/>
          </a:p>
        </p:txBody>
      </p:sp>
    </p:spTree>
    <p:extLst>
      <p:ext uri="{BB962C8B-B14F-4D97-AF65-F5344CB8AC3E}">
        <p14:creationId xmlns:p14="http://schemas.microsoft.com/office/powerpoint/2010/main" val="8276051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44EA5DE-C4A6-8D41-B791-F8AF7730E621}"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F8C21CD-196A-034A-B3C7-99F24791353C}" type="slidenum">
              <a:rPr lang="en-US"/>
              <a:pPr/>
              <a:t>‹#›</a:t>
            </a:fld>
            <a:endParaRPr lang="en-US"/>
          </a:p>
        </p:txBody>
      </p:sp>
    </p:spTree>
    <p:extLst>
      <p:ext uri="{BB962C8B-B14F-4D97-AF65-F5344CB8AC3E}">
        <p14:creationId xmlns:p14="http://schemas.microsoft.com/office/powerpoint/2010/main" val="145211736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50504821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837805299"/>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167336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72315079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243476575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E8492CF-F624-E142-A77E-A0F81E56D404}"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charset="0"/>
              </a:defRPr>
            </a:lvl1pPr>
          </a:lstStyle>
          <a:p>
            <a:fld id="{67E499D0-8C20-4946-BE5B-9C85997DFE20}" type="slidenum">
              <a:rPr lang="en-US"/>
              <a:pPr/>
              <a:t>‹#›</a:t>
            </a:fld>
            <a:endParaRPr lang="en-US"/>
          </a:p>
        </p:txBody>
      </p:sp>
    </p:spTree>
    <p:extLst>
      <p:ext uri="{BB962C8B-B14F-4D97-AF65-F5344CB8AC3E}">
        <p14:creationId xmlns:p14="http://schemas.microsoft.com/office/powerpoint/2010/main" val="2781552602"/>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418489187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4089831532"/>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097208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8159B7E-7CEC-DB4A-869D-D5D1F195BB20}"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DA52963-BC80-9248-B8C1-9EDD145D07BD}" type="slidenum">
              <a:rPr lang="en-US"/>
              <a:pPr/>
              <a:t>‹#›</a:t>
            </a:fld>
            <a:endParaRPr lang="en-US"/>
          </a:p>
        </p:txBody>
      </p:sp>
    </p:spTree>
    <p:extLst>
      <p:ext uri="{BB962C8B-B14F-4D97-AF65-F5344CB8AC3E}">
        <p14:creationId xmlns:p14="http://schemas.microsoft.com/office/powerpoint/2010/main" val="342730746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333854C-E9E3-0D4D-B365-A91C1EAAB060}"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CE5B533-6ACE-F84E-9763-134F22E1F6D1}" type="slidenum">
              <a:rPr lang="en-US"/>
              <a:pPr/>
              <a:t>‹#›</a:t>
            </a:fld>
            <a:endParaRPr lang="en-US"/>
          </a:p>
        </p:txBody>
      </p:sp>
    </p:spTree>
    <p:extLst>
      <p:ext uri="{BB962C8B-B14F-4D97-AF65-F5344CB8AC3E}">
        <p14:creationId xmlns:p14="http://schemas.microsoft.com/office/powerpoint/2010/main" val="37365306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295D35F-CA66-CD40-82BE-C9B1202B03B0}"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A1D8E91-8582-2B4B-9F72-00A0CA5FED31}" type="slidenum">
              <a:rPr lang="en-US"/>
              <a:pPr/>
              <a:t>‹#›</a:t>
            </a:fld>
            <a:endParaRPr lang="en-US"/>
          </a:p>
        </p:txBody>
      </p:sp>
    </p:spTree>
    <p:extLst>
      <p:ext uri="{BB962C8B-B14F-4D97-AF65-F5344CB8AC3E}">
        <p14:creationId xmlns:p14="http://schemas.microsoft.com/office/powerpoint/2010/main" val="410165807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AA98FB4-C83B-4149-A7C8-D215167047B9}"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4E889AF-F8FB-AD4E-9717-4FA172AA7E2B}" type="slidenum">
              <a:rPr lang="en-US"/>
              <a:pPr/>
              <a:t>‹#›</a:t>
            </a:fld>
            <a:endParaRPr lang="en-US"/>
          </a:p>
        </p:txBody>
      </p:sp>
    </p:spTree>
    <p:extLst>
      <p:ext uri="{BB962C8B-B14F-4D97-AF65-F5344CB8AC3E}">
        <p14:creationId xmlns:p14="http://schemas.microsoft.com/office/powerpoint/2010/main" val="134729986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982247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r>
              <a:rPr lang="en-GB" noProof="0" smtClean="0"/>
              <a:t>Click icon to add SmartArt graphic</a:t>
            </a:r>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2926638179"/>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096048156"/>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326027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216219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BA2DC80-C92A-4046-B5F6-BD8DF1D8B303}"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charset="0"/>
              </a:defRPr>
            </a:lvl1pPr>
          </a:lstStyle>
          <a:p>
            <a:fld id="{AA6DAE6D-7698-E048-A0F0-F479DFF39E3D}" type="slidenum">
              <a:rPr lang="en-US"/>
              <a:pPr/>
              <a:t>‹#›</a:t>
            </a:fld>
            <a:endParaRPr lang="en-US"/>
          </a:p>
        </p:txBody>
      </p:sp>
    </p:spTree>
    <p:extLst>
      <p:ext uri="{BB962C8B-B14F-4D97-AF65-F5344CB8AC3E}">
        <p14:creationId xmlns:p14="http://schemas.microsoft.com/office/powerpoint/2010/main" val="14885123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3749400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18852873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39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DB83BE4-722A-D04F-A9F5-80B6F6C3FA94}"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4E87E48-7BC8-B04F-8DE3-B67B77FAB9AC}" type="slidenum">
              <a:rPr lang="en-US"/>
              <a:pPr/>
              <a:t>‹#›</a:t>
            </a:fld>
            <a:endParaRPr lang="en-US"/>
          </a:p>
        </p:txBody>
      </p:sp>
    </p:spTree>
    <p:extLst>
      <p:ext uri="{BB962C8B-B14F-4D97-AF65-F5344CB8AC3E}">
        <p14:creationId xmlns:p14="http://schemas.microsoft.com/office/powerpoint/2010/main" val="16823890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9B18A08-D3A8-7F42-A664-BB6F1A00349F}"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96BFF68-8DAB-7841-955C-84CDC4098E7C}" type="slidenum">
              <a:rPr lang="en-US"/>
              <a:pPr/>
              <a:t>‹#›</a:t>
            </a:fld>
            <a:endParaRPr lang="en-US"/>
          </a:p>
        </p:txBody>
      </p:sp>
    </p:spTree>
    <p:extLst>
      <p:ext uri="{BB962C8B-B14F-4D97-AF65-F5344CB8AC3E}">
        <p14:creationId xmlns:p14="http://schemas.microsoft.com/office/powerpoint/2010/main" val="3894299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E294946-CFBC-8A48-94C4-1C64E0E58E7C}"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charset="0"/>
              </a:defRPr>
            </a:lvl1pPr>
          </a:lstStyle>
          <a:p>
            <a:fld id="{988D8FDD-36F9-4B47-8169-E5131F2B3813}" type="slidenum">
              <a:rPr lang="en-US"/>
              <a:pPr/>
              <a:t>‹#›</a:t>
            </a:fld>
            <a:endParaRPr lang="en-US"/>
          </a:p>
        </p:txBody>
      </p:sp>
    </p:spTree>
    <p:extLst>
      <p:ext uri="{BB962C8B-B14F-4D97-AF65-F5344CB8AC3E}">
        <p14:creationId xmlns:p14="http://schemas.microsoft.com/office/powerpoint/2010/main" val="42670832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E9F94CE-0BC2-944F-BAC8-D17DED9C4BA7}"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4E0F753-E898-E248-8726-0623A91C180F}" type="slidenum">
              <a:rPr lang="en-US"/>
              <a:pPr/>
              <a:t>‹#›</a:t>
            </a:fld>
            <a:endParaRPr lang="en-US"/>
          </a:p>
        </p:txBody>
      </p:sp>
    </p:spTree>
    <p:extLst>
      <p:ext uri="{BB962C8B-B14F-4D97-AF65-F5344CB8AC3E}">
        <p14:creationId xmlns:p14="http://schemas.microsoft.com/office/powerpoint/2010/main" val="39136974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6693BFE-8678-1645-B8FE-B356EE439719}"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1E31159-54BA-CB4E-BE42-802DD723C5CF}" type="slidenum">
              <a:rPr lang="en-US"/>
              <a:pPr/>
              <a:t>‹#›</a:t>
            </a:fld>
            <a:endParaRPr lang="en-US"/>
          </a:p>
        </p:txBody>
      </p:sp>
    </p:spTree>
    <p:extLst>
      <p:ext uri="{BB962C8B-B14F-4D97-AF65-F5344CB8AC3E}">
        <p14:creationId xmlns:p14="http://schemas.microsoft.com/office/powerpoint/2010/main" val="8041575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2214920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7" name="Text Placeholder 8"/>
          <p:cNvSpPr>
            <a:spLocks noGrp="1"/>
          </p:cNvSpPr>
          <p:nvPr>
            <p:ph type="body" sz="quarter" idx="11" hasCustomPrompt="1"/>
          </p:nvPr>
        </p:nvSpPr>
        <p:spPr>
          <a:xfrm>
            <a:off x="346075" y="6440488"/>
            <a:ext cx="8408458" cy="314031"/>
          </a:xfrm>
          <a:prstGeom prst="rect">
            <a:avLst/>
          </a:prstGeom>
        </p:spPr>
        <p:txBody>
          <a:bodyPr vert="horz" wrap="none">
            <a:normAutofit/>
          </a:bodyPr>
          <a:lstStyle>
            <a:lvl1pPr marL="0" indent="0" algn="ctr">
              <a:buNone/>
              <a:defRPr sz="1300" b="0" i="0"/>
            </a:lvl1pPr>
          </a:lstStyle>
          <a:p>
            <a:pPr lvl="0"/>
            <a:r>
              <a:rPr lang="en-GB" dirty="0" smtClean="0"/>
              <a:t>1</a:t>
            </a:r>
          </a:p>
        </p:txBody>
      </p:sp>
    </p:spTree>
    <p:extLst>
      <p:ext uri="{BB962C8B-B14F-4D97-AF65-F5344CB8AC3E}">
        <p14:creationId xmlns:p14="http://schemas.microsoft.com/office/powerpoint/2010/main" val="226641595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68580031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503091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2192224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6F42C40-54F0-9C45-9E42-867628FB7818}"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charset="0"/>
              </a:defRPr>
            </a:lvl1pPr>
          </a:lstStyle>
          <a:p>
            <a:fld id="{AD4EA551-ACAD-474F-B1AF-A7C8DCE416CB}" type="slidenum">
              <a:rPr lang="en-US"/>
              <a:pPr/>
              <a:t>‹#›</a:t>
            </a:fld>
            <a:endParaRPr lang="en-US"/>
          </a:p>
        </p:txBody>
      </p:sp>
    </p:spTree>
    <p:extLst>
      <p:ext uri="{BB962C8B-B14F-4D97-AF65-F5344CB8AC3E}">
        <p14:creationId xmlns:p14="http://schemas.microsoft.com/office/powerpoint/2010/main" val="27985623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41359938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2894187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extLst>
      <p:ext uri="{BB962C8B-B14F-4D97-AF65-F5344CB8AC3E}">
        <p14:creationId xmlns:p14="http://schemas.microsoft.com/office/powerpoint/2010/main" val="34686399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211D3C8-27D3-6B40-9E88-6163E0FFDA0C}"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9FD8707-AD9C-7A41-9A46-2E68F83CEFF2}" type="slidenum">
              <a:rPr lang="en-US"/>
              <a:pPr/>
              <a:t>‹#›</a:t>
            </a:fld>
            <a:endParaRPr lang="en-US"/>
          </a:p>
        </p:txBody>
      </p:sp>
    </p:spTree>
    <p:extLst>
      <p:ext uri="{BB962C8B-B14F-4D97-AF65-F5344CB8AC3E}">
        <p14:creationId xmlns:p14="http://schemas.microsoft.com/office/powerpoint/2010/main" val="15076276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1E208C8-D330-4A47-9EE7-F0104485027F}"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485F1FB-CE49-3642-BCCE-5755C4545F71}" type="slidenum">
              <a:rPr lang="en-US"/>
              <a:pPr/>
              <a:t>‹#›</a:t>
            </a:fld>
            <a:endParaRPr lang="en-US"/>
          </a:p>
        </p:txBody>
      </p:sp>
    </p:spTree>
    <p:extLst>
      <p:ext uri="{BB962C8B-B14F-4D97-AF65-F5344CB8AC3E}">
        <p14:creationId xmlns:p14="http://schemas.microsoft.com/office/powerpoint/2010/main" val="5809132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6E37EF3-3A0F-1246-9216-D630F60F4F32}"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BDD71E9-1167-5346-9301-E07D55207FC3}" type="slidenum">
              <a:rPr lang="en-US"/>
              <a:pPr/>
              <a:t>‹#›</a:t>
            </a:fld>
            <a:endParaRPr lang="en-US"/>
          </a:p>
        </p:txBody>
      </p:sp>
    </p:spTree>
    <p:extLst>
      <p:ext uri="{BB962C8B-B14F-4D97-AF65-F5344CB8AC3E}">
        <p14:creationId xmlns:p14="http://schemas.microsoft.com/office/powerpoint/2010/main" val="36464513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868B323-F185-A944-959F-1E682A26E17B}"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708F6CE-167E-D44E-A441-84C05A8F49BA}" type="slidenum">
              <a:rPr lang="en-US"/>
              <a:pPr/>
              <a:t>‹#›</a:t>
            </a:fld>
            <a:endParaRPr lang="en-US"/>
          </a:p>
        </p:txBody>
      </p:sp>
    </p:spTree>
    <p:extLst>
      <p:ext uri="{BB962C8B-B14F-4D97-AF65-F5344CB8AC3E}">
        <p14:creationId xmlns:p14="http://schemas.microsoft.com/office/powerpoint/2010/main" val="8941911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20500834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197312698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57707072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7809819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164607385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1AC84E0-92AE-914A-8937-FF5F771F2114}"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charset="0"/>
              </a:defRPr>
            </a:lvl1pPr>
          </a:lstStyle>
          <a:p>
            <a:fld id="{0E814F11-1222-464C-A24B-BC814685DF26}" type="slidenum">
              <a:rPr lang="en-US"/>
              <a:pPr/>
              <a:t>‹#›</a:t>
            </a:fld>
            <a:endParaRPr lang="en-US"/>
          </a:p>
        </p:txBody>
      </p:sp>
    </p:spTree>
    <p:extLst>
      <p:ext uri="{BB962C8B-B14F-4D97-AF65-F5344CB8AC3E}">
        <p14:creationId xmlns:p14="http://schemas.microsoft.com/office/powerpoint/2010/main" val="4244931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22515266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25288856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30935908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840423D-27BD-D648-864C-96F0A1419CE2}"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C9D2665-CAA7-B149-A00F-1E839E67A5FD}" type="slidenum">
              <a:rPr lang="en-US"/>
              <a:pPr/>
              <a:t>‹#›</a:t>
            </a:fld>
            <a:endParaRPr lang="en-US"/>
          </a:p>
        </p:txBody>
      </p:sp>
    </p:spTree>
    <p:extLst>
      <p:ext uri="{BB962C8B-B14F-4D97-AF65-F5344CB8AC3E}">
        <p14:creationId xmlns:p14="http://schemas.microsoft.com/office/powerpoint/2010/main" val="21401518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A2EF936-F72F-A54C-88F0-24BFE0E577D0}"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B66C779-0DF0-5040-96D4-8D40F08C3905}" type="slidenum">
              <a:rPr lang="en-US"/>
              <a:pPr/>
              <a:t>‹#›</a:t>
            </a:fld>
            <a:endParaRPr lang="en-US"/>
          </a:p>
        </p:txBody>
      </p:sp>
    </p:spTree>
    <p:extLst>
      <p:ext uri="{BB962C8B-B14F-4D97-AF65-F5344CB8AC3E}">
        <p14:creationId xmlns:p14="http://schemas.microsoft.com/office/powerpoint/2010/main" val="32539085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E830185-DF87-2E4F-9741-4DF2F9A6F304}"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EB7058A-442C-E046-ADFF-06C66B53A0B5}" type="slidenum">
              <a:rPr lang="en-US"/>
              <a:pPr/>
              <a:t>‹#›</a:t>
            </a:fld>
            <a:endParaRPr lang="en-US"/>
          </a:p>
        </p:txBody>
      </p:sp>
    </p:spTree>
    <p:extLst>
      <p:ext uri="{BB962C8B-B14F-4D97-AF65-F5344CB8AC3E}">
        <p14:creationId xmlns:p14="http://schemas.microsoft.com/office/powerpoint/2010/main" val="312569061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529253A-09C7-7446-A58B-DFBCE7FDFD91}"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3E88632-F381-354F-93D8-F599B872A578}" type="slidenum">
              <a:rPr lang="en-US"/>
              <a:pPr/>
              <a:t>‹#›</a:t>
            </a:fld>
            <a:endParaRPr lang="en-US"/>
          </a:p>
        </p:txBody>
      </p:sp>
    </p:spTree>
    <p:extLst>
      <p:ext uri="{BB962C8B-B14F-4D97-AF65-F5344CB8AC3E}">
        <p14:creationId xmlns:p14="http://schemas.microsoft.com/office/powerpoint/2010/main" val="21339280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14626780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06850823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208352479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92989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003071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181893676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95E2A1A-43D4-DB46-B528-47A94D8F7831}"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charset="0"/>
              </a:defRPr>
            </a:lvl1pPr>
          </a:lstStyle>
          <a:p>
            <a:fld id="{2F39CA44-2FBE-1247-AFA9-90E16990FC0F}" type="slidenum">
              <a:rPr lang="en-US"/>
              <a:pPr/>
              <a:t>‹#›</a:t>
            </a:fld>
            <a:endParaRPr lang="en-US"/>
          </a:p>
        </p:txBody>
      </p:sp>
    </p:spTree>
    <p:extLst>
      <p:ext uri="{BB962C8B-B14F-4D97-AF65-F5344CB8AC3E}">
        <p14:creationId xmlns:p14="http://schemas.microsoft.com/office/powerpoint/2010/main" val="42812302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335896784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181027214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254903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FE886D6-C996-1148-A9E4-D6C0F0BC6B54}"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7CA95BB-C568-4D47-A8F0-4876C8109D13}" type="slidenum">
              <a:rPr lang="en-US"/>
              <a:pPr/>
              <a:t>‹#›</a:t>
            </a:fld>
            <a:endParaRPr lang="en-US"/>
          </a:p>
        </p:txBody>
      </p:sp>
    </p:spTree>
    <p:extLst>
      <p:ext uri="{BB962C8B-B14F-4D97-AF65-F5344CB8AC3E}">
        <p14:creationId xmlns:p14="http://schemas.microsoft.com/office/powerpoint/2010/main" val="244706494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AB1E489-F1EA-FF43-A2DD-700F5C3D4A1A}"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BBA9E56-67A3-1F4B-9799-060D145527C5}" type="slidenum">
              <a:rPr lang="en-US"/>
              <a:pPr/>
              <a:t>‹#›</a:t>
            </a:fld>
            <a:endParaRPr lang="en-US"/>
          </a:p>
        </p:txBody>
      </p:sp>
    </p:spTree>
    <p:extLst>
      <p:ext uri="{BB962C8B-B14F-4D97-AF65-F5344CB8AC3E}">
        <p14:creationId xmlns:p14="http://schemas.microsoft.com/office/powerpoint/2010/main" val="379377886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42E0CDC-8BF4-7644-856A-6A1A87EBE38E}"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B85C343-7366-9E43-851C-CEE950AE5FBF}" type="slidenum">
              <a:rPr lang="en-US"/>
              <a:pPr/>
              <a:t>‹#›</a:t>
            </a:fld>
            <a:endParaRPr lang="en-US"/>
          </a:p>
        </p:txBody>
      </p:sp>
    </p:spTree>
    <p:extLst>
      <p:ext uri="{BB962C8B-B14F-4D97-AF65-F5344CB8AC3E}">
        <p14:creationId xmlns:p14="http://schemas.microsoft.com/office/powerpoint/2010/main" val="418702154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4A417D4-828C-1D45-A62A-E08F8CDC035F}"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C277BB8-1E23-B143-8516-0263060AF521}" type="slidenum">
              <a:rPr lang="en-US"/>
              <a:pPr/>
              <a:t>‹#›</a:t>
            </a:fld>
            <a:endParaRPr lang="en-US"/>
          </a:p>
        </p:txBody>
      </p:sp>
    </p:spTree>
    <p:extLst>
      <p:ext uri="{BB962C8B-B14F-4D97-AF65-F5344CB8AC3E}">
        <p14:creationId xmlns:p14="http://schemas.microsoft.com/office/powerpoint/2010/main" val="376150955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474552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66964EE-3232-FD47-9710-CCC23392A0A2}"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19D4864-BA58-A54A-8FD4-D9328E6103C0}" type="slidenum">
              <a:rPr lang="en-US"/>
              <a:pPr/>
              <a:t>‹#›</a:t>
            </a:fld>
            <a:endParaRPr lang="en-US"/>
          </a:p>
        </p:txBody>
      </p:sp>
    </p:spTree>
    <p:extLst>
      <p:ext uri="{BB962C8B-B14F-4D97-AF65-F5344CB8AC3E}">
        <p14:creationId xmlns:p14="http://schemas.microsoft.com/office/powerpoint/2010/main" val="408399969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94536179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413765357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386856890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DAE9864-CCB2-BB45-BCDE-95515D318AE5}"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charset="0"/>
              </a:defRPr>
            </a:lvl1pPr>
          </a:lstStyle>
          <a:p>
            <a:fld id="{3784AB7A-496C-2A4A-B927-9A4328B28C7D}" type="slidenum">
              <a:rPr lang="en-US"/>
              <a:pPr/>
              <a:t>‹#›</a:t>
            </a:fld>
            <a:endParaRPr lang="en-US"/>
          </a:p>
        </p:txBody>
      </p:sp>
    </p:spTree>
    <p:extLst>
      <p:ext uri="{BB962C8B-B14F-4D97-AF65-F5344CB8AC3E}">
        <p14:creationId xmlns:p14="http://schemas.microsoft.com/office/powerpoint/2010/main" val="419810903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393340255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117419846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908161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168FE9F-EBD8-5B44-9CC9-9B2057FA565E}"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E49E703-06BD-9E41-AA66-DFE9CB00DB89}" type="slidenum">
              <a:rPr lang="en-US"/>
              <a:pPr/>
              <a:t>‹#›</a:t>
            </a:fld>
            <a:endParaRPr lang="en-US"/>
          </a:p>
        </p:txBody>
      </p:sp>
    </p:spTree>
    <p:extLst>
      <p:ext uri="{BB962C8B-B14F-4D97-AF65-F5344CB8AC3E}">
        <p14:creationId xmlns:p14="http://schemas.microsoft.com/office/powerpoint/2010/main" val="356996119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5EA9229-471E-DF49-BA86-81D0D8E3391E}"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BFC5247-BF7E-DE4F-B678-6794DCE086C8}" type="slidenum">
              <a:rPr lang="en-US"/>
              <a:pPr/>
              <a:t>‹#›</a:t>
            </a:fld>
            <a:endParaRPr lang="en-US"/>
          </a:p>
        </p:txBody>
      </p:sp>
    </p:spTree>
    <p:extLst>
      <p:ext uri="{BB962C8B-B14F-4D97-AF65-F5344CB8AC3E}">
        <p14:creationId xmlns:p14="http://schemas.microsoft.com/office/powerpoint/2010/main" val="158064334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67CBA45-AF98-3840-96DE-F17959B0D94B}"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F0D74C2-7A84-9E48-B87E-9F528FD3BA67}" type="slidenum">
              <a:rPr lang="en-US"/>
              <a:pPr/>
              <a:t>‹#›</a:t>
            </a:fld>
            <a:endParaRPr lang="en-US"/>
          </a:p>
        </p:txBody>
      </p:sp>
    </p:spTree>
    <p:extLst>
      <p:ext uri="{BB962C8B-B14F-4D97-AF65-F5344CB8AC3E}">
        <p14:creationId xmlns:p14="http://schemas.microsoft.com/office/powerpoint/2010/main" val="3405618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2B6A55D-F0F7-094F-A1EE-E3B2457CD13D}"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62CCE9D-82A1-4C4D-9B27-2A5360D32852}" type="slidenum">
              <a:rPr lang="en-US"/>
              <a:pPr/>
              <a:t>‹#›</a:t>
            </a:fld>
            <a:endParaRPr lang="en-US"/>
          </a:p>
        </p:txBody>
      </p:sp>
    </p:spTree>
    <p:extLst>
      <p:ext uri="{BB962C8B-B14F-4D97-AF65-F5344CB8AC3E}">
        <p14:creationId xmlns:p14="http://schemas.microsoft.com/office/powerpoint/2010/main" val="125640437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C6ED437-2DFB-AD4E-98EC-22BFD184E9C1}"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11791C5-2F4E-7F4D-8174-DFC1CCE07E0D}" type="slidenum">
              <a:rPr lang="en-US"/>
              <a:pPr/>
              <a:t>‹#›</a:t>
            </a:fld>
            <a:endParaRPr lang="en-US"/>
          </a:p>
        </p:txBody>
      </p:sp>
    </p:spTree>
    <p:extLst>
      <p:ext uri="{BB962C8B-B14F-4D97-AF65-F5344CB8AC3E}">
        <p14:creationId xmlns:p14="http://schemas.microsoft.com/office/powerpoint/2010/main" val="93347831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238925167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0108664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26273139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196433243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712BBF0-E191-B64C-A5D0-2DB2C391452D}"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charset="0"/>
              </a:defRPr>
            </a:lvl1pPr>
          </a:lstStyle>
          <a:p>
            <a:fld id="{425502C9-E206-9947-8D1C-595041BC60DC}" type="slidenum">
              <a:rPr lang="en-US"/>
              <a:pPr/>
              <a:t>‹#›</a:t>
            </a:fld>
            <a:endParaRPr lang="en-US"/>
          </a:p>
        </p:txBody>
      </p:sp>
    </p:spTree>
    <p:extLst>
      <p:ext uri="{BB962C8B-B14F-4D97-AF65-F5344CB8AC3E}">
        <p14:creationId xmlns:p14="http://schemas.microsoft.com/office/powerpoint/2010/main" val="317403860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142413365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329245684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683792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73D27EF-0BF5-C648-A564-BB3B33B325F2}"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79B4314-E7BD-A34A-B0EF-AA7E70397CD0}" type="slidenum">
              <a:rPr lang="en-US"/>
              <a:pPr/>
              <a:t>‹#›</a:t>
            </a:fld>
            <a:endParaRPr lang="en-US"/>
          </a:p>
        </p:txBody>
      </p:sp>
    </p:spTree>
    <p:extLst>
      <p:ext uri="{BB962C8B-B14F-4D97-AF65-F5344CB8AC3E}">
        <p14:creationId xmlns:p14="http://schemas.microsoft.com/office/powerpoint/2010/main" val="3963056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77721A0-59A1-A44F-A34E-382B430CF6F0}"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8A794D8-409D-0148-AEDB-BCE76B808845}" type="slidenum">
              <a:rPr lang="en-US"/>
              <a:pPr/>
              <a:t>‹#›</a:t>
            </a:fld>
            <a:endParaRPr lang="en-US"/>
          </a:p>
        </p:txBody>
      </p:sp>
    </p:spTree>
    <p:extLst>
      <p:ext uri="{BB962C8B-B14F-4D97-AF65-F5344CB8AC3E}">
        <p14:creationId xmlns:p14="http://schemas.microsoft.com/office/powerpoint/2010/main" val="217637620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B55157B-3F44-F14A-8480-4FC0F7FC0DE6}"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EA63B12-9A0B-4A45-973F-B81296D13355}" type="slidenum">
              <a:rPr lang="en-US"/>
              <a:pPr/>
              <a:t>‹#›</a:t>
            </a:fld>
            <a:endParaRPr lang="en-US"/>
          </a:p>
        </p:txBody>
      </p:sp>
    </p:spTree>
    <p:extLst>
      <p:ext uri="{BB962C8B-B14F-4D97-AF65-F5344CB8AC3E}">
        <p14:creationId xmlns:p14="http://schemas.microsoft.com/office/powerpoint/2010/main" val="347631904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F3F2860-0AEC-E240-B99A-7E816E5FD876}"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0CB17B5-7052-EE4F-A6AD-060A76D67FAA}" type="slidenum">
              <a:rPr lang="en-US"/>
              <a:pPr/>
              <a:t>‹#›</a:t>
            </a:fld>
            <a:endParaRPr lang="en-US"/>
          </a:p>
        </p:txBody>
      </p:sp>
    </p:spTree>
    <p:extLst>
      <p:ext uri="{BB962C8B-B14F-4D97-AF65-F5344CB8AC3E}">
        <p14:creationId xmlns:p14="http://schemas.microsoft.com/office/powerpoint/2010/main" val="122970818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E29B520-34C3-C044-AD13-76E3F89D63F2}"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E081661-5E06-7842-8F4A-BEE13A6F708E}" type="slidenum">
              <a:rPr lang="en-US"/>
              <a:pPr/>
              <a:t>‹#›</a:t>
            </a:fld>
            <a:endParaRPr lang="en-US"/>
          </a:p>
        </p:txBody>
      </p:sp>
    </p:spTree>
    <p:extLst>
      <p:ext uri="{BB962C8B-B14F-4D97-AF65-F5344CB8AC3E}">
        <p14:creationId xmlns:p14="http://schemas.microsoft.com/office/powerpoint/2010/main" val="58857545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259750377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421282758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268941805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57842354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648F01F-37BF-C246-A89F-FD8AB63459CC}"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charset="0"/>
              </a:defRPr>
            </a:lvl1pPr>
          </a:lstStyle>
          <a:p>
            <a:fld id="{583AAA74-ACEB-7745-83E8-D6421583D23A}" type="slidenum">
              <a:rPr lang="en-US"/>
              <a:pPr/>
              <a:t>‹#›</a:t>
            </a:fld>
            <a:endParaRPr lang="en-US"/>
          </a:p>
        </p:txBody>
      </p:sp>
    </p:spTree>
    <p:extLst>
      <p:ext uri="{BB962C8B-B14F-4D97-AF65-F5344CB8AC3E}">
        <p14:creationId xmlns:p14="http://schemas.microsoft.com/office/powerpoint/2010/main" val="203827328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140604234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1768552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A71685B-2377-C540-9DC9-7C34967D57D0}"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158B36C-8910-7446-B499-D9558B476F22}" type="slidenum">
              <a:rPr lang="en-US"/>
              <a:pPr/>
              <a:t>‹#›</a:t>
            </a:fld>
            <a:endParaRPr lang="en-US"/>
          </a:p>
        </p:txBody>
      </p:sp>
    </p:spTree>
    <p:extLst>
      <p:ext uri="{BB962C8B-B14F-4D97-AF65-F5344CB8AC3E}">
        <p14:creationId xmlns:p14="http://schemas.microsoft.com/office/powerpoint/2010/main" val="2135451106"/>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171317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306EDE9-974E-4942-9456-BB60001BEE9E}"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F43446E-0090-A643-AF17-6AE0DD31327D}" type="slidenum">
              <a:rPr lang="en-US"/>
              <a:pPr/>
              <a:t>‹#›</a:t>
            </a:fld>
            <a:endParaRPr lang="en-US"/>
          </a:p>
        </p:txBody>
      </p:sp>
    </p:spTree>
    <p:extLst>
      <p:ext uri="{BB962C8B-B14F-4D97-AF65-F5344CB8AC3E}">
        <p14:creationId xmlns:p14="http://schemas.microsoft.com/office/powerpoint/2010/main" val="137576010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ABEF67E-EE99-804D-8361-D4C93D6CF55E}" type="datetimeFigureOut">
              <a:rPr lang="en-US"/>
              <a:pPr/>
              <a:t>06/07/2018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F017B9B-3735-8848-9F99-49D877DA345D}" type="slidenum">
              <a:rPr lang="en-US"/>
              <a:pPr/>
              <a:t>‹#›</a:t>
            </a:fld>
            <a:endParaRPr lang="en-US"/>
          </a:p>
        </p:txBody>
      </p:sp>
    </p:spTree>
    <p:extLst>
      <p:ext uri="{BB962C8B-B14F-4D97-AF65-F5344CB8AC3E}">
        <p14:creationId xmlns:p14="http://schemas.microsoft.com/office/powerpoint/2010/main" val="3442214110"/>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8D41D15-AE43-2D4D-A6C4-764A24CC4177}"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93717B9-40CA-C447-87F5-C74468065C18}" type="slidenum">
              <a:rPr lang="en-US"/>
              <a:pPr/>
              <a:t>‹#›</a:t>
            </a:fld>
            <a:endParaRPr lang="en-US"/>
          </a:p>
        </p:txBody>
      </p:sp>
    </p:spTree>
    <p:extLst>
      <p:ext uri="{BB962C8B-B14F-4D97-AF65-F5344CB8AC3E}">
        <p14:creationId xmlns:p14="http://schemas.microsoft.com/office/powerpoint/2010/main" val="109466788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46CBEFB-AC72-1349-9D95-B2825BA5ED16}"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36E4695-D73A-A245-8AC8-2FD0387B62D4}" type="slidenum">
              <a:rPr lang="en-US"/>
              <a:pPr/>
              <a:t>‹#›</a:t>
            </a:fld>
            <a:endParaRPr lang="en-US"/>
          </a:p>
        </p:txBody>
      </p:sp>
    </p:spTree>
    <p:extLst>
      <p:ext uri="{BB962C8B-B14F-4D97-AF65-F5344CB8AC3E}">
        <p14:creationId xmlns:p14="http://schemas.microsoft.com/office/powerpoint/2010/main" val="417789830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2259765636"/>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87109040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423354385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998562006"/>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3D94D07-2F52-D54A-8F6F-EB063490F584}" type="datetimeFigureOut">
              <a:rPr lang="en-US"/>
              <a:pPr/>
              <a:t>06/07/2018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charset="0"/>
              </a:defRPr>
            </a:lvl1pPr>
          </a:lstStyle>
          <a:p>
            <a:fld id="{3FC03EE3-3FDB-A545-B4DC-056E1B8D81D7}" type="slidenum">
              <a:rPr lang="en-US"/>
              <a:pPr/>
              <a:t>‹#›</a:t>
            </a:fld>
            <a:endParaRPr lang="en-US"/>
          </a:p>
        </p:txBody>
      </p:sp>
    </p:spTree>
    <p:extLst>
      <p:ext uri="{BB962C8B-B14F-4D97-AF65-F5344CB8AC3E}">
        <p14:creationId xmlns:p14="http://schemas.microsoft.com/office/powerpoint/2010/main" val="133643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7.xml"/><Relationship Id="rId13" Type="http://schemas.openxmlformats.org/officeDocument/2006/relationships/theme" Target="../theme/theme10.xml"/><Relationship Id="rId3" Type="http://schemas.openxmlformats.org/officeDocument/2006/relationships/slideLayout" Target="../slideLayouts/slideLayout112.xml"/><Relationship Id="rId7" Type="http://schemas.openxmlformats.org/officeDocument/2006/relationships/slideLayout" Target="../slideLayouts/slideLayout116.xml"/><Relationship Id="rId12" Type="http://schemas.openxmlformats.org/officeDocument/2006/relationships/slideLayout" Target="../slideLayouts/slideLayout121.xml"/><Relationship Id="rId2" Type="http://schemas.openxmlformats.org/officeDocument/2006/relationships/slideLayout" Target="../slideLayouts/slideLayout111.xml"/><Relationship Id="rId1" Type="http://schemas.openxmlformats.org/officeDocument/2006/relationships/slideLayout" Target="../slideLayouts/slideLayout110.xml"/><Relationship Id="rId6" Type="http://schemas.openxmlformats.org/officeDocument/2006/relationships/slideLayout" Target="../slideLayouts/slideLayout115.xml"/><Relationship Id="rId11" Type="http://schemas.openxmlformats.org/officeDocument/2006/relationships/slideLayout" Target="../slideLayouts/slideLayout120.xml"/><Relationship Id="rId5" Type="http://schemas.openxmlformats.org/officeDocument/2006/relationships/slideLayout" Target="../slideLayouts/slideLayout114.xml"/><Relationship Id="rId10" Type="http://schemas.openxmlformats.org/officeDocument/2006/relationships/slideLayout" Target="../slideLayouts/slideLayout119.xml"/><Relationship Id="rId4" Type="http://schemas.openxmlformats.org/officeDocument/2006/relationships/slideLayout" Target="../slideLayouts/slideLayout113.xml"/><Relationship Id="rId9" Type="http://schemas.openxmlformats.org/officeDocument/2006/relationships/slideLayout" Target="../slideLayouts/slideLayout118.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4.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5.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theme" Target="../theme/theme6.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1.xml"/><Relationship Id="rId13" Type="http://schemas.openxmlformats.org/officeDocument/2006/relationships/theme" Target="../theme/theme7.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slideLayout" Target="../slideLayouts/slideLayout85.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 Id="rId1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3.xml"/><Relationship Id="rId13" Type="http://schemas.openxmlformats.org/officeDocument/2006/relationships/theme" Target="../theme/theme8.xml"/><Relationship Id="rId3" Type="http://schemas.openxmlformats.org/officeDocument/2006/relationships/slideLayout" Target="../slideLayouts/slideLayout88.xml"/><Relationship Id="rId7" Type="http://schemas.openxmlformats.org/officeDocument/2006/relationships/slideLayout" Target="../slideLayouts/slideLayout92.xml"/><Relationship Id="rId12" Type="http://schemas.openxmlformats.org/officeDocument/2006/relationships/slideLayout" Target="../slideLayouts/slideLayout97.xml"/><Relationship Id="rId2" Type="http://schemas.openxmlformats.org/officeDocument/2006/relationships/slideLayout" Target="../slideLayouts/slideLayout87.xml"/><Relationship Id="rId1" Type="http://schemas.openxmlformats.org/officeDocument/2006/relationships/slideLayout" Target="../slideLayouts/slideLayout86.xml"/><Relationship Id="rId6" Type="http://schemas.openxmlformats.org/officeDocument/2006/relationships/slideLayout" Target="../slideLayouts/slideLayout91.xml"/><Relationship Id="rId11" Type="http://schemas.openxmlformats.org/officeDocument/2006/relationships/slideLayout" Target="../slideLayouts/slideLayout96.xml"/><Relationship Id="rId5" Type="http://schemas.openxmlformats.org/officeDocument/2006/relationships/slideLayout" Target="../slideLayouts/slideLayout90.xml"/><Relationship Id="rId10" Type="http://schemas.openxmlformats.org/officeDocument/2006/relationships/slideLayout" Target="../slideLayouts/slideLayout95.xml"/><Relationship Id="rId4" Type="http://schemas.openxmlformats.org/officeDocument/2006/relationships/slideLayout" Target="../slideLayouts/slideLayout89.xml"/><Relationship Id="rId9" Type="http://schemas.openxmlformats.org/officeDocument/2006/relationships/slideLayout" Target="../slideLayouts/slideLayout94.xml"/><Relationship Id="rId14" Type="http://schemas.openxmlformats.org/officeDocument/2006/relationships/image" Target="../media/image1.pn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theme" Target="../theme/theme9.xml"/><Relationship Id="rId3" Type="http://schemas.openxmlformats.org/officeDocument/2006/relationships/slideLayout" Target="../slideLayouts/slideLayout100.xml"/><Relationship Id="rId7" Type="http://schemas.openxmlformats.org/officeDocument/2006/relationships/slideLayout" Target="../slideLayouts/slideLayout104.xml"/><Relationship Id="rId12" Type="http://schemas.openxmlformats.org/officeDocument/2006/relationships/slideLayout" Target="../slideLayouts/slideLayout109.xml"/><Relationship Id="rId2" Type="http://schemas.openxmlformats.org/officeDocument/2006/relationships/slideLayout" Target="../slideLayouts/slideLayout99.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5" Type="http://schemas.openxmlformats.org/officeDocument/2006/relationships/slideLayout" Target="../slideLayouts/slideLayout102.xml"/><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3074"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44" r:id="rId1"/>
    <p:sldLayoutId id="2147484415" r:id="rId2"/>
    <p:sldLayoutId id="2147484345" r:id="rId3"/>
    <p:sldLayoutId id="2147484346" r:id="rId4"/>
    <p:sldLayoutId id="2147484347" r:id="rId5"/>
    <p:sldLayoutId id="2147484416" r:id="rId6"/>
    <p:sldLayoutId id="2147484417" r:id="rId7"/>
    <p:sldLayoutId id="2147484418" r:id="rId8"/>
    <p:sldLayoutId id="2147484419" r:id="rId9"/>
    <p:sldLayoutId id="2147484348" r:id="rId10"/>
    <p:sldLayoutId id="2147484349" r:id="rId11"/>
    <p:sldLayoutId id="2147484350" r:id="rId12"/>
  </p:sldLayoutIdLst>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1" fontAlgn="base" hangingPunct="1">
        <a:spcBef>
          <a:spcPct val="0"/>
        </a:spcBef>
        <a:spcAft>
          <a:spcPct val="0"/>
        </a:spcAft>
        <a:defRPr sz="4400">
          <a:solidFill>
            <a:schemeClr val="tx1"/>
          </a:solidFill>
          <a:latin typeface="Arial" pitchFamily="34" charset="0"/>
          <a:ea typeface="MS PGothic" pitchFamily="34" charset="-128"/>
          <a:cs typeface="MS PGothic" charset="0"/>
        </a:defRPr>
      </a:lvl2pPr>
      <a:lvl3pPr algn="ctr" defTabSz="457200" rtl="0" eaLnBrk="1" fontAlgn="base" hangingPunct="1">
        <a:spcBef>
          <a:spcPct val="0"/>
        </a:spcBef>
        <a:spcAft>
          <a:spcPct val="0"/>
        </a:spcAft>
        <a:defRPr sz="4400">
          <a:solidFill>
            <a:schemeClr val="tx1"/>
          </a:solidFill>
          <a:latin typeface="Arial" pitchFamily="34" charset="0"/>
          <a:ea typeface="MS PGothic" pitchFamily="34" charset="-128"/>
          <a:cs typeface="MS PGothic" charset="0"/>
        </a:defRPr>
      </a:lvl3pPr>
      <a:lvl4pPr algn="ctr" defTabSz="457200" rtl="0" eaLnBrk="1" fontAlgn="base" hangingPunct="1">
        <a:spcBef>
          <a:spcPct val="0"/>
        </a:spcBef>
        <a:spcAft>
          <a:spcPct val="0"/>
        </a:spcAft>
        <a:defRPr sz="4400">
          <a:solidFill>
            <a:schemeClr val="tx1"/>
          </a:solidFill>
          <a:latin typeface="Arial" pitchFamily="34" charset="0"/>
          <a:ea typeface="MS PGothic" pitchFamily="34" charset="-128"/>
          <a:cs typeface="MS PGothic" charset="0"/>
        </a:defRPr>
      </a:lvl4pPr>
      <a:lvl5pPr algn="ctr" defTabSz="457200" rtl="0" eaLnBrk="1" fontAlgn="base" hangingPunct="1">
        <a:spcBef>
          <a:spcPct val="0"/>
        </a:spcBef>
        <a:spcAft>
          <a:spcPct val="0"/>
        </a:spcAft>
        <a:defRPr sz="4400">
          <a:solidFill>
            <a:schemeClr val="tx1"/>
          </a:solidFill>
          <a:latin typeface="Arial" pitchFamily="34" charset="0"/>
          <a:ea typeface="MS PGothic" pitchFamily="34" charset="-128"/>
          <a:cs typeface="MS PGothic" charset="0"/>
        </a:defRPr>
      </a:lvl5pPr>
      <a:lvl6pPr marL="457200" algn="ctr" defTabSz="457200" rtl="0" eaLnBrk="1" fontAlgn="base" hangingPunct="1">
        <a:spcBef>
          <a:spcPct val="0"/>
        </a:spcBef>
        <a:spcAft>
          <a:spcPct val="0"/>
        </a:spcAft>
        <a:defRPr sz="4400">
          <a:solidFill>
            <a:schemeClr val="tx1"/>
          </a:solidFill>
          <a:latin typeface="Arial" pitchFamily="34" charset="0"/>
          <a:ea typeface="MS PGothic" pitchFamily="34" charset="-128"/>
        </a:defRPr>
      </a:lvl6pPr>
      <a:lvl7pPr marL="914400" algn="ctr" defTabSz="457200" rtl="0" eaLnBrk="1" fontAlgn="base" hangingPunct="1">
        <a:spcBef>
          <a:spcPct val="0"/>
        </a:spcBef>
        <a:spcAft>
          <a:spcPct val="0"/>
        </a:spcAft>
        <a:defRPr sz="4400">
          <a:solidFill>
            <a:schemeClr val="tx1"/>
          </a:solidFill>
          <a:latin typeface="Arial" pitchFamily="34" charset="0"/>
          <a:ea typeface="MS PGothic" pitchFamily="34" charset="-128"/>
        </a:defRPr>
      </a:lvl7pPr>
      <a:lvl8pPr marL="1371600" algn="ctr" defTabSz="457200" rtl="0" eaLnBrk="1" fontAlgn="base" hangingPunct="1">
        <a:spcBef>
          <a:spcPct val="0"/>
        </a:spcBef>
        <a:spcAft>
          <a:spcPct val="0"/>
        </a:spcAft>
        <a:defRPr sz="4400">
          <a:solidFill>
            <a:schemeClr val="tx1"/>
          </a:solidFill>
          <a:latin typeface="Arial" pitchFamily="34" charset="0"/>
          <a:ea typeface="MS PGothic" pitchFamily="34" charset="-128"/>
        </a:defRPr>
      </a:lvl8pPr>
      <a:lvl9pPr marL="1828800" algn="ctr" defTabSz="457200" rtl="0" eaLnBrk="1" fontAlgn="base" hangingPunct="1">
        <a:spcBef>
          <a:spcPct val="0"/>
        </a:spcBef>
        <a:spcAft>
          <a:spcPct val="0"/>
        </a:spcAft>
        <a:defRPr sz="4400">
          <a:solidFill>
            <a:schemeClr val="tx1"/>
          </a:solidFill>
          <a:latin typeface="Arial" pitchFamily="34" charset="0"/>
          <a:ea typeface="MS PGothic" pitchFamily="34"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12290"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08" r:id="rId1"/>
    <p:sldLayoutId id="2147484460" r:id="rId2"/>
    <p:sldLayoutId id="2147484409" r:id="rId3"/>
    <p:sldLayoutId id="2147484410" r:id="rId4"/>
    <p:sldLayoutId id="2147484411" r:id="rId5"/>
    <p:sldLayoutId id="2147484461" r:id="rId6"/>
    <p:sldLayoutId id="2147484462" r:id="rId7"/>
    <p:sldLayoutId id="2147484463" r:id="rId8"/>
    <p:sldLayoutId id="2147484464" r:id="rId9"/>
    <p:sldLayoutId id="2147484412" r:id="rId10"/>
    <p:sldLayoutId id="2147484413" r:id="rId11"/>
    <p:sldLayoutId id="2147484414"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Arial" pitchFamily="34" charset="0"/>
          <a:ea typeface="MS PGothic" pitchFamily="34" charset="-128"/>
        </a:defRPr>
      </a:lvl6pPr>
      <a:lvl7pPr marL="914400" algn="ctr" defTabSz="457200" rtl="0" fontAlgn="base">
        <a:spcBef>
          <a:spcPct val="0"/>
        </a:spcBef>
        <a:spcAft>
          <a:spcPct val="0"/>
        </a:spcAft>
        <a:defRPr sz="4400">
          <a:solidFill>
            <a:schemeClr val="tx1"/>
          </a:solidFill>
          <a:latin typeface="Arial" pitchFamily="34" charset="0"/>
          <a:ea typeface="MS PGothic" pitchFamily="34" charset="-128"/>
        </a:defRPr>
      </a:lvl7pPr>
      <a:lvl8pPr marL="1371600" algn="ctr" defTabSz="457200" rtl="0" fontAlgn="base">
        <a:spcBef>
          <a:spcPct val="0"/>
        </a:spcBef>
        <a:spcAft>
          <a:spcPct val="0"/>
        </a:spcAft>
        <a:defRPr sz="4400">
          <a:solidFill>
            <a:schemeClr val="tx1"/>
          </a:solidFill>
          <a:latin typeface="Arial" pitchFamily="34" charset="0"/>
          <a:ea typeface="MS PGothic" pitchFamily="34" charset="-128"/>
        </a:defRPr>
      </a:lvl8pPr>
      <a:lvl9pPr marL="1828800" algn="ctr" defTabSz="457200" rtl="0" fontAlgn="base">
        <a:spcBef>
          <a:spcPct val="0"/>
        </a:spcBef>
        <a:spcAft>
          <a:spcPct val="0"/>
        </a:spcAft>
        <a:defRPr sz="4400">
          <a:solidFill>
            <a:schemeClr val="tx1"/>
          </a:solidFill>
          <a:latin typeface="Arial"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4098" name="Picture 6" descr="IoE_286_landscape.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51" r:id="rId1"/>
    <p:sldLayoutId id="2147484420" r:id="rId2"/>
    <p:sldLayoutId id="2147484352" r:id="rId3"/>
    <p:sldLayoutId id="2147484353" r:id="rId4"/>
    <p:sldLayoutId id="2147484354" r:id="rId5"/>
    <p:sldLayoutId id="2147484421" r:id="rId6"/>
    <p:sldLayoutId id="2147484422" r:id="rId7"/>
    <p:sldLayoutId id="2147484423" r:id="rId8"/>
    <p:sldLayoutId id="2147484424" r:id="rId9"/>
    <p:sldLayoutId id="2147484355" r:id="rId10"/>
    <p:sldLayoutId id="2147484356" r:id="rId11"/>
    <p:sldLayoutId id="2147484357" r:id="rId12"/>
    <p:sldLayoutId id="2147484358" r:id="rId13"/>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Arial" pitchFamily="34" charset="0"/>
          <a:ea typeface="MS PGothic" pitchFamily="34" charset="-128"/>
        </a:defRPr>
      </a:lvl6pPr>
      <a:lvl7pPr marL="914400" algn="ctr" defTabSz="457200" rtl="0" fontAlgn="base">
        <a:spcBef>
          <a:spcPct val="0"/>
        </a:spcBef>
        <a:spcAft>
          <a:spcPct val="0"/>
        </a:spcAft>
        <a:defRPr sz="4400">
          <a:solidFill>
            <a:schemeClr val="tx1"/>
          </a:solidFill>
          <a:latin typeface="Arial" pitchFamily="34" charset="0"/>
          <a:ea typeface="MS PGothic" pitchFamily="34" charset="-128"/>
        </a:defRPr>
      </a:lvl7pPr>
      <a:lvl8pPr marL="1371600" algn="ctr" defTabSz="457200" rtl="0" fontAlgn="base">
        <a:spcBef>
          <a:spcPct val="0"/>
        </a:spcBef>
        <a:spcAft>
          <a:spcPct val="0"/>
        </a:spcAft>
        <a:defRPr sz="4400">
          <a:solidFill>
            <a:schemeClr val="tx1"/>
          </a:solidFill>
          <a:latin typeface="Arial" pitchFamily="34" charset="0"/>
          <a:ea typeface="MS PGothic" pitchFamily="34" charset="-128"/>
        </a:defRPr>
      </a:lvl8pPr>
      <a:lvl9pPr marL="1828800" algn="ctr" defTabSz="457200" rtl="0" fontAlgn="base">
        <a:spcBef>
          <a:spcPct val="0"/>
        </a:spcBef>
        <a:spcAft>
          <a:spcPct val="0"/>
        </a:spcAft>
        <a:defRPr sz="4400">
          <a:solidFill>
            <a:schemeClr val="tx1"/>
          </a:solidFill>
          <a:latin typeface="Arial"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5122"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59" r:id="rId1"/>
    <p:sldLayoutId id="2147484425" r:id="rId2"/>
    <p:sldLayoutId id="2147484360" r:id="rId3"/>
    <p:sldLayoutId id="2147484361" r:id="rId4"/>
    <p:sldLayoutId id="2147484426" r:id="rId5"/>
    <p:sldLayoutId id="2147484427" r:id="rId6"/>
    <p:sldLayoutId id="2147484428" r:id="rId7"/>
    <p:sldLayoutId id="2147484429" r:id="rId8"/>
    <p:sldLayoutId id="2147484362" r:id="rId9"/>
    <p:sldLayoutId id="2147484363" r:id="rId10"/>
    <p:sldLayoutId id="2147484364" r:id="rId11"/>
    <p:sldLayoutId id="2147484365" r:id="rId12"/>
  </p:sldLayoutIdLst>
  <p:timing>
    <p:tnLst>
      <p:par>
        <p:cT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Arial" pitchFamily="34" charset="0"/>
          <a:ea typeface="MS PGothic" pitchFamily="34" charset="-128"/>
        </a:defRPr>
      </a:lvl6pPr>
      <a:lvl7pPr marL="914400" algn="ctr" defTabSz="457200" rtl="0" fontAlgn="base">
        <a:spcBef>
          <a:spcPct val="0"/>
        </a:spcBef>
        <a:spcAft>
          <a:spcPct val="0"/>
        </a:spcAft>
        <a:defRPr sz="4400">
          <a:solidFill>
            <a:schemeClr val="tx1"/>
          </a:solidFill>
          <a:latin typeface="Arial" pitchFamily="34" charset="0"/>
          <a:ea typeface="MS PGothic" pitchFamily="34" charset="-128"/>
        </a:defRPr>
      </a:lvl7pPr>
      <a:lvl8pPr marL="1371600" algn="ctr" defTabSz="457200" rtl="0" fontAlgn="base">
        <a:spcBef>
          <a:spcPct val="0"/>
        </a:spcBef>
        <a:spcAft>
          <a:spcPct val="0"/>
        </a:spcAft>
        <a:defRPr sz="4400">
          <a:solidFill>
            <a:schemeClr val="tx1"/>
          </a:solidFill>
          <a:latin typeface="Arial" pitchFamily="34" charset="0"/>
          <a:ea typeface="MS PGothic" pitchFamily="34" charset="-128"/>
        </a:defRPr>
      </a:lvl8pPr>
      <a:lvl9pPr marL="1828800" algn="ctr" defTabSz="457200" rtl="0" fontAlgn="base">
        <a:spcBef>
          <a:spcPct val="0"/>
        </a:spcBef>
        <a:spcAft>
          <a:spcPct val="0"/>
        </a:spcAft>
        <a:defRPr sz="4400">
          <a:solidFill>
            <a:schemeClr val="tx1"/>
          </a:solidFill>
          <a:latin typeface="Arial"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6146"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66" r:id="rId1"/>
    <p:sldLayoutId id="2147484430" r:id="rId2"/>
    <p:sldLayoutId id="2147484367" r:id="rId3"/>
    <p:sldLayoutId id="2147484368" r:id="rId4"/>
    <p:sldLayoutId id="2147484431" r:id="rId5"/>
    <p:sldLayoutId id="2147484432" r:id="rId6"/>
    <p:sldLayoutId id="2147484433" r:id="rId7"/>
    <p:sldLayoutId id="2147484434" r:id="rId8"/>
    <p:sldLayoutId id="2147484369" r:id="rId9"/>
    <p:sldLayoutId id="2147484370" r:id="rId10"/>
    <p:sldLayoutId id="2147484371" r:id="rId11"/>
    <p:sldLayoutId id="2147484372"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Arial" pitchFamily="34" charset="0"/>
          <a:ea typeface="MS PGothic" pitchFamily="34" charset="-128"/>
        </a:defRPr>
      </a:lvl6pPr>
      <a:lvl7pPr marL="914400" algn="ctr" defTabSz="457200" rtl="0" fontAlgn="base">
        <a:spcBef>
          <a:spcPct val="0"/>
        </a:spcBef>
        <a:spcAft>
          <a:spcPct val="0"/>
        </a:spcAft>
        <a:defRPr sz="4400">
          <a:solidFill>
            <a:schemeClr val="tx1"/>
          </a:solidFill>
          <a:latin typeface="Arial" pitchFamily="34" charset="0"/>
          <a:ea typeface="MS PGothic" pitchFamily="34" charset="-128"/>
        </a:defRPr>
      </a:lvl7pPr>
      <a:lvl8pPr marL="1371600" algn="ctr" defTabSz="457200" rtl="0" fontAlgn="base">
        <a:spcBef>
          <a:spcPct val="0"/>
        </a:spcBef>
        <a:spcAft>
          <a:spcPct val="0"/>
        </a:spcAft>
        <a:defRPr sz="4400">
          <a:solidFill>
            <a:schemeClr val="tx1"/>
          </a:solidFill>
          <a:latin typeface="Arial" pitchFamily="34" charset="0"/>
          <a:ea typeface="MS PGothic" pitchFamily="34" charset="-128"/>
        </a:defRPr>
      </a:lvl8pPr>
      <a:lvl9pPr marL="1828800" algn="ctr" defTabSz="457200" rtl="0" fontAlgn="base">
        <a:spcBef>
          <a:spcPct val="0"/>
        </a:spcBef>
        <a:spcAft>
          <a:spcPct val="0"/>
        </a:spcAft>
        <a:defRPr sz="4400">
          <a:solidFill>
            <a:schemeClr val="tx1"/>
          </a:solidFill>
          <a:latin typeface="Arial"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7170"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3" r:id="rId1"/>
    <p:sldLayoutId id="2147484435" r:id="rId2"/>
    <p:sldLayoutId id="2147484374" r:id="rId3"/>
    <p:sldLayoutId id="2147484375" r:id="rId4"/>
    <p:sldLayoutId id="2147484376" r:id="rId5"/>
    <p:sldLayoutId id="2147484436" r:id="rId6"/>
    <p:sldLayoutId id="2147484437" r:id="rId7"/>
    <p:sldLayoutId id="2147484438" r:id="rId8"/>
    <p:sldLayoutId id="2147484439" r:id="rId9"/>
    <p:sldLayoutId id="2147484377" r:id="rId10"/>
    <p:sldLayoutId id="2147484378" r:id="rId11"/>
    <p:sldLayoutId id="2147484379"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Arial" pitchFamily="34" charset="0"/>
          <a:ea typeface="MS PGothic" pitchFamily="34" charset="-128"/>
        </a:defRPr>
      </a:lvl6pPr>
      <a:lvl7pPr marL="914400" algn="ctr" defTabSz="457200" rtl="0" fontAlgn="base">
        <a:spcBef>
          <a:spcPct val="0"/>
        </a:spcBef>
        <a:spcAft>
          <a:spcPct val="0"/>
        </a:spcAft>
        <a:defRPr sz="4400">
          <a:solidFill>
            <a:schemeClr val="tx1"/>
          </a:solidFill>
          <a:latin typeface="Arial" pitchFamily="34" charset="0"/>
          <a:ea typeface="MS PGothic" pitchFamily="34" charset="-128"/>
        </a:defRPr>
      </a:lvl7pPr>
      <a:lvl8pPr marL="1371600" algn="ctr" defTabSz="457200" rtl="0" fontAlgn="base">
        <a:spcBef>
          <a:spcPct val="0"/>
        </a:spcBef>
        <a:spcAft>
          <a:spcPct val="0"/>
        </a:spcAft>
        <a:defRPr sz="4400">
          <a:solidFill>
            <a:schemeClr val="tx1"/>
          </a:solidFill>
          <a:latin typeface="Arial" pitchFamily="34" charset="0"/>
          <a:ea typeface="MS PGothic" pitchFamily="34" charset="-128"/>
        </a:defRPr>
      </a:lvl8pPr>
      <a:lvl9pPr marL="1828800" algn="ctr" defTabSz="457200" rtl="0" fontAlgn="base">
        <a:spcBef>
          <a:spcPct val="0"/>
        </a:spcBef>
        <a:spcAft>
          <a:spcPct val="0"/>
        </a:spcAft>
        <a:defRPr sz="4400">
          <a:solidFill>
            <a:schemeClr val="tx1"/>
          </a:solidFill>
          <a:latin typeface="Arial"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8194"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80" r:id="rId1"/>
    <p:sldLayoutId id="2147484440" r:id="rId2"/>
    <p:sldLayoutId id="2147484381" r:id="rId3"/>
    <p:sldLayoutId id="2147484382" r:id="rId4"/>
    <p:sldLayoutId id="2147484383" r:id="rId5"/>
    <p:sldLayoutId id="2147484441" r:id="rId6"/>
    <p:sldLayoutId id="2147484442" r:id="rId7"/>
    <p:sldLayoutId id="2147484443" r:id="rId8"/>
    <p:sldLayoutId id="2147484444" r:id="rId9"/>
    <p:sldLayoutId id="2147484384" r:id="rId10"/>
    <p:sldLayoutId id="2147484385" r:id="rId11"/>
    <p:sldLayoutId id="2147484386"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Arial" pitchFamily="34" charset="0"/>
          <a:ea typeface="MS PGothic" pitchFamily="34" charset="-128"/>
        </a:defRPr>
      </a:lvl6pPr>
      <a:lvl7pPr marL="914400" algn="ctr" defTabSz="457200" rtl="0" fontAlgn="base">
        <a:spcBef>
          <a:spcPct val="0"/>
        </a:spcBef>
        <a:spcAft>
          <a:spcPct val="0"/>
        </a:spcAft>
        <a:defRPr sz="4400">
          <a:solidFill>
            <a:schemeClr val="tx1"/>
          </a:solidFill>
          <a:latin typeface="Arial" pitchFamily="34" charset="0"/>
          <a:ea typeface="MS PGothic" pitchFamily="34" charset="-128"/>
        </a:defRPr>
      </a:lvl7pPr>
      <a:lvl8pPr marL="1371600" algn="ctr" defTabSz="457200" rtl="0" fontAlgn="base">
        <a:spcBef>
          <a:spcPct val="0"/>
        </a:spcBef>
        <a:spcAft>
          <a:spcPct val="0"/>
        </a:spcAft>
        <a:defRPr sz="4400">
          <a:solidFill>
            <a:schemeClr val="tx1"/>
          </a:solidFill>
          <a:latin typeface="Arial" pitchFamily="34" charset="0"/>
          <a:ea typeface="MS PGothic" pitchFamily="34" charset="-128"/>
        </a:defRPr>
      </a:lvl8pPr>
      <a:lvl9pPr marL="1828800" algn="ctr" defTabSz="457200" rtl="0" fontAlgn="base">
        <a:spcBef>
          <a:spcPct val="0"/>
        </a:spcBef>
        <a:spcAft>
          <a:spcPct val="0"/>
        </a:spcAft>
        <a:defRPr sz="4400">
          <a:solidFill>
            <a:schemeClr val="tx1"/>
          </a:solidFill>
          <a:latin typeface="Arial"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9218"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87" r:id="rId1"/>
    <p:sldLayoutId id="2147484445" r:id="rId2"/>
    <p:sldLayoutId id="2147484388" r:id="rId3"/>
    <p:sldLayoutId id="2147484389" r:id="rId4"/>
    <p:sldLayoutId id="2147484390" r:id="rId5"/>
    <p:sldLayoutId id="2147484446" r:id="rId6"/>
    <p:sldLayoutId id="2147484447" r:id="rId7"/>
    <p:sldLayoutId id="2147484448" r:id="rId8"/>
    <p:sldLayoutId id="2147484449" r:id="rId9"/>
    <p:sldLayoutId id="2147484391" r:id="rId10"/>
    <p:sldLayoutId id="2147484392" r:id="rId11"/>
    <p:sldLayoutId id="2147484393"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Arial" pitchFamily="34" charset="0"/>
          <a:ea typeface="MS PGothic" pitchFamily="34" charset="-128"/>
        </a:defRPr>
      </a:lvl6pPr>
      <a:lvl7pPr marL="914400" algn="ctr" defTabSz="457200" rtl="0" fontAlgn="base">
        <a:spcBef>
          <a:spcPct val="0"/>
        </a:spcBef>
        <a:spcAft>
          <a:spcPct val="0"/>
        </a:spcAft>
        <a:defRPr sz="4400">
          <a:solidFill>
            <a:schemeClr val="tx1"/>
          </a:solidFill>
          <a:latin typeface="Arial" pitchFamily="34" charset="0"/>
          <a:ea typeface="MS PGothic" pitchFamily="34" charset="-128"/>
        </a:defRPr>
      </a:lvl7pPr>
      <a:lvl8pPr marL="1371600" algn="ctr" defTabSz="457200" rtl="0" fontAlgn="base">
        <a:spcBef>
          <a:spcPct val="0"/>
        </a:spcBef>
        <a:spcAft>
          <a:spcPct val="0"/>
        </a:spcAft>
        <a:defRPr sz="4400">
          <a:solidFill>
            <a:schemeClr val="tx1"/>
          </a:solidFill>
          <a:latin typeface="Arial" pitchFamily="34" charset="0"/>
          <a:ea typeface="MS PGothic" pitchFamily="34" charset="-128"/>
        </a:defRPr>
      </a:lvl8pPr>
      <a:lvl9pPr marL="1828800" algn="ctr" defTabSz="457200" rtl="0" fontAlgn="base">
        <a:spcBef>
          <a:spcPct val="0"/>
        </a:spcBef>
        <a:spcAft>
          <a:spcPct val="0"/>
        </a:spcAft>
        <a:defRPr sz="4400">
          <a:solidFill>
            <a:schemeClr val="tx1"/>
          </a:solidFill>
          <a:latin typeface="Arial"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10242"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94" r:id="rId1"/>
    <p:sldLayoutId id="2147484450" r:id="rId2"/>
    <p:sldLayoutId id="2147484395" r:id="rId3"/>
    <p:sldLayoutId id="2147484396" r:id="rId4"/>
    <p:sldLayoutId id="2147484397" r:id="rId5"/>
    <p:sldLayoutId id="2147484451" r:id="rId6"/>
    <p:sldLayoutId id="2147484452" r:id="rId7"/>
    <p:sldLayoutId id="2147484453" r:id="rId8"/>
    <p:sldLayoutId id="2147484454" r:id="rId9"/>
    <p:sldLayoutId id="2147484398" r:id="rId10"/>
    <p:sldLayoutId id="2147484399" r:id="rId11"/>
    <p:sldLayoutId id="2147484400"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Arial" pitchFamily="34" charset="0"/>
          <a:ea typeface="MS PGothic" pitchFamily="34" charset="-128"/>
        </a:defRPr>
      </a:lvl6pPr>
      <a:lvl7pPr marL="914400" algn="ctr" defTabSz="457200" rtl="0" fontAlgn="base">
        <a:spcBef>
          <a:spcPct val="0"/>
        </a:spcBef>
        <a:spcAft>
          <a:spcPct val="0"/>
        </a:spcAft>
        <a:defRPr sz="4400">
          <a:solidFill>
            <a:schemeClr val="tx1"/>
          </a:solidFill>
          <a:latin typeface="Arial" pitchFamily="34" charset="0"/>
          <a:ea typeface="MS PGothic" pitchFamily="34" charset="-128"/>
        </a:defRPr>
      </a:lvl7pPr>
      <a:lvl8pPr marL="1371600" algn="ctr" defTabSz="457200" rtl="0" fontAlgn="base">
        <a:spcBef>
          <a:spcPct val="0"/>
        </a:spcBef>
        <a:spcAft>
          <a:spcPct val="0"/>
        </a:spcAft>
        <a:defRPr sz="4400">
          <a:solidFill>
            <a:schemeClr val="tx1"/>
          </a:solidFill>
          <a:latin typeface="Arial" pitchFamily="34" charset="0"/>
          <a:ea typeface="MS PGothic" pitchFamily="34" charset="-128"/>
        </a:defRPr>
      </a:lvl8pPr>
      <a:lvl9pPr marL="1828800" algn="ctr" defTabSz="457200" rtl="0" fontAlgn="base">
        <a:spcBef>
          <a:spcPct val="0"/>
        </a:spcBef>
        <a:spcAft>
          <a:spcPct val="0"/>
        </a:spcAft>
        <a:defRPr sz="4400">
          <a:solidFill>
            <a:schemeClr val="tx1"/>
          </a:solidFill>
          <a:latin typeface="Arial"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11266"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01" r:id="rId1"/>
    <p:sldLayoutId id="2147484455" r:id="rId2"/>
    <p:sldLayoutId id="2147484402" r:id="rId3"/>
    <p:sldLayoutId id="2147484403" r:id="rId4"/>
    <p:sldLayoutId id="2147484404" r:id="rId5"/>
    <p:sldLayoutId id="2147484456" r:id="rId6"/>
    <p:sldLayoutId id="2147484457" r:id="rId7"/>
    <p:sldLayoutId id="2147484458" r:id="rId8"/>
    <p:sldLayoutId id="2147484459" r:id="rId9"/>
    <p:sldLayoutId id="2147484405" r:id="rId10"/>
    <p:sldLayoutId id="2147484406" r:id="rId11"/>
    <p:sldLayoutId id="2147484407"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Arial" pitchFamily="34" charset="0"/>
          <a:ea typeface="MS PGothic" pitchFamily="34" charset="-128"/>
        </a:defRPr>
      </a:lvl6pPr>
      <a:lvl7pPr marL="914400" algn="ctr" defTabSz="457200" rtl="0" fontAlgn="base">
        <a:spcBef>
          <a:spcPct val="0"/>
        </a:spcBef>
        <a:spcAft>
          <a:spcPct val="0"/>
        </a:spcAft>
        <a:defRPr sz="4400">
          <a:solidFill>
            <a:schemeClr val="tx1"/>
          </a:solidFill>
          <a:latin typeface="Arial" pitchFamily="34" charset="0"/>
          <a:ea typeface="MS PGothic" pitchFamily="34" charset="-128"/>
        </a:defRPr>
      </a:lvl7pPr>
      <a:lvl8pPr marL="1371600" algn="ctr" defTabSz="457200" rtl="0" fontAlgn="base">
        <a:spcBef>
          <a:spcPct val="0"/>
        </a:spcBef>
        <a:spcAft>
          <a:spcPct val="0"/>
        </a:spcAft>
        <a:defRPr sz="4400">
          <a:solidFill>
            <a:schemeClr val="tx1"/>
          </a:solidFill>
          <a:latin typeface="Arial" pitchFamily="34" charset="0"/>
          <a:ea typeface="MS PGothic" pitchFamily="34" charset="-128"/>
        </a:defRPr>
      </a:lvl8pPr>
      <a:lvl9pPr marL="1828800" algn="ctr" defTabSz="457200" rtl="0" fontAlgn="base">
        <a:spcBef>
          <a:spcPct val="0"/>
        </a:spcBef>
        <a:spcAft>
          <a:spcPct val="0"/>
        </a:spcAft>
        <a:defRPr sz="4400">
          <a:solidFill>
            <a:schemeClr val="tx1"/>
          </a:solidFill>
          <a:latin typeface="Arial"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derrick@ucl.ac.uk" TargetMode="Externa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1509" y="1429304"/>
            <a:ext cx="8700117" cy="5078027"/>
          </a:xfrm>
        </p:spPr>
        <p:txBody>
          <a:bodyPr/>
          <a:lstStyle/>
          <a:p>
            <a:r>
              <a:rPr lang="en-GB" sz="2400" b="1" dirty="0"/>
              <a:t>Learning, innovation and ‘tacit pedagogy’ in workplace practice: a comparison of two high-performing organisations in different sectors</a:t>
            </a:r>
            <a:endParaRPr lang="en-GB" sz="2400" b="1" dirty="0" smtClean="0"/>
          </a:p>
          <a:p>
            <a:endParaRPr lang="en-GB" sz="2400" dirty="0" smtClean="0"/>
          </a:p>
          <a:p>
            <a:r>
              <a:rPr lang="en-GB" sz="1600" dirty="0" smtClean="0"/>
              <a:t>Jay Derrick, UCL Centre for Post-14 Education and Work, UCL Centre for Engineering Education, Institute of Education Department of Education Practice and Society</a:t>
            </a:r>
          </a:p>
          <a:p>
            <a:r>
              <a:rPr lang="en-GB" sz="1600" dirty="0" smtClean="0">
                <a:hlinkClick r:id="rId2"/>
              </a:rPr>
              <a:t>j.derrick@ucl.ac.uk</a:t>
            </a:r>
            <a:r>
              <a:rPr lang="en-GB" sz="1600" dirty="0" smtClean="0"/>
              <a:t> </a:t>
            </a:r>
            <a:endParaRPr lang="en-GB" sz="1600" dirty="0" smtClean="0"/>
          </a:p>
          <a:p>
            <a:r>
              <a:rPr lang="en-GB" sz="1600" dirty="0" smtClean="0"/>
              <a:t>@</a:t>
            </a:r>
            <a:r>
              <a:rPr lang="en-GB" sz="1600" dirty="0" err="1" smtClean="0"/>
              <a:t>JayDerrickIOE</a:t>
            </a:r>
            <a:fld id="{3BEF63D7-33D4-48A6-800D-9B3E2AB414ED}" type="slidenum">
              <a:rPr lang="en-GB" sz="1600" smtClean="0"/>
              <a:t>1</a:t>
            </a:fld>
            <a:endParaRPr lang="en-GB" sz="1600" dirty="0"/>
          </a:p>
          <a:p>
            <a:endParaRPr lang="en-GB" sz="2400" b="1" dirty="0" smtClean="0"/>
          </a:p>
          <a:p>
            <a:r>
              <a:rPr lang="en-GB" sz="2400" b="1" dirty="0" smtClean="0"/>
              <a:t>5th </a:t>
            </a:r>
            <a:r>
              <a:rPr lang="en-GB" sz="2400" b="1" dirty="0"/>
              <a:t>Employer Engagement with Education and Training Conference, </a:t>
            </a:r>
            <a:r>
              <a:rPr lang="en-GB" sz="2400" b="1" dirty="0" smtClean="0"/>
              <a:t>London July </a:t>
            </a:r>
            <a:r>
              <a:rPr lang="en-GB" sz="2400" b="1" dirty="0"/>
              <a:t>2018</a:t>
            </a:r>
            <a:endParaRPr lang="en-GB" sz="2400" b="1" dirty="0" smtClean="0"/>
          </a:p>
          <a:p>
            <a:endParaRPr lang="en-GB" sz="2000" b="1" dirty="0"/>
          </a:p>
        </p:txBody>
      </p:sp>
      <p:sp>
        <p:nvSpPr>
          <p:cNvPr id="3" name="Text Placeholder 2"/>
          <p:cNvSpPr>
            <a:spLocks noGrp="1"/>
          </p:cNvSpPr>
          <p:nvPr>
            <p:ph type="body" sz="quarter" idx="11"/>
          </p:nvPr>
        </p:nvSpPr>
        <p:spPr>
          <a:xfrm>
            <a:off x="346075" y="6440488"/>
            <a:ext cx="8478329" cy="314031"/>
          </a:xfrm>
        </p:spPr>
        <p:txBody>
          <a:bodyPr/>
          <a:lstStyle/>
          <a:p>
            <a:pPr algn="ctr"/>
            <a:r>
              <a:rPr lang="en-GB" dirty="0" smtClean="0"/>
              <a:t>1</a:t>
            </a:r>
            <a:endParaRPr lang="en-GB" dirty="0"/>
          </a:p>
        </p:txBody>
      </p:sp>
    </p:spTree>
    <p:extLst>
      <p:ext uri="{BB962C8B-B14F-4D97-AF65-F5344CB8AC3E}">
        <p14:creationId xmlns:p14="http://schemas.microsoft.com/office/powerpoint/2010/main" val="1797097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2296" y="1216152"/>
            <a:ext cx="8962116" cy="5291180"/>
          </a:xfrm>
        </p:spPr>
        <p:txBody>
          <a:bodyPr/>
          <a:lstStyle/>
          <a:p>
            <a:pPr lvl="0" defTabSz="914400" eaLnBrk="1" hangingPunct="1">
              <a:tabLst/>
            </a:pPr>
            <a:r>
              <a:rPr kumimoji="1" lang="en-GB" altLang="en-US" sz="2400" b="1" kern="0" dirty="0" smtClean="0">
                <a:solidFill>
                  <a:srgbClr val="000000"/>
                </a:solidFill>
                <a:latin typeface="Arial" panose="020B0604020202020204" pitchFamily="34" charset="0"/>
                <a:cs typeface="Arial" panose="020B0604020202020204" pitchFamily="34" charset="0"/>
              </a:rPr>
              <a:t>Team-working practices: findings #3</a:t>
            </a:r>
          </a:p>
          <a:p>
            <a:pPr lvl="0" defTabSz="914400" eaLnBrk="1" hangingPunct="1">
              <a:tabLst/>
            </a:pPr>
            <a:endParaRPr kumimoji="1" lang="en-GB" altLang="en-US" sz="1000" b="1" kern="0" dirty="0" smtClean="0">
              <a:solidFill>
                <a:srgbClr val="000000"/>
              </a:solidFill>
              <a:latin typeface="Arial" panose="020B0604020202020204" pitchFamily="34" charset="0"/>
              <a:cs typeface="Arial" panose="020B0604020202020204" pitchFamily="34" charset="0"/>
            </a:endParaRPr>
          </a:p>
          <a:p>
            <a:r>
              <a:rPr lang="en-GB" sz="1600" b="1" dirty="0" smtClean="0"/>
              <a:t>‘Writing-up’</a:t>
            </a:r>
          </a:p>
          <a:p>
            <a:pPr marL="457200" indent="-457200">
              <a:buFont typeface="Arial" panose="020B0604020202020204" pitchFamily="34" charset="0"/>
              <a:buChar char="•"/>
            </a:pPr>
            <a:r>
              <a:rPr lang="en-GB" sz="1600" dirty="0" smtClean="0"/>
              <a:t>All sorts of formats, depending on the particular domain of practice</a:t>
            </a:r>
          </a:p>
          <a:p>
            <a:pPr marL="457200" indent="-457200">
              <a:buFont typeface="Arial" panose="020B0604020202020204" pitchFamily="34" charset="0"/>
              <a:buChar char="•"/>
            </a:pPr>
            <a:r>
              <a:rPr lang="en-GB" sz="1600" dirty="0" smtClean="0"/>
              <a:t>Consists of any provisional ‘representation’ of work content and processes</a:t>
            </a:r>
          </a:p>
          <a:p>
            <a:pPr marL="457200" indent="-457200">
              <a:buFont typeface="Arial" panose="020B0604020202020204" pitchFamily="34" charset="0"/>
              <a:buChar char="•"/>
            </a:pPr>
            <a:r>
              <a:rPr lang="en-GB" sz="1600" dirty="0" smtClean="0"/>
              <a:t>Some shared with close peers and/or wider colleagues and networks</a:t>
            </a:r>
          </a:p>
          <a:p>
            <a:r>
              <a:rPr lang="en-GB" sz="1600" b="1" dirty="0" smtClean="0"/>
              <a:t>Peer review</a:t>
            </a:r>
          </a:p>
          <a:p>
            <a:pPr marL="457200" indent="-457200">
              <a:buFont typeface="Arial" panose="020B0604020202020204" pitchFamily="34" charset="0"/>
              <a:buChar char="•"/>
            </a:pPr>
            <a:r>
              <a:rPr lang="en-GB" sz="1600" dirty="0"/>
              <a:t>E</a:t>
            </a:r>
            <a:r>
              <a:rPr lang="en-GB" sz="1600" dirty="0" smtClean="0"/>
              <a:t>valuation</a:t>
            </a:r>
            <a:r>
              <a:rPr lang="en-GB" sz="1600" dirty="0"/>
              <a:t>, feedback and/or </a:t>
            </a:r>
            <a:r>
              <a:rPr lang="en-GB" sz="1600" dirty="0" smtClean="0"/>
              <a:t>development of representations</a:t>
            </a:r>
          </a:p>
          <a:p>
            <a:pPr marL="457200" indent="-457200">
              <a:buFont typeface="Arial" panose="020B0604020202020204" pitchFamily="34" charset="0"/>
              <a:buChar char="•"/>
            </a:pPr>
            <a:r>
              <a:rPr lang="en-GB" sz="1600" dirty="0" smtClean="0"/>
              <a:t>Engaging with ideas across specialisms involves learning</a:t>
            </a:r>
          </a:p>
          <a:p>
            <a:pPr marL="457200" indent="-457200">
              <a:buFont typeface="Arial" panose="020B0604020202020204" pitchFamily="34" charset="0"/>
              <a:buChar char="•"/>
            </a:pPr>
            <a:r>
              <a:rPr lang="en-GB" sz="1600" dirty="0" smtClean="0"/>
              <a:t>The development of ideas is moved forward</a:t>
            </a:r>
            <a:endParaRPr lang="en-GB" sz="1600" dirty="0"/>
          </a:p>
          <a:p>
            <a:r>
              <a:rPr lang="en-GB" sz="1600" b="1" dirty="0" smtClean="0"/>
              <a:t>Boundary crossing</a:t>
            </a:r>
          </a:p>
          <a:p>
            <a:pPr marL="452438" indent="-452438">
              <a:buFont typeface="Arial" panose="020B0604020202020204" pitchFamily="34" charset="0"/>
              <a:buChar char="•"/>
            </a:pPr>
            <a:r>
              <a:rPr lang="en-GB" sz="1600" dirty="0" smtClean="0"/>
              <a:t>Specialisms</a:t>
            </a:r>
          </a:p>
          <a:p>
            <a:pPr marL="452438" indent="-452438">
              <a:buFont typeface="Arial" panose="020B0604020202020204" pitchFamily="34" charset="0"/>
              <a:buChar char="•"/>
            </a:pPr>
            <a:r>
              <a:rPr lang="en-GB" sz="1600" dirty="0" smtClean="0"/>
              <a:t>Teams, divisions, organisations</a:t>
            </a:r>
          </a:p>
          <a:p>
            <a:pPr marL="452438" indent="-452438">
              <a:buFont typeface="Arial" panose="020B0604020202020204" pitchFamily="34" charset="0"/>
              <a:buChar char="•"/>
            </a:pPr>
            <a:r>
              <a:rPr lang="en-GB" sz="1600" dirty="0"/>
              <a:t>C</a:t>
            </a:r>
            <a:r>
              <a:rPr lang="en-GB" sz="1600" dirty="0" smtClean="0"/>
              <a:t>ultures, languages</a:t>
            </a:r>
          </a:p>
          <a:p>
            <a:pPr marL="452438" indent="-452438">
              <a:buFont typeface="Arial" panose="020B0604020202020204" pitchFamily="34" charset="0"/>
              <a:buChar char="•"/>
            </a:pPr>
            <a:r>
              <a:rPr lang="en-GB" sz="1600" dirty="0" smtClean="0"/>
              <a:t>Use of ‘artefacts</a:t>
            </a:r>
            <a:r>
              <a:rPr lang="en-GB" sz="1600" dirty="0"/>
              <a:t>’ </a:t>
            </a:r>
            <a:r>
              <a:rPr lang="en-GB" sz="1600" dirty="0" smtClean="0"/>
              <a:t>as mediating tools for boundary crossing (Engeström 2011) </a:t>
            </a:r>
          </a:p>
          <a:p>
            <a:endParaRPr lang="en-GB" sz="1000" dirty="0" smtClean="0"/>
          </a:p>
          <a:p>
            <a:r>
              <a:rPr lang="en-GB" sz="1600" b="1" i="1" dirty="0" smtClean="0"/>
              <a:t>NB: Formal use of these processes are the tip of the iceberg: mostly used informally</a:t>
            </a:r>
          </a:p>
        </p:txBody>
      </p:sp>
      <p:sp>
        <p:nvSpPr>
          <p:cNvPr id="3" name="Text Placeholder 2"/>
          <p:cNvSpPr>
            <a:spLocks noGrp="1"/>
          </p:cNvSpPr>
          <p:nvPr>
            <p:ph type="body" sz="quarter" idx="11"/>
          </p:nvPr>
        </p:nvSpPr>
        <p:spPr/>
        <p:txBody>
          <a:bodyPr/>
          <a:lstStyle/>
          <a:p>
            <a:r>
              <a:rPr lang="en-GB" dirty="0" smtClean="0"/>
              <a:t>10</a:t>
            </a:r>
            <a:endParaRPr lang="en-GB" dirty="0"/>
          </a:p>
        </p:txBody>
      </p:sp>
    </p:spTree>
    <p:extLst>
      <p:ext uri="{BB962C8B-B14F-4D97-AF65-F5344CB8AC3E}">
        <p14:creationId xmlns:p14="http://schemas.microsoft.com/office/powerpoint/2010/main" val="15654818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46075" y="1216152"/>
            <a:ext cx="8567106" cy="5291180"/>
          </a:xfrm>
        </p:spPr>
        <p:txBody>
          <a:bodyPr/>
          <a:lstStyle/>
          <a:p>
            <a:pPr lvl="0" defTabSz="914400" eaLnBrk="1" hangingPunct="1">
              <a:tabLst/>
            </a:pPr>
            <a:r>
              <a:rPr kumimoji="1" lang="en-GB" altLang="en-US" sz="2400" b="1" kern="0" dirty="0">
                <a:solidFill>
                  <a:srgbClr val="000000"/>
                </a:solidFill>
                <a:latin typeface="Arial" panose="020B0604020202020204" pitchFamily="34" charset="0"/>
                <a:cs typeface="Arial" panose="020B0604020202020204" pitchFamily="34" charset="0"/>
              </a:rPr>
              <a:t>Conditions for learning and innovation: findings </a:t>
            </a:r>
            <a:r>
              <a:rPr kumimoji="1" lang="en-GB" altLang="en-US" sz="2400" b="1" kern="0" dirty="0" smtClean="0">
                <a:solidFill>
                  <a:srgbClr val="000000"/>
                </a:solidFill>
                <a:latin typeface="Arial" panose="020B0604020202020204" pitchFamily="34" charset="0"/>
                <a:cs typeface="Arial" panose="020B0604020202020204" pitchFamily="34" charset="0"/>
              </a:rPr>
              <a:t>#4</a:t>
            </a:r>
          </a:p>
          <a:p>
            <a:pPr lvl="0" defTabSz="914400" eaLnBrk="1" hangingPunct="1">
              <a:tabLst/>
            </a:pPr>
            <a:endParaRPr kumimoji="1" lang="en-GB" altLang="en-US" sz="800" b="1" kern="0" dirty="0">
              <a:solidFill>
                <a:srgbClr val="000000"/>
              </a:solidFill>
              <a:latin typeface="Arial" panose="020B0604020202020204" pitchFamily="34" charset="0"/>
              <a:cs typeface="Arial" panose="020B0604020202020204" pitchFamily="34" charset="0"/>
            </a:endParaRPr>
          </a:p>
          <a:p>
            <a:pPr lvl="0" defTabSz="914400" eaLnBrk="1" hangingPunct="1">
              <a:tabLst/>
            </a:pPr>
            <a:r>
              <a:rPr kumimoji="1" lang="en-GB" altLang="en-US" sz="2000" kern="0" dirty="0" smtClean="0">
                <a:solidFill>
                  <a:srgbClr val="000000"/>
                </a:solidFill>
                <a:latin typeface="Arial" panose="020B0604020202020204" pitchFamily="34" charset="0"/>
                <a:cs typeface="Arial" panose="020B0604020202020204" pitchFamily="34" charset="0"/>
              </a:rPr>
              <a:t>Significance of ‘Productive systems’ (</a:t>
            </a:r>
            <a:r>
              <a:rPr kumimoji="1" lang="en-GB" altLang="en-US" sz="2000" kern="0" dirty="0" err="1" smtClean="0">
                <a:solidFill>
                  <a:srgbClr val="000000"/>
                </a:solidFill>
                <a:latin typeface="Arial" panose="020B0604020202020204" pitchFamily="34" charset="0"/>
                <a:cs typeface="Arial" panose="020B0604020202020204" pitchFamily="34" charset="0"/>
              </a:rPr>
              <a:t>Felstead</a:t>
            </a:r>
            <a:r>
              <a:rPr kumimoji="1" lang="en-GB" altLang="en-US" sz="2000" kern="0" dirty="0" smtClean="0">
                <a:solidFill>
                  <a:srgbClr val="000000"/>
                </a:solidFill>
                <a:latin typeface="Arial" panose="020B0604020202020204" pitchFamily="34" charset="0"/>
                <a:cs typeface="Arial" panose="020B0604020202020204" pitchFamily="34" charset="0"/>
              </a:rPr>
              <a:t> et al 2009) within which organisations operate, supporting or inhibiting work processes designed to foster innovativeness</a:t>
            </a:r>
          </a:p>
          <a:p>
            <a:pPr marL="1085850" lvl="1" indent="-342900" defTabSz="914400" eaLnBrk="1" hangingPunct="1">
              <a:buFont typeface="Arial" panose="020B0604020202020204" pitchFamily="34" charset="0"/>
              <a:buChar char="•"/>
            </a:pPr>
            <a:r>
              <a:rPr kumimoji="1" lang="en-GB" altLang="en-US" sz="1800" kern="0" dirty="0" smtClean="0">
                <a:solidFill>
                  <a:srgbClr val="000000"/>
                </a:solidFill>
                <a:latin typeface="Arial" panose="020B0604020202020204" pitchFamily="34" charset="0"/>
                <a:cs typeface="Arial" panose="020B0604020202020204" pitchFamily="34" charset="0"/>
              </a:rPr>
              <a:t>Funding systems</a:t>
            </a:r>
          </a:p>
          <a:p>
            <a:pPr marL="1085850" lvl="1" indent="-342900" defTabSz="914400" eaLnBrk="1" hangingPunct="1">
              <a:buFont typeface="Arial" panose="020B0604020202020204" pitchFamily="34" charset="0"/>
              <a:buChar char="•"/>
            </a:pPr>
            <a:r>
              <a:rPr kumimoji="1" lang="en-GB" altLang="en-US" sz="1800" kern="0" dirty="0">
                <a:solidFill>
                  <a:srgbClr val="000000"/>
                </a:solidFill>
                <a:latin typeface="Arial" panose="020B0604020202020204" pitchFamily="34" charset="0"/>
                <a:cs typeface="Arial" panose="020B0604020202020204" pitchFamily="34" charset="0"/>
              </a:rPr>
              <a:t>O</a:t>
            </a:r>
            <a:r>
              <a:rPr kumimoji="1" lang="en-GB" altLang="en-US" sz="1800" kern="0" dirty="0" smtClean="0">
                <a:solidFill>
                  <a:srgbClr val="000000"/>
                </a:solidFill>
                <a:latin typeface="Arial" panose="020B0604020202020204" pitchFamily="34" charset="0"/>
                <a:cs typeface="Arial" panose="020B0604020202020204" pitchFamily="34" charset="0"/>
              </a:rPr>
              <a:t>utcome requirements</a:t>
            </a:r>
          </a:p>
          <a:p>
            <a:pPr marL="1085850" lvl="1" indent="-342900" defTabSz="914400" eaLnBrk="1" hangingPunct="1">
              <a:buFont typeface="Arial" panose="020B0604020202020204" pitchFamily="34" charset="0"/>
              <a:buChar char="•"/>
            </a:pPr>
            <a:r>
              <a:rPr kumimoji="1" lang="en-GB" altLang="en-US" sz="1800" kern="0" dirty="0" smtClean="0">
                <a:solidFill>
                  <a:srgbClr val="000000"/>
                </a:solidFill>
                <a:latin typeface="Arial" panose="020B0604020202020204" pitchFamily="34" charset="0"/>
                <a:cs typeface="Arial" panose="020B0604020202020204" pitchFamily="34" charset="0"/>
              </a:rPr>
              <a:t>Quality assurance frameworks</a:t>
            </a:r>
          </a:p>
          <a:p>
            <a:pPr marL="1085850" lvl="1" indent="-342900" defTabSz="914400" eaLnBrk="1" hangingPunct="1">
              <a:buFont typeface="Arial" panose="020B0604020202020204" pitchFamily="34" charset="0"/>
              <a:buChar char="•"/>
            </a:pPr>
            <a:r>
              <a:rPr kumimoji="1" lang="en-GB" altLang="en-US" sz="1800" kern="0" dirty="0" smtClean="0">
                <a:solidFill>
                  <a:srgbClr val="000000"/>
                </a:solidFill>
                <a:latin typeface="Arial" panose="020B0604020202020204" pitchFamily="34" charset="0"/>
                <a:cs typeface="Arial" panose="020B0604020202020204" pitchFamily="34" charset="0"/>
              </a:rPr>
              <a:t>Legal frameworks</a:t>
            </a:r>
          </a:p>
          <a:p>
            <a:pPr marL="1085850" lvl="1" indent="-342900" defTabSz="914400" eaLnBrk="1" hangingPunct="1">
              <a:buFont typeface="Arial" panose="020B0604020202020204" pitchFamily="34" charset="0"/>
              <a:buChar char="•"/>
            </a:pPr>
            <a:r>
              <a:rPr kumimoji="1" lang="en-GB" altLang="en-US" sz="1800" kern="0" dirty="0" smtClean="0">
                <a:solidFill>
                  <a:srgbClr val="000000"/>
                </a:solidFill>
                <a:latin typeface="Arial" panose="020B0604020202020204" pitchFamily="34" charset="0"/>
                <a:cs typeface="Arial" panose="020B0604020202020204" pitchFamily="34" charset="0"/>
              </a:rPr>
              <a:t>Policy frameworks</a:t>
            </a:r>
          </a:p>
          <a:p>
            <a:pPr marL="1085850" lvl="1" indent="-342900" defTabSz="914400" eaLnBrk="1" hangingPunct="1">
              <a:buFont typeface="Arial" panose="020B0604020202020204" pitchFamily="34" charset="0"/>
              <a:buChar char="•"/>
            </a:pPr>
            <a:r>
              <a:rPr kumimoji="1" lang="en-GB" altLang="en-US" sz="1800" kern="0" dirty="0" smtClean="0">
                <a:solidFill>
                  <a:srgbClr val="000000"/>
                </a:solidFill>
                <a:latin typeface="Arial" panose="020B0604020202020204" pitchFamily="34" charset="0"/>
                <a:cs typeface="Arial" panose="020B0604020202020204" pitchFamily="34" charset="0"/>
              </a:rPr>
              <a:t>Instability, unpredictability</a:t>
            </a:r>
          </a:p>
          <a:p>
            <a:pPr defTabSz="914400" eaLnBrk="1" hangingPunct="1"/>
            <a:r>
              <a:rPr kumimoji="1" lang="en-GB" altLang="en-US" sz="2000" kern="0" dirty="0" smtClean="0">
                <a:solidFill>
                  <a:srgbClr val="000000"/>
                </a:solidFill>
                <a:latin typeface="Arial" panose="020B0604020202020204" pitchFamily="34" charset="0"/>
                <a:cs typeface="Arial" panose="020B0604020202020204" pitchFamily="34" charset="0"/>
              </a:rPr>
              <a:t>These factors influence but do not determine how organisations develop.</a:t>
            </a:r>
          </a:p>
          <a:p>
            <a:pPr defTabSz="914400" eaLnBrk="1" hangingPunct="1"/>
            <a:r>
              <a:rPr kumimoji="1" lang="en-GB" altLang="en-US" sz="2000" kern="0" dirty="0" smtClean="0">
                <a:solidFill>
                  <a:srgbClr val="000000"/>
                </a:solidFill>
                <a:latin typeface="Arial" panose="020B0604020202020204" pitchFamily="34" charset="0"/>
                <a:cs typeface="Arial" panose="020B0604020202020204" pitchFamily="34" charset="0"/>
              </a:rPr>
              <a:t>High stakes and highly-specified compliance systems restrict organisations’ freedom and space to design their own work processes, limiting opportunities for specialist practitioners to work innovatively </a:t>
            </a:r>
          </a:p>
          <a:p>
            <a:pPr lvl="0" defTabSz="914400" eaLnBrk="1" hangingPunct="1">
              <a:tabLst/>
            </a:pPr>
            <a:endParaRPr kumimoji="1" lang="en-GB" altLang="en-US" sz="2400" kern="0" dirty="0">
              <a:solidFill>
                <a:srgbClr val="000000"/>
              </a:solidFill>
              <a:latin typeface="Arial" panose="020B0604020202020204" pitchFamily="34" charset="0"/>
              <a:cs typeface="Arial" panose="020B0604020202020204" pitchFamily="34" charset="0"/>
            </a:endParaRPr>
          </a:p>
          <a:p>
            <a:pPr lvl="0" defTabSz="914400" eaLnBrk="1" hangingPunct="1">
              <a:tabLst/>
            </a:pPr>
            <a:endParaRPr lang="en-GB" sz="2000" dirty="0" smtClean="0"/>
          </a:p>
        </p:txBody>
      </p:sp>
      <p:sp>
        <p:nvSpPr>
          <p:cNvPr id="3" name="Text Placeholder 2"/>
          <p:cNvSpPr>
            <a:spLocks noGrp="1"/>
          </p:cNvSpPr>
          <p:nvPr>
            <p:ph type="body" sz="quarter" idx="11"/>
          </p:nvPr>
        </p:nvSpPr>
        <p:spPr/>
        <p:txBody>
          <a:bodyPr/>
          <a:lstStyle/>
          <a:p>
            <a:r>
              <a:rPr lang="en-GB" dirty="0" smtClean="0"/>
              <a:t>11</a:t>
            </a:r>
            <a:endParaRPr lang="en-GB" dirty="0"/>
          </a:p>
        </p:txBody>
      </p:sp>
    </p:spTree>
    <p:extLst>
      <p:ext uri="{BB962C8B-B14F-4D97-AF65-F5344CB8AC3E}">
        <p14:creationId xmlns:p14="http://schemas.microsoft.com/office/powerpoint/2010/main" val="314700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82880" y="1307592"/>
            <a:ext cx="8842248" cy="5199740"/>
          </a:xfrm>
        </p:spPr>
        <p:txBody>
          <a:bodyPr/>
          <a:lstStyle/>
          <a:p>
            <a:pPr lvl="0" defTabSz="914400" eaLnBrk="1" hangingPunct="1">
              <a:spcBef>
                <a:spcPts val="0"/>
              </a:spcBef>
              <a:tabLst/>
            </a:pPr>
            <a:r>
              <a:rPr lang="en-GB" altLang="en-US" sz="1600" i="1" dirty="0" smtClean="0"/>
              <a:t>‘An </a:t>
            </a:r>
            <a:r>
              <a:rPr lang="en-GB" altLang="en-US" sz="1600" i="1" dirty="0"/>
              <a:t>important trait to foster innovation </a:t>
            </a:r>
            <a:r>
              <a:rPr lang="en-GB" altLang="en-US" sz="1600" i="1" dirty="0" smtClean="0"/>
              <a:t>is transparency, passing </a:t>
            </a:r>
            <a:r>
              <a:rPr lang="en-GB" altLang="en-US" sz="1600" i="1" dirty="0"/>
              <a:t>on of information and knowledge, </a:t>
            </a:r>
            <a:r>
              <a:rPr lang="en-GB" altLang="en-US" sz="1600" i="1" dirty="0" smtClean="0"/>
              <a:t>rather than hoarding information </a:t>
            </a:r>
            <a:r>
              <a:rPr lang="en-GB" altLang="en-US" sz="1600" i="1" dirty="0"/>
              <a:t>and </a:t>
            </a:r>
            <a:r>
              <a:rPr lang="en-GB" altLang="en-US" sz="1600" i="1" dirty="0" smtClean="0"/>
              <a:t>knowledge. Some </a:t>
            </a:r>
            <a:r>
              <a:rPr lang="en-GB" altLang="en-US" sz="1600" i="1" dirty="0"/>
              <a:t>people see knowledge as power and use it as a means of controlling other people, but that is a barrier to effective innovation, what you want is </a:t>
            </a:r>
            <a:r>
              <a:rPr lang="en-GB" altLang="en-US" sz="1600" i="1" dirty="0" smtClean="0"/>
              <a:t>for information </a:t>
            </a:r>
            <a:r>
              <a:rPr lang="en-GB" altLang="en-US" sz="1600" i="1" dirty="0"/>
              <a:t>to flow freely</a:t>
            </a:r>
            <a:r>
              <a:rPr lang="en-GB" altLang="en-US" sz="1600" i="1" dirty="0" smtClean="0"/>
              <a:t>.’ (TLZ engineer) </a:t>
            </a:r>
          </a:p>
          <a:p>
            <a:pPr lvl="0" defTabSz="914400" eaLnBrk="1" hangingPunct="1">
              <a:spcBef>
                <a:spcPts val="0"/>
              </a:spcBef>
              <a:tabLst/>
            </a:pPr>
            <a:endParaRPr lang="en-GB" altLang="en-US" sz="1600" i="1" dirty="0"/>
          </a:p>
          <a:p>
            <a:pPr lvl="0" defTabSz="914400" eaLnBrk="1" hangingPunct="1">
              <a:spcBef>
                <a:spcPts val="0"/>
              </a:spcBef>
              <a:tabLst/>
            </a:pPr>
            <a:r>
              <a:rPr lang="en-GB" altLang="en-US" sz="1600" i="1" dirty="0" smtClean="0"/>
              <a:t>‘We </a:t>
            </a:r>
            <a:r>
              <a:rPr lang="en-GB" altLang="en-US" sz="1600" i="1" dirty="0"/>
              <a:t>are deemed in the college to be a very good team, so hopefully that’s some of my </a:t>
            </a:r>
            <a:r>
              <a:rPr lang="en-GB" altLang="en-US" sz="1600" i="1" dirty="0" smtClean="0"/>
              <a:t>inputs.  You </a:t>
            </a:r>
            <a:r>
              <a:rPr lang="en-GB" altLang="en-US" sz="1600" i="1" dirty="0"/>
              <a:t>haven’t always got the answers: these guys are coming up with fresh ideas and innovative stuff, and you think yeah, let’s go with </a:t>
            </a:r>
            <a:r>
              <a:rPr lang="en-GB" altLang="en-US" sz="1600" i="1" dirty="0" smtClean="0"/>
              <a:t>it.  I </a:t>
            </a:r>
            <a:r>
              <a:rPr lang="en-GB" altLang="en-US" sz="1600" i="1" dirty="0"/>
              <a:t>think that’s why it works, because they are given their own </a:t>
            </a:r>
            <a:r>
              <a:rPr lang="en-GB" altLang="en-US" sz="1600" i="1" dirty="0" smtClean="0"/>
              <a:t>head, it’s </a:t>
            </a:r>
            <a:r>
              <a:rPr lang="en-GB" altLang="en-US" sz="1600" i="1" dirty="0"/>
              <a:t>not just me telling </a:t>
            </a:r>
            <a:r>
              <a:rPr lang="en-GB" altLang="en-US" sz="1600" i="1" dirty="0" smtClean="0"/>
              <a:t>them.’ (WBC teacher)</a:t>
            </a:r>
          </a:p>
          <a:p>
            <a:pPr lvl="0" defTabSz="914400" eaLnBrk="1" hangingPunct="1">
              <a:spcBef>
                <a:spcPts val="0"/>
              </a:spcBef>
              <a:tabLst/>
            </a:pPr>
            <a:endParaRPr lang="en-GB" sz="1600" i="1" dirty="0"/>
          </a:p>
          <a:p>
            <a:pPr lvl="0" defTabSz="914400" eaLnBrk="1" hangingPunct="1">
              <a:spcBef>
                <a:spcPts val="0"/>
              </a:spcBef>
              <a:tabLst/>
            </a:pPr>
            <a:r>
              <a:rPr lang="en-GB" sz="1600" i="1" dirty="0" smtClean="0"/>
              <a:t>‘People </a:t>
            </a:r>
            <a:r>
              <a:rPr lang="en-GB" sz="1600" i="1" dirty="0"/>
              <a:t>from different organisations and backgrounds we have no idea of, with perhaps an interest in technology, can </a:t>
            </a:r>
            <a:r>
              <a:rPr lang="en-GB" sz="1600" i="1" dirty="0" smtClean="0"/>
              <a:t>provide </a:t>
            </a:r>
            <a:r>
              <a:rPr lang="en-GB" sz="1600" i="1" dirty="0"/>
              <a:t>feedback.  And the reason that’s useful is because, you know, it’s crowdsourcing the </a:t>
            </a:r>
            <a:r>
              <a:rPr lang="en-GB" sz="1600" i="1" dirty="0" smtClean="0"/>
              <a:t>problem.’ (TLZ engineer) </a:t>
            </a:r>
          </a:p>
          <a:p>
            <a:pPr lvl="0" defTabSz="914400" eaLnBrk="1" hangingPunct="1">
              <a:spcBef>
                <a:spcPts val="0"/>
              </a:spcBef>
              <a:tabLst/>
            </a:pPr>
            <a:endParaRPr lang="en-GB" sz="1600" i="1" dirty="0"/>
          </a:p>
          <a:p>
            <a:pPr lvl="0" defTabSz="914400" eaLnBrk="1" hangingPunct="1">
              <a:spcBef>
                <a:spcPts val="0"/>
              </a:spcBef>
              <a:tabLst/>
            </a:pPr>
            <a:r>
              <a:rPr lang="en-GB" sz="1600" i="1" dirty="0"/>
              <a:t>‘‘I’ve got my logbook full of low level details, I established some level of understanding, able to write about that a bit more clearly, pass that around, then at some point decide to put these questions onto </a:t>
            </a:r>
            <a:r>
              <a:rPr lang="en-GB" sz="1600" i="1" dirty="0" smtClean="0"/>
              <a:t>the </a:t>
            </a:r>
            <a:r>
              <a:rPr lang="en-GB" sz="1600" i="1" dirty="0"/>
              <a:t>project </a:t>
            </a:r>
            <a:r>
              <a:rPr lang="en-GB" sz="1600" i="1" dirty="0" smtClean="0"/>
              <a:t>wiki myself.’  (TLZ engineer)</a:t>
            </a:r>
          </a:p>
          <a:p>
            <a:pPr lvl="0" defTabSz="914400" eaLnBrk="1" hangingPunct="1">
              <a:spcBef>
                <a:spcPts val="0"/>
              </a:spcBef>
              <a:tabLst/>
            </a:pPr>
            <a:endParaRPr lang="en-GB" sz="1600" i="1" dirty="0" smtClean="0"/>
          </a:p>
          <a:p>
            <a:pPr lvl="0" defTabSz="914400" eaLnBrk="1" hangingPunct="1">
              <a:spcBef>
                <a:spcPts val="0"/>
              </a:spcBef>
              <a:tabLst/>
            </a:pPr>
            <a:r>
              <a:rPr lang="en-GB" sz="1600" i="1" dirty="0"/>
              <a:t>‘‘we are pretty much left to our own business….as long as they don’t get too much grief from above they let you get on with it’. </a:t>
            </a:r>
            <a:r>
              <a:rPr lang="en-GB" sz="1600" i="1" dirty="0" smtClean="0"/>
              <a:t>(WBC teacher)</a:t>
            </a:r>
            <a:endParaRPr lang="en-GB" sz="1600" i="1" dirty="0"/>
          </a:p>
        </p:txBody>
      </p:sp>
      <p:sp>
        <p:nvSpPr>
          <p:cNvPr id="3" name="Text Placeholder 2"/>
          <p:cNvSpPr>
            <a:spLocks noGrp="1"/>
          </p:cNvSpPr>
          <p:nvPr>
            <p:ph type="body" sz="quarter" idx="11"/>
          </p:nvPr>
        </p:nvSpPr>
        <p:spPr/>
        <p:txBody>
          <a:bodyPr/>
          <a:lstStyle/>
          <a:p>
            <a:r>
              <a:rPr lang="en-GB" dirty="0" smtClean="0"/>
              <a:t>12</a:t>
            </a:r>
            <a:endParaRPr lang="en-GB" dirty="0"/>
          </a:p>
        </p:txBody>
      </p:sp>
    </p:spTree>
    <p:extLst>
      <p:ext uri="{BB962C8B-B14F-4D97-AF65-F5344CB8AC3E}">
        <p14:creationId xmlns:p14="http://schemas.microsoft.com/office/powerpoint/2010/main" val="30049377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82880" y="1216152"/>
            <a:ext cx="8842248" cy="5291180"/>
          </a:xfrm>
        </p:spPr>
        <p:txBody>
          <a:bodyPr/>
          <a:lstStyle/>
          <a:p>
            <a:pPr lvl="0" defTabSz="914400" eaLnBrk="1" hangingPunct="1">
              <a:spcBef>
                <a:spcPts val="0"/>
              </a:spcBef>
              <a:tabLst/>
            </a:pPr>
            <a:r>
              <a:rPr lang="en-GB" altLang="en-US" sz="1600" i="1" dirty="0" smtClean="0"/>
              <a:t>‘It’s a formal thing </a:t>
            </a:r>
            <a:r>
              <a:rPr lang="en-GB" altLang="en-US" sz="1600" i="1" dirty="0"/>
              <a:t>we do in our team meetings when we exchange information, but actually </a:t>
            </a:r>
            <a:r>
              <a:rPr lang="en-GB" altLang="en-US" sz="1600" i="1" dirty="0" smtClean="0"/>
              <a:t>informal </a:t>
            </a:r>
            <a:r>
              <a:rPr lang="en-GB" altLang="en-US" sz="1600" i="1" dirty="0"/>
              <a:t>opportunities </a:t>
            </a:r>
            <a:r>
              <a:rPr lang="en-GB" altLang="en-US" sz="1600" i="1" dirty="0" smtClean="0"/>
              <a:t>for serendipitous </a:t>
            </a:r>
            <a:r>
              <a:rPr lang="en-GB" altLang="en-US" sz="1600" i="1" dirty="0"/>
              <a:t>exchanges </a:t>
            </a:r>
            <a:r>
              <a:rPr lang="en-GB" altLang="en-US" sz="1600" i="1" dirty="0" smtClean="0"/>
              <a:t>really </a:t>
            </a:r>
            <a:r>
              <a:rPr lang="en-GB" altLang="en-US" sz="1600" i="1" dirty="0"/>
              <a:t>are extremely powerful, and every good academic research group has got its coffee room.’ </a:t>
            </a:r>
            <a:r>
              <a:rPr lang="en-GB" altLang="en-US" sz="1600" i="1" dirty="0" smtClean="0"/>
              <a:t> (TLZ engineer)</a:t>
            </a:r>
          </a:p>
          <a:p>
            <a:pPr lvl="0" defTabSz="914400" eaLnBrk="1" hangingPunct="1">
              <a:spcBef>
                <a:spcPts val="0"/>
              </a:spcBef>
              <a:tabLst/>
            </a:pPr>
            <a:endParaRPr lang="en-GB" altLang="en-US" sz="1600" i="1" dirty="0"/>
          </a:p>
          <a:p>
            <a:pPr lvl="0" defTabSz="914400" eaLnBrk="1" hangingPunct="1">
              <a:spcBef>
                <a:spcPts val="0"/>
              </a:spcBef>
              <a:tabLst/>
            </a:pPr>
            <a:r>
              <a:rPr lang="en-GB" altLang="en-US" sz="1600" i="1" dirty="0"/>
              <a:t>‘if we’ve got work to do there’s a few of us who stay late, and we order food in and go to the gym and things, so I feel it’s a very social environment, </a:t>
            </a:r>
            <a:r>
              <a:rPr lang="en-GB" altLang="en-US" sz="1600" i="1" dirty="0" smtClean="0"/>
              <a:t>often </a:t>
            </a:r>
            <a:r>
              <a:rPr lang="en-GB" altLang="en-US" sz="1600" i="1" dirty="0"/>
              <a:t>I don’t feel like I’m doing work, I feel like I’m just hanging out with my friends.’ </a:t>
            </a:r>
            <a:r>
              <a:rPr lang="en-GB" altLang="en-US" sz="1600" i="1" dirty="0" smtClean="0"/>
              <a:t>(WBC teacher)</a:t>
            </a:r>
          </a:p>
          <a:p>
            <a:pPr lvl="0" defTabSz="914400" eaLnBrk="1" hangingPunct="1">
              <a:spcBef>
                <a:spcPts val="0"/>
              </a:spcBef>
              <a:tabLst/>
            </a:pPr>
            <a:endParaRPr lang="en-GB" altLang="en-US" sz="1600" i="1" dirty="0"/>
          </a:p>
          <a:p>
            <a:pPr lvl="0" defTabSz="914400" eaLnBrk="1" hangingPunct="1">
              <a:spcBef>
                <a:spcPts val="0"/>
              </a:spcBef>
              <a:tabLst/>
            </a:pPr>
            <a:r>
              <a:rPr lang="en-GB" altLang="en-US" sz="1600" i="1" dirty="0"/>
              <a:t>‘Nobody’s micro-managing </a:t>
            </a:r>
            <a:r>
              <a:rPr lang="en-GB" altLang="en-US" sz="1600" i="1" dirty="0" smtClean="0"/>
              <a:t>me, individual autonomy, that’s the key </a:t>
            </a:r>
            <a:r>
              <a:rPr lang="en-GB" altLang="en-US" sz="1600" i="1" dirty="0"/>
              <a:t>thing I’ve noticed in the team.’ </a:t>
            </a:r>
            <a:r>
              <a:rPr lang="en-GB" altLang="en-US" sz="1600" i="1" dirty="0" smtClean="0"/>
              <a:t> (WBC teacher)</a:t>
            </a:r>
          </a:p>
          <a:p>
            <a:pPr lvl="0" defTabSz="914400" eaLnBrk="1" hangingPunct="1">
              <a:spcBef>
                <a:spcPts val="0"/>
              </a:spcBef>
              <a:tabLst/>
            </a:pPr>
            <a:endParaRPr lang="en-GB" sz="1600" i="1" dirty="0"/>
          </a:p>
          <a:p>
            <a:pPr lvl="0" defTabSz="914400" eaLnBrk="1" hangingPunct="1">
              <a:spcBef>
                <a:spcPts val="0"/>
              </a:spcBef>
              <a:tabLst/>
            </a:pPr>
            <a:r>
              <a:rPr lang="en-GB" sz="1600" i="1" dirty="0" smtClean="0"/>
              <a:t>‘I just </a:t>
            </a:r>
            <a:r>
              <a:rPr lang="en-GB" sz="1600" i="1" dirty="0"/>
              <a:t>happened to bump into a colleague on the stairs one day and a three minute conversation became a ten minute conversation that became a half hour meeting that became a project.’ </a:t>
            </a:r>
            <a:r>
              <a:rPr lang="en-GB" sz="1600" i="1" dirty="0" smtClean="0"/>
              <a:t> (TLZ engineer)</a:t>
            </a:r>
          </a:p>
          <a:p>
            <a:pPr lvl="0" defTabSz="914400" eaLnBrk="1" hangingPunct="1">
              <a:spcBef>
                <a:spcPts val="0"/>
              </a:spcBef>
              <a:tabLst/>
            </a:pPr>
            <a:endParaRPr lang="en-GB" sz="1600" i="1" dirty="0"/>
          </a:p>
          <a:p>
            <a:pPr lvl="0" defTabSz="914400" eaLnBrk="1" hangingPunct="1">
              <a:spcBef>
                <a:spcPts val="0"/>
              </a:spcBef>
              <a:tabLst/>
            </a:pPr>
            <a:r>
              <a:rPr lang="en-GB" sz="1600" i="1" dirty="0" smtClean="0"/>
              <a:t>‘Recently </a:t>
            </a:r>
            <a:r>
              <a:rPr lang="en-GB" sz="1600" i="1" dirty="0"/>
              <a:t>we took our kit into </a:t>
            </a:r>
            <a:r>
              <a:rPr lang="en-GB" sz="1600" i="1" dirty="0" smtClean="0"/>
              <a:t>a BT lab </a:t>
            </a:r>
            <a:r>
              <a:rPr lang="en-GB" sz="1600" i="1" dirty="0"/>
              <a:t>and they </a:t>
            </a:r>
            <a:r>
              <a:rPr lang="en-GB" sz="1600" i="1" dirty="0" smtClean="0"/>
              <a:t>have lab </a:t>
            </a:r>
            <a:r>
              <a:rPr lang="en-GB" sz="1600" i="1" dirty="0"/>
              <a:t>conditions there that are different from lab conditions that we have, and by just taking it into that different </a:t>
            </a:r>
            <a:r>
              <a:rPr lang="en-GB" sz="1600" i="1" dirty="0" smtClean="0"/>
              <a:t>milieu, and you think </a:t>
            </a:r>
            <a:r>
              <a:rPr lang="en-GB" sz="1600" i="1" dirty="0"/>
              <a:t>actually what I really need to do is work on this </a:t>
            </a:r>
            <a:r>
              <a:rPr lang="en-GB" sz="1600" i="1" dirty="0" smtClean="0"/>
              <a:t>little thing </a:t>
            </a:r>
            <a:r>
              <a:rPr lang="en-GB" sz="1600" i="1" dirty="0"/>
              <a:t>that we don’t experience in our environment, and it’s a slightly different take on </a:t>
            </a:r>
            <a:r>
              <a:rPr lang="en-GB" sz="1600" i="1" dirty="0" smtClean="0"/>
              <a:t>things.’ (TLZ engineer) </a:t>
            </a:r>
          </a:p>
          <a:p>
            <a:pPr lvl="0" defTabSz="914400" eaLnBrk="1" hangingPunct="1">
              <a:spcBef>
                <a:spcPts val="0"/>
              </a:spcBef>
              <a:tabLst/>
            </a:pPr>
            <a:endParaRPr lang="en-GB" sz="1800" i="1" dirty="0"/>
          </a:p>
          <a:p>
            <a:pPr lvl="0" defTabSz="914400" eaLnBrk="1" hangingPunct="1">
              <a:spcBef>
                <a:spcPts val="0"/>
              </a:spcBef>
              <a:tabLst/>
            </a:pPr>
            <a:endParaRPr lang="en-GB" sz="1800" i="1" dirty="0" smtClean="0"/>
          </a:p>
        </p:txBody>
      </p:sp>
      <p:sp>
        <p:nvSpPr>
          <p:cNvPr id="3" name="Text Placeholder 2"/>
          <p:cNvSpPr>
            <a:spLocks noGrp="1"/>
          </p:cNvSpPr>
          <p:nvPr>
            <p:ph type="body" sz="quarter" idx="11"/>
          </p:nvPr>
        </p:nvSpPr>
        <p:spPr/>
        <p:txBody>
          <a:bodyPr/>
          <a:lstStyle/>
          <a:p>
            <a:r>
              <a:rPr lang="en-GB" dirty="0" smtClean="0"/>
              <a:t>13</a:t>
            </a:r>
            <a:endParaRPr lang="en-GB" dirty="0"/>
          </a:p>
        </p:txBody>
      </p:sp>
    </p:spTree>
    <p:extLst>
      <p:ext uri="{BB962C8B-B14F-4D97-AF65-F5344CB8AC3E}">
        <p14:creationId xmlns:p14="http://schemas.microsoft.com/office/powerpoint/2010/main" val="9077355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82880" y="1216152"/>
            <a:ext cx="8842248" cy="5291180"/>
          </a:xfrm>
        </p:spPr>
        <p:txBody>
          <a:bodyPr/>
          <a:lstStyle/>
          <a:p>
            <a:pPr lvl="0" defTabSz="914400" eaLnBrk="1" hangingPunct="1">
              <a:spcBef>
                <a:spcPts val="0"/>
              </a:spcBef>
              <a:tabLst/>
            </a:pPr>
            <a:endParaRPr lang="en-GB" sz="1800" i="1" dirty="0"/>
          </a:p>
          <a:p>
            <a:pPr lvl="0" defTabSz="914400" eaLnBrk="1" hangingPunct="1">
              <a:spcBef>
                <a:spcPts val="0"/>
              </a:spcBef>
              <a:tabLst/>
            </a:pPr>
            <a:endParaRPr lang="en-GB" sz="1800" i="1" dirty="0" smtClean="0"/>
          </a:p>
        </p:txBody>
      </p:sp>
      <p:sp>
        <p:nvSpPr>
          <p:cNvPr id="3" name="Text Placeholder 2"/>
          <p:cNvSpPr>
            <a:spLocks noGrp="1"/>
          </p:cNvSpPr>
          <p:nvPr>
            <p:ph type="body" sz="quarter" idx="11"/>
          </p:nvPr>
        </p:nvSpPr>
        <p:spPr/>
        <p:txBody>
          <a:bodyPr/>
          <a:lstStyle/>
          <a:p>
            <a:r>
              <a:rPr lang="en-GB" dirty="0" smtClean="0"/>
              <a:t>14</a:t>
            </a:r>
            <a:endParaRPr lang="en-GB" dirty="0"/>
          </a:p>
        </p:txBody>
      </p:sp>
      <p:sp>
        <p:nvSpPr>
          <p:cNvPr id="4" name="Rectangle 3"/>
          <p:cNvSpPr/>
          <p:nvPr/>
        </p:nvSpPr>
        <p:spPr>
          <a:xfrm>
            <a:off x="182880" y="1435608"/>
            <a:ext cx="8677656" cy="4031873"/>
          </a:xfrm>
          <a:prstGeom prst="rect">
            <a:avLst/>
          </a:prstGeom>
        </p:spPr>
        <p:txBody>
          <a:bodyPr wrap="square">
            <a:spAutoFit/>
          </a:bodyPr>
          <a:lstStyle/>
          <a:p>
            <a:r>
              <a:rPr lang="en-GB" sz="1600" i="1" dirty="0" smtClean="0"/>
              <a:t>‘teams </a:t>
            </a:r>
            <a:r>
              <a:rPr lang="en-GB" sz="1600" i="1" dirty="0"/>
              <a:t>get to know each other </a:t>
            </a:r>
            <a:r>
              <a:rPr lang="en-GB" sz="1600" i="1" dirty="0" smtClean="0"/>
              <a:t>and self-organise </a:t>
            </a:r>
            <a:r>
              <a:rPr lang="en-GB" sz="1600" i="1" dirty="0"/>
              <a:t>in a way so that when a challenge or task comes up they are able to arrange themselves into a </a:t>
            </a:r>
            <a:r>
              <a:rPr lang="en-GB" sz="1600" i="1" dirty="0" smtClean="0"/>
              <a:t>solution, rather </a:t>
            </a:r>
            <a:r>
              <a:rPr lang="en-GB" sz="1600" i="1" dirty="0"/>
              <a:t>than having to be heavily structured and told how to do </a:t>
            </a:r>
            <a:r>
              <a:rPr lang="en-GB" sz="1600" i="1" dirty="0" smtClean="0"/>
              <a:t>that - the </a:t>
            </a:r>
            <a:r>
              <a:rPr lang="en-GB" sz="1600" i="1" dirty="0"/>
              <a:t>team leader role becomes more about managing </a:t>
            </a:r>
            <a:r>
              <a:rPr lang="en-GB" sz="1600" i="1" dirty="0" smtClean="0"/>
              <a:t>it</a:t>
            </a:r>
            <a:r>
              <a:rPr lang="en-GB" sz="1600" i="1" dirty="0"/>
              <a:t>.</a:t>
            </a:r>
            <a:r>
              <a:rPr lang="en-GB" sz="1600" i="1" dirty="0" smtClean="0"/>
              <a:t>’ </a:t>
            </a:r>
            <a:r>
              <a:rPr lang="en-GB" sz="1600" i="1" dirty="0"/>
              <a:t>(TLZ </a:t>
            </a:r>
            <a:r>
              <a:rPr lang="en-GB" sz="1600" i="1" dirty="0" smtClean="0"/>
              <a:t>engineer)</a:t>
            </a:r>
          </a:p>
          <a:p>
            <a:endParaRPr lang="en-GB" sz="1600" i="1" dirty="0"/>
          </a:p>
          <a:p>
            <a:r>
              <a:rPr lang="en-GB" sz="1600" i="1" dirty="0"/>
              <a:t>‘The learning is as much from what other people in the same organisation have written before, you’re standing on their shoulders. That’s why ‘writing up’ is so important.  It’s part of building that co-operative, collaborative culture, writing up all the time.’ </a:t>
            </a:r>
            <a:r>
              <a:rPr lang="en-GB" sz="1600" i="1" dirty="0" smtClean="0"/>
              <a:t> (TLZ engineer)</a:t>
            </a:r>
          </a:p>
          <a:p>
            <a:endParaRPr lang="en-GB" sz="1600" i="1" dirty="0"/>
          </a:p>
          <a:p>
            <a:r>
              <a:rPr lang="en-GB" sz="1600" i="1" dirty="0"/>
              <a:t>‘there’s no way you can be innovative in isolation, it’s all about collaboration.’  (TLZ engineer</a:t>
            </a:r>
            <a:r>
              <a:rPr lang="en-GB" sz="1600" i="1" dirty="0" smtClean="0"/>
              <a:t>)</a:t>
            </a:r>
          </a:p>
          <a:p>
            <a:endParaRPr lang="en-GB" sz="1600" i="1" dirty="0"/>
          </a:p>
          <a:p>
            <a:r>
              <a:rPr lang="en-GB" sz="1600" i="1" dirty="0"/>
              <a:t>‘‘the college wanted a whole week’s induction, which is, for our type of learner, just too full-on.  </a:t>
            </a:r>
            <a:r>
              <a:rPr lang="en-GB" sz="1600" i="1" dirty="0" smtClean="0"/>
              <a:t>The new students </a:t>
            </a:r>
            <a:r>
              <a:rPr lang="en-GB" sz="1600" i="1" dirty="0"/>
              <a:t>don’t like it, you know, </a:t>
            </a:r>
            <a:r>
              <a:rPr lang="en-GB" sz="1600" i="1" dirty="0" smtClean="0"/>
              <a:t>because </a:t>
            </a:r>
            <a:r>
              <a:rPr lang="en-GB" sz="1600" i="1" dirty="0"/>
              <a:t>they want to work on cars.  So we are </a:t>
            </a:r>
            <a:r>
              <a:rPr lang="en-GB" sz="1600" i="1" dirty="0" smtClean="0"/>
              <a:t>shortening the induction, getting </a:t>
            </a:r>
            <a:r>
              <a:rPr lang="en-GB" sz="1600" i="1" dirty="0"/>
              <a:t>them onto the </a:t>
            </a:r>
            <a:r>
              <a:rPr lang="en-GB" sz="1600" i="1" dirty="0" smtClean="0"/>
              <a:t>cars quite early, </a:t>
            </a:r>
            <a:r>
              <a:rPr lang="en-GB" sz="1600" i="1" dirty="0"/>
              <a:t>and then put in some of the stuff they may not </a:t>
            </a:r>
            <a:r>
              <a:rPr lang="en-GB" sz="1600" i="1" dirty="0" smtClean="0"/>
              <a:t>be so keen on later.  </a:t>
            </a:r>
            <a:r>
              <a:rPr lang="en-GB" sz="1600" i="1" dirty="0"/>
              <a:t>We found that if we did the metal task [too early] that could switch them off a bit’ </a:t>
            </a:r>
            <a:r>
              <a:rPr lang="en-GB" sz="1600" i="1" dirty="0" smtClean="0"/>
              <a:t>(WBC teacher)</a:t>
            </a:r>
            <a:endParaRPr lang="en-GB" sz="1600" i="1" dirty="0"/>
          </a:p>
        </p:txBody>
      </p:sp>
    </p:spTree>
    <p:extLst>
      <p:ext uri="{BB962C8B-B14F-4D97-AF65-F5344CB8AC3E}">
        <p14:creationId xmlns:p14="http://schemas.microsoft.com/office/powerpoint/2010/main" val="3707089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10892" y="1296140"/>
            <a:ext cx="8878824" cy="5211192"/>
          </a:xfrm>
        </p:spPr>
        <p:txBody>
          <a:bodyPr/>
          <a:lstStyle/>
          <a:p>
            <a:r>
              <a:rPr lang="en-GB" sz="1400" b="1" dirty="0" smtClean="0"/>
              <a:t>References:</a:t>
            </a:r>
          </a:p>
          <a:p>
            <a:endParaRPr lang="en-GB" sz="1400" b="1" dirty="0" smtClean="0"/>
          </a:p>
          <a:p>
            <a:pPr marL="342900" indent="-342900">
              <a:spcBef>
                <a:spcPts val="0"/>
              </a:spcBef>
              <a:spcAft>
                <a:spcPts val="600"/>
              </a:spcAft>
              <a:buFont typeface="Arial" panose="020B0604020202020204" pitchFamily="34" charset="0"/>
              <a:buChar char="•"/>
            </a:pPr>
            <a:r>
              <a:rPr lang="en-GB" sz="1400" dirty="0" err="1"/>
              <a:t>Akkerman</a:t>
            </a:r>
            <a:r>
              <a:rPr lang="en-GB" sz="1400" dirty="0"/>
              <a:t>, S. and Bakker, A. (2011). Boundary crossing and boundary objects. </a:t>
            </a:r>
            <a:r>
              <a:rPr lang="en-GB" sz="1400" i="1" dirty="0"/>
              <a:t>Review of Educational Research</a:t>
            </a:r>
            <a:r>
              <a:rPr lang="en-GB" sz="1400" dirty="0"/>
              <a:t> 81 (2), pp </a:t>
            </a:r>
            <a:r>
              <a:rPr lang="en-GB" sz="1400" dirty="0" smtClean="0"/>
              <a:t>132–169</a:t>
            </a:r>
          </a:p>
          <a:p>
            <a:pPr marL="342900" indent="-342900">
              <a:spcBef>
                <a:spcPts val="0"/>
              </a:spcBef>
              <a:spcAft>
                <a:spcPts val="600"/>
              </a:spcAft>
              <a:buFont typeface="Arial" panose="020B0604020202020204" pitchFamily="34" charset="0"/>
              <a:buChar char="•"/>
            </a:pPr>
            <a:r>
              <a:rPr lang="en-US" sz="1400" dirty="0"/>
              <a:t>Beckett, D. and Hager, P. (2002).  Life, Work and Learning: Practice in Postmodernity. London: </a:t>
            </a:r>
            <a:r>
              <a:rPr lang="en-US" sz="1400" dirty="0" smtClean="0"/>
              <a:t>Routledge</a:t>
            </a:r>
            <a:endParaRPr lang="en-GB" sz="1400" dirty="0" smtClean="0"/>
          </a:p>
          <a:p>
            <a:pPr marL="342900" indent="-342900">
              <a:spcBef>
                <a:spcPts val="0"/>
              </a:spcBef>
              <a:spcAft>
                <a:spcPts val="600"/>
              </a:spcAft>
              <a:buFont typeface="Arial" panose="020B0604020202020204" pitchFamily="34" charset="0"/>
              <a:buChar char="•"/>
            </a:pPr>
            <a:r>
              <a:rPr lang="en-US" sz="1400" dirty="0"/>
              <a:t>Brown, J.S., and </a:t>
            </a:r>
            <a:r>
              <a:rPr lang="en-US" sz="1400" dirty="0" err="1"/>
              <a:t>Duguid</a:t>
            </a:r>
            <a:r>
              <a:rPr lang="en-US" sz="1400" dirty="0"/>
              <a:t>, P. (1991).  Organisational Learning and Communities of Practice: Towards a Unified View of Working, Learning and Innovation. Organization Science 2 (1), pp 40-57</a:t>
            </a:r>
            <a:endParaRPr lang="en-GB" sz="1400" dirty="0" smtClean="0"/>
          </a:p>
          <a:p>
            <a:pPr marL="342900" indent="-342900">
              <a:spcBef>
                <a:spcPts val="0"/>
              </a:spcBef>
              <a:spcAft>
                <a:spcPts val="600"/>
              </a:spcAft>
              <a:buFont typeface="Arial" panose="020B0604020202020204" pitchFamily="34" charset="0"/>
              <a:buChar char="•"/>
            </a:pPr>
            <a:r>
              <a:rPr lang="en-GB" sz="1400" dirty="0" err="1" smtClean="0"/>
              <a:t>Engestrom</a:t>
            </a:r>
            <a:r>
              <a:rPr lang="en-GB" sz="1400" dirty="0"/>
              <a:t>, Y. (2011). </a:t>
            </a:r>
            <a:r>
              <a:rPr lang="en-GB" sz="1400" dirty="0" smtClean="0"/>
              <a:t>Activity </a:t>
            </a:r>
            <a:r>
              <a:rPr lang="en-GB" sz="1400" dirty="0"/>
              <a:t>theory and Learning at Work. In </a:t>
            </a:r>
            <a:r>
              <a:rPr lang="en-GB" sz="1400" dirty="0" err="1"/>
              <a:t>Malloch</a:t>
            </a:r>
            <a:r>
              <a:rPr lang="en-GB" sz="1400" dirty="0"/>
              <a:t>, M., Cairns, L., Evans, K., and O’Connor, B. </a:t>
            </a:r>
            <a:r>
              <a:rPr lang="en-GB" sz="1400" dirty="0" smtClean="0"/>
              <a:t>(</a:t>
            </a:r>
            <a:r>
              <a:rPr lang="en-GB" sz="1400" dirty="0" err="1"/>
              <a:t>E</a:t>
            </a:r>
            <a:r>
              <a:rPr lang="en-GB" sz="1400" dirty="0" err="1" smtClean="0"/>
              <a:t>ds</a:t>
            </a:r>
            <a:r>
              <a:rPr lang="en-GB" sz="1400" dirty="0"/>
              <a:t>), </a:t>
            </a:r>
            <a:r>
              <a:rPr lang="en-GB" sz="1400" i="1" dirty="0"/>
              <a:t>The Sage Handbook of Workplace Learning</a:t>
            </a:r>
            <a:r>
              <a:rPr lang="en-GB" sz="1400" dirty="0"/>
              <a:t>. London: Sage </a:t>
            </a:r>
            <a:r>
              <a:rPr lang="en-GB" sz="1400" dirty="0" smtClean="0"/>
              <a:t>pp86-104</a:t>
            </a:r>
            <a:endParaRPr lang="en-GB" sz="1400" dirty="0"/>
          </a:p>
          <a:p>
            <a:pPr marL="342900" indent="-342900">
              <a:spcBef>
                <a:spcPts val="0"/>
              </a:spcBef>
              <a:spcAft>
                <a:spcPts val="600"/>
              </a:spcAft>
              <a:buFont typeface="Arial" panose="020B0604020202020204" pitchFamily="34" charset="0"/>
              <a:buChar char="•"/>
            </a:pPr>
            <a:r>
              <a:rPr lang="en-GB" sz="1400" dirty="0" err="1" smtClean="0"/>
              <a:t>Felstead</a:t>
            </a:r>
            <a:r>
              <a:rPr lang="en-GB" sz="1400" dirty="0"/>
              <a:t>, A., Fuller, A., Jewson, N. and Unwin, L. (2009). </a:t>
            </a:r>
            <a:r>
              <a:rPr lang="en-GB" sz="1400" i="1" dirty="0"/>
              <a:t>Improving Working as Learning</a:t>
            </a:r>
            <a:r>
              <a:rPr lang="en-GB" sz="1400" dirty="0"/>
              <a:t>. London: </a:t>
            </a:r>
            <a:r>
              <a:rPr lang="en-GB" sz="1400" dirty="0" smtClean="0"/>
              <a:t>Routledge</a:t>
            </a:r>
          </a:p>
          <a:p>
            <a:pPr marL="342900" indent="-342900">
              <a:spcBef>
                <a:spcPts val="0"/>
              </a:spcBef>
              <a:spcAft>
                <a:spcPts val="600"/>
              </a:spcAft>
              <a:buFont typeface="Arial" panose="020B0604020202020204" pitchFamily="34" charset="0"/>
              <a:buChar char="•"/>
            </a:pPr>
            <a:r>
              <a:rPr lang="en-GB" sz="1400" dirty="0"/>
              <a:t>Fuller, A. and Unwin, L. (2004). 'Expansive learning environments - integrating organisational and personal development', in </a:t>
            </a:r>
            <a:r>
              <a:rPr lang="en-GB" sz="1400" dirty="0" err="1"/>
              <a:t>Rainbird</a:t>
            </a:r>
            <a:r>
              <a:rPr lang="en-GB" sz="1400" dirty="0"/>
              <a:t> H., Fuller A. and Munro A. (</a:t>
            </a:r>
            <a:r>
              <a:rPr lang="en-GB" sz="1400" dirty="0" err="1"/>
              <a:t>Eds</a:t>
            </a:r>
            <a:r>
              <a:rPr lang="en-GB" sz="1400" dirty="0"/>
              <a:t>) Workplace Learning in Context. London: Routledge pp126-144</a:t>
            </a:r>
          </a:p>
          <a:p>
            <a:pPr marL="342900" indent="-342900">
              <a:spcBef>
                <a:spcPts val="0"/>
              </a:spcBef>
              <a:spcAft>
                <a:spcPts val="600"/>
              </a:spcAft>
              <a:buFont typeface="Arial" panose="020B0604020202020204" pitchFamily="34" charset="0"/>
              <a:buChar char="•"/>
            </a:pPr>
            <a:r>
              <a:rPr lang="en-GB" sz="1400" dirty="0"/>
              <a:t>Guile, D. (2014). Professional knowledge and professional practice as continuous </a:t>
            </a:r>
            <a:r>
              <a:rPr lang="en-GB" sz="1400" dirty="0" err="1"/>
              <a:t>recontextualisation</a:t>
            </a:r>
            <a:r>
              <a:rPr lang="en-GB" sz="1400" dirty="0"/>
              <a:t>: a social practice perspective. In Young, M. and Muller, J. (</a:t>
            </a:r>
            <a:r>
              <a:rPr lang="en-GB" sz="1400" dirty="0" err="1"/>
              <a:t>eds</a:t>
            </a:r>
            <a:r>
              <a:rPr lang="en-GB" sz="1400" dirty="0"/>
              <a:t>), Knowledge, Expertise and the Professions. London: Routledge</a:t>
            </a:r>
          </a:p>
          <a:p>
            <a:pPr marL="342900" indent="-342900">
              <a:spcBef>
                <a:spcPts val="0"/>
              </a:spcBef>
              <a:spcAft>
                <a:spcPts val="600"/>
              </a:spcAft>
              <a:buFont typeface="Arial" panose="020B0604020202020204" pitchFamily="34" charset="0"/>
              <a:buChar char="•"/>
            </a:pPr>
            <a:r>
              <a:rPr lang="en-GB" sz="1400" dirty="0"/>
              <a:t>Schön, D. (1983). The Reflective Practitioner: how professionals think in action.  Aldershot: </a:t>
            </a:r>
            <a:r>
              <a:rPr lang="en-GB" sz="1400" dirty="0" err="1"/>
              <a:t>Ashgate</a:t>
            </a:r>
            <a:r>
              <a:rPr lang="en-GB" sz="1400" dirty="0"/>
              <a:t> Publishing </a:t>
            </a:r>
            <a:r>
              <a:rPr lang="en-GB" sz="1400" dirty="0" smtClean="0"/>
              <a:t>Ltd</a:t>
            </a:r>
            <a:endParaRPr lang="en-GB" sz="1400" dirty="0"/>
          </a:p>
          <a:p>
            <a:pPr marL="342900" indent="-342900">
              <a:spcBef>
                <a:spcPts val="0"/>
              </a:spcBef>
              <a:buFont typeface="Arial" panose="020B0604020202020204" pitchFamily="34" charset="0"/>
              <a:buChar char="•"/>
            </a:pPr>
            <a:endParaRPr lang="en-GB" sz="1600" dirty="0" smtClean="0"/>
          </a:p>
          <a:p>
            <a:endParaRPr lang="en-GB" sz="2400" b="1" dirty="0"/>
          </a:p>
        </p:txBody>
      </p:sp>
      <p:sp>
        <p:nvSpPr>
          <p:cNvPr id="3" name="Text Placeholder 2"/>
          <p:cNvSpPr>
            <a:spLocks noGrp="1"/>
          </p:cNvSpPr>
          <p:nvPr>
            <p:ph type="body" sz="quarter" idx="11"/>
          </p:nvPr>
        </p:nvSpPr>
        <p:spPr/>
        <p:txBody>
          <a:bodyPr/>
          <a:lstStyle/>
          <a:p>
            <a:r>
              <a:rPr lang="en-GB" smtClean="0"/>
              <a:t>15</a:t>
            </a:r>
            <a:endParaRPr lang="en-GB" dirty="0"/>
          </a:p>
        </p:txBody>
      </p:sp>
    </p:spTree>
    <p:extLst>
      <p:ext uri="{BB962C8B-B14F-4D97-AF65-F5344CB8AC3E}">
        <p14:creationId xmlns:p14="http://schemas.microsoft.com/office/powerpoint/2010/main" val="4135183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46075" y="1802166"/>
            <a:ext cx="8532750" cy="4705165"/>
          </a:xfrm>
        </p:spPr>
        <p:txBody>
          <a:bodyPr/>
          <a:lstStyle/>
          <a:p>
            <a:pPr marL="457200" indent="-457200">
              <a:buFont typeface="Arial" panose="020B0604020202020204" pitchFamily="34" charset="0"/>
              <a:buChar char="•"/>
            </a:pPr>
            <a:r>
              <a:rPr lang="en-GB" sz="2200" dirty="0" smtClean="0"/>
              <a:t>Workplaces as sites for learning and innovation</a:t>
            </a:r>
          </a:p>
          <a:p>
            <a:pPr marL="457200" indent="-457200">
              <a:buFont typeface="Arial" panose="020B0604020202020204" pitchFamily="34" charset="0"/>
              <a:buChar char="•"/>
            </a:pPr>
            <a:r>
              <a:rPr lang="en-GB" sz="2200" dirty="0" smtClean="0"/>
              <a:t>Dimensions of change affecting workplaces</a:t>
            </a:r>
          </a:p>
          <a:p>
            <a:pPr marL="457200" indent="-457200">
              <a:buFont typeface="Arial" panose="020B0604020202020204" pitchFamily="34" charset="0"/>
              <a:buChar char="•"/>
            </a:pPr>
            <a:r>
              <a:rPr lang="en-GB" sz="2200" dirty="0" smtClean="0"/>
              <a:t>Outline of the study</a:t>
            </a:r>
          </a:p>
          <a:p>
            <a:pPr marL="457200" indent="-457200">
              <a:buFont typeface="Arial" panose="020B0604020202020204" pitchFamily="34" charset="0"/>
              <a:buChar char="•"/>
            </a:pPr>
            <a:r>
              <a:rPr lang="en-GB" sz="2200" dirty="0" smtClean="0"/>
              <a:t>Conceptual frameworks used</a:t>
            </a:r>
          </a:p>
          <a:p>
            <a:pPr marL="457200" indent="-457200">
              <a:buFont typeface="Arial" panose="020B0604020202020204" pitchFamily="34" charset="0"/>
              <a:buChar char="•"/>
            </a:pPr>
            <a:r>
              <a:rPr lang="en-GB" sz="2200" dirty="0" smtClean="0"/>
              <a:t>Findings: conditions in work environments supporting learning and innovation</a:t>
            </a:r>
          </a:p>
          <a:p>
            <a:pPr marL="457200" indent="-457200">
              <a:buFont typeface="Arial" panose="020B0604020202020204" pitchFamily="34" charset="0"/>
              <a:buChar char="•"/>
            </a:pPr>
            <a:r>
              <a:rPr lang="en-GB" sz="2200" dirty="0" smtClean="0"/>
              <a:t>Key team-working practices</a:t>
            </a:r>
          </a:p>
          <a:p>
            <a:pPr marL="457200" indent="-457200">
              <a:buFont typeface="Arial" panose="020B0604020202020204" pitchFamily="34" charset="0"/>
              <a:buChar char="•"/>
            </a:pPr>
            <a:r>
              <a:rPr lang="en-GB" sz="2200" dirty="0" smtClean="0"/>
              <a:t>Findings: external conditions for innovation</a:t>
            </a:r>
          </a:p>
          <a:p>
            <a:pPr marL="457200" indent="-457200">
              <a:buFont typeface="Arial" panose="020B0604020202020204" pitchFamily="34" charset="0"/>
              <a:buChar char="•"/>
            </a:pPr>
            <a:r>
              <a:rPr lang="en-GB" sz="2200" dirty="0" smtClean="0"/>
              <a:t>Illustrative quotations from the data</a:t>
            </a:r>
          </a:p>
          <a:p>
            <a:pPr marL="457200" indent="-457200">
              <a:buFont typeface="Arial" panose="020B0604020202020204" pitchFamily="34" charset="0"/>
              <a:buChar char="•"/>
            </a:pPr>
            <a:r>
              <a:rPr lang="en-GB" sz="2200" dirty="0" smtClean="0"/>
              <a:t>Selected references</a:t>
            </a:r>
          </a:p>
        </p:txBody>
      </p:sp>
      <p:sp>
        <p:nvSpPr>
          <p:cNvPr id="3" name="Text Placeholder 2"/>
          <p:cNvSpPr>
            <a:spLocks noGrp="1"/>
          </p:cNvSpPr>
          <p:nvPr>
            <p:ph type="body" sz="quarter" idx="11"/>
          </p:nvPr>
        </p:nvSpPr>
        <p:spPr/>
        <p:txBody>
          <a:bodyPr/>
          <a:lstStyle/>
          <a:p>
            <a:r>
              <a:rPr lang="en-GB" dirty="0" smtClean="0"/>
              <a:t>2</a:t>
            </a:r>
            <a:endParaRPr lang="en-GB" dirty="0"/>
          </a:p>
        </p:txBody>
      </p:sp>
    </p:spTree>
    <p:extLst>
      <p:ext uri="{BB962C8B-B14F-4D97-AF65-F5344CB8AC3E}">
        <p14:creationId xmlns:p14="http://schemas.microsoft.com/office/powerpoint/2010/main" val="3267761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46075" y="1589102"/>
            <a:ext cx="8532750" cy="4918229"/>
          </a:xfrm>
        </p:spPr>
        <p:txBody>
          <a:bodyPr/>
          <a:lstStyle/>
          <a:p>
            <a:r>
              <a:rPr lang="en-GB" sz="2200" b="1" dirty="0" smtClean="0"/>
              <a:t>Workplaces as sites for learning</a:t>
            </a:r>
            <a:endParaRPr lang="en-GB" sz="2200" dirty="0"/>
          </a:p>
          <a:p>
            <a:pPr marL="457200" indent="-457200">
              <a:buFont typeface="Arial" panose="020B0604020202020204" pitchFamily="34" charset="0"/>
              <a:buChar char="•"/>
            </a:pPr>
            <a:r>
              <a:rPr lang="en-GB" sz="2200" dirty="0" smtClean="0"/>
              <a:t>The role of informal, tacit and social elements of the workplace environment, for better or worse, in production, learning and  organisational development: ‘tacit pedagogy’</a:t>
            </a:r>
          </a:p>
          <a:p>
            <a:pPr marL="457200" indent="-457200">
              <a:buFont typeface="Arial" panose="020B0604020202020204" pitchFamily="34" charset="0"/>
              <a:buChar char="•"/>
            </a:pPr>
            <a:r>
              <a:rPr lang="en-GB" sz="2200" dirty="0" smtClean="0"/>
              <a:t>Learning: </a:t>
            </a:r>
          </a:p>
          <a:p>
            <a:pPr marL="1200150" lvl="1" indent="-457200">
              <a:buFont typeface="Arial" panose="020B0604020202020204" pitchFamily="34" charset="0"/>
              <a:buChar char="•"/>
            </a:pPr>
            <a:r>
              <a:rPr lang="en-GB" sz="2200" dirty="0"/>
              <a:t>M</a:t>
            </a:r>
            <a:r>
              <a:rPr lang="en-GB" sz="2200" dirty="0" smtClean="0"/>
              <a:t>ay be accidental, rather than planned</a:t>
            </a:r>
          </a:p>
          <a:p>
            <a:pPr marL="1200150" lvl="1" indent="-457200">
              <a:buFont typeface="Arial" panose="020B0604020202020204" pitchFamily="34" charset="0"/>
              <a:buChar char="•"/>
            </a:pPr>
            <a:r>
              <a:rPr lang="en-GB" sz="2200" dirty="0" smtClean="0"/>
              <a:t>Often incidental or oblique to formal work practice</a:t>
            </a:r>
          </a:p>
          <a:p>
            <a:pPr marL="1200150" lvl="1" indent="-457200">
              <a:buFont typeface="Arial" panose="020B0604020202020204" pitchFamily="34" charset="0"/>
              <a:buChar char="•"/>
            </a:pPr>
            <a:r>
              <a:rPr lang="en-GB" sz="2200" dirty="0" smtClean="0"/>
              <a:t>May be unconscious</a:t>
            </a:r>
          </a:p>
          <a:p>
            <a:pPr marL="1200150" lvl="1" indent="-457200">
              <a:buFont typeface="Arial" panose="020B0604020202020204" pitchFamily="34" charset="0"/>
              <a:buChar char="•"/>
            </a:pPr>
            <a:r>
              <a:rPr lang="en-GB" sz="2200" dirty="0" smtClean="0"/>
              <a:t>Is embodied and affective, not just cerebral</a:t>
            </a:r>
          </a:p>
          <a:p>
            <a:pPr marL="457200" indent="-457200">
              <a:buFont typeface="Arial" panose="020B0604020202020204" pitchFamily="34" charset="0"/>
              <a:buChar char="•"/>
            </a:pPr>
            <a:r>
              <a:rPr lang="en-GB" sz="2200" dirty="0" smtClean="0"/>
              <a:t>Usually </a:t>
            </a:r>
            <a:r>
              <a:rPr lang="en-GB" sz="2200" dirty="0"/>
              <a:t>no </a:t>
            </a:r>
            <a:r>
              <a:rPr lang="en-GB" sz="2200" dirty="0" smtClean="0"/>
              <a:t>formal </a:t>
            </a:r>
            <a:r>
              <a:rPr lang="en-GB" sz="2200" dirty="0"/>
              <a:t>teacher </a:t>
            </a:r>
            <a:endParaRPr lang="en-GB" sz="2200" dirty="0" smtClean="0"/>
          </a:p>
          <a:p>
            <a:pPr marL="457200" indent="-457200">
              <a:buFont typeface="Arial" panose="020B0604020202020204" pitchFamily="34" charset="0"/>
              <a:buChar char="•"/>
            </a:pPr>
            <a:r>
              <a:rPr lang="en-GB" sz="2200" dirty="0" smtClean="0"/>
              <a:t>Usually </a:t>
            </a:r>
            <a:r>
              <a:rPr lang="en-GB" sz="2200" dirty="0"/>
              <a:t>no formal assessment or </a:t>
            </a:r>
            <a:r>
              <a:rPr lang="en-GB" sz="2200" dirty="0" smtClean="0"/>
              <a:t>qualification</a:t>
            </a:r>
          </a:p>
        </p:txBody>
      </p:sp>
      <p:sp>
        <p:nvSpPr>
          <p:cNvPr id="3" name="Text Placeholder 2"/>
          <p:cNvSpPr>
            <a:spLocks noGrp="1"/>
          </p:cNvSpPr>
          <p:nvPr>
            <p:ph type="body" sz="quarter" idx="11"/>
          </p:nvPr>
        </p:nvSpPr>
        <p:spPr/>
        <p:txBody>
          <a:bodyPr/>
          <a:lstStyle/>
          <a:p>
            <a:r>
              <a:rPr lang="en-GB" dirty="0"/>
              <a:t>3</a:t>
            </a:r>
          </a:p>
        </p:txBody>
      </p:sp>
    </p:spTree>
    <p:extLst>
      <p:ext uri="{BB962C8B-B14F-4D97-AF65-F5344CB8AC3E}">
        <p14:creationId xmlns:p14="http://schemas.microsoft.com/office/powerpoint/2010/main" val="151318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3910" y="1296140"/>
            <a:ext cx="8890502" cy="5211192"/>
          </a:xfrm>
        </p:spPr>
        <p:txBody>
          <a:bodyPr/>
          <a:lstStyle/>
          <a:p>
            <a:pPr lvl="0" defTabSz="914400" eaLnBrk="1" hangingPunct="1">
              <a:tabLst/>
            </a:pPr>
            <a:r>
              <a:rPr kumimoji="1" lang="en-GB" altLang="en-US" sz="2000" b="1" kern="0" dirty="0" smtClean="0">
                <a:solidFill>
                  <a:srgbClr val="000000"/>
                </a:solidFill>
                <a:cs typeface="Arial" panose="020B0604020202020204" pitchFamily="34" charset="0"/>
              </a:rPr>
              <a:t>Dimensions of uncertainty:</a:t>
            </a:r>
          </a:p>
          <a:p>
            <a:pPr lvl="0" defTabSz="914400" eaLnBrk="1" hangingPunct="1">
              <a:tabLst/>
            </a:pPr>
            <a:endParaRPr kumimoji="1" lang="en-GB" altLang="en-US" sz="1000" b="1" kern="0" dirty="0" smtClean="0">
              <a:solidFill>
                <a:srgbClr val="000000"/>
              </a:solidFill>
              <a:cs typeface="Arial" panose="020B0604020202020204" pitchFamily="34" charset="0"/>
            </a:endParaRPr>
          </a:p>
          <a:p>
            <a:pPr marL="571500" lvl="0" indent="-571500" defTabSz="914400" eaLnBrk="1" hangingPunct="1">
              <a:buFont typeface="Arial" panose="020B0604020202020204" pitchFamily="34" charset="0"/>
              <a:buChar char="•"/>
              <a:tabLst/>
            </a:pPr>
            <a:r>
              <a:rPr kumimoji="1" lang="en-US" altLang="en-US" sz="2000" kern="0" dirty="0" smtClean="0">
                <a:solidFill>
                  <a:srgbClr val="000000"/>
                </a:solidFill>
                <a:cs typeface="Arial" panose="020B0604020202020204" pitchFamily="34" charset="0"/>
              </a:rPr>
              <a:t>Technological development (</a:t>
            </a:r>
            <a:r>
              <a:rPr kumimoji="1" lang="en-US" altLang="en-US" sz="2000" kern="0" dirty="0" err="1" smtClean="0">
                <a:solidFill>
                  <a:srgbClr val="000000"/>
                </a:solidFill>
                <a:cs typeface="Arial" panose="020B0604020202020204" pitchFamily="34" charset="0"/>
              </a:rPr>
              <a:t>eg</a:t>
            </a:r>
            <a:r>
              <a:rPr kumimoji="1" lang="en-US" altLang="en-US" sz="2000" kern="0" dirty="0" smtClean="0">
                <a:solidFill>
                  <a:srgbClr val="000000"/>
                </a:solidFill>
                <a:cs typeface="Arial" panose="020B0604020202020204" pitchFamily="34" charset="0"/>
              </a:rPr>
              <a:t> digital communication, automated systems, big data, platform capitalism)</a:t>
            </a:r>
          </a:p>
          <a:p>
            <a:pPr marL="571500" lvl="0" indent="-571500" defTabSz="914400" eaLnBrk="1" hangingPunct="1">
              <a:buFont typeface="Arial" panose="020B0604020202020204" pitchFamily="34" charset="0"/>
              <a:buChar char="•"/>
              <a:tabLst/>
            </a:pPr>
            <a:r>
              <a:rPr kumimoji="1" lang="en-US" altLang="en-US" sz="2000" kern="0" dirty="0" smtClean="0">
                <a:solidFill>
                  <a:srgbClr val="000000"/>
                </a:solidFill>
                <a:cs typeface="Arial" panose="020B0604020202020204" pitchFamily="34" charset="0"/>
              </a:rPr>
              <a:t>Social and economic change (</a:t>
            </a:r>
            <a:r>
              <a:rPr kumimoji="1" lang="en-US" altLang="en-US" sz="2000" kern="0" dirty="0" err="1" smtClean="0">
                <a:solidFill>
                  <a:srgbClr val="000000"/>
                </a:solidFill>
                <a:cs typeface="Arial" panose="020B0604020202020204" pitchFamily="34" charset="0"/>
              </a:rPr>
              <a:t>eg</a:t>
            </a:r>
            <a:r>
              <a:rPr kumimoji="1" lang="en-US" altLang="en-US" sz="2000" kern="0" dirty="0" smtClean="0">
                <a:solidFill>
                  <a:srgbClr val="000000"/>
                </a:solidFill>
                <a:cs typeface="Arial" panose="020B0604020202020204" pitchFamily="34" charset="0"/>
              </a:rPr>
              <a:t> increasing inequality, social and political instability, changing communities, migration)</a:t>
            </a:r>
          </a:p>
          <a:p>
            <a:pPr marL="571500" lvl="0" indent="-571500" defTabSz="914400" eaLnBrk="1" hangingPunct="1">
              <a:buFont typeface="Arial" panose="020B0604020202020204" pitchFamily="34" charset="0"/>
              <a:buChar char="•"/>
              <a:tabLst/>
            </a:pPr>
            <a:r>
              <a:rPr kumimoji="1" lang="en-US" altLang="en-US" sz="2000" kern="0" dirty="0" smtClean="0">
                <a:solidFill>
                  <a:srgbClr val="000000"/>
                </a:solidFill>
                <a:cs typeface="Arial" panose="020B0604020202020204" pitchFamily="34" charset="0"/>
              </a:rPr>
              <a:t>Macro-context shifts (</a:t>
            </a:r>
            <a:r>
              <a:rPr kumimoji="1" lang="en-US" altLang="en-US" sz="2000" kern="0" dirty="0" err="1" smtClean="0">
                <a:solidFill>
                  <a:srgbClr val="000000"/>
                </a:solidFill>
                <a:cs typeface="Arial" panose="020B0604020202020204" pitchFamily="34" charset="0"/>
              </a:rPr>
              <a:t>eg</a:t>
            </a:r>
            <a:r>
              <a:rPr kumimoji="1" lang="en-US" altLang="en-US" sz="2000" kern="0" dirty="0" smtClean="0">
                <a:solidFill>
                  <a:srgbClr val="000000"/>
                </a:solidFill>
                <a:cs typeface="Arial" panose="020B0604020202020204" pitchFamily="34" charset="0"/>
              </a:rPr>
              <a:t> globalization, climate change)</a:t>
            </a:r>
          </a:p>
          <a:p>
            <a:pPr marL="571500" lvl="0" indent="-571500" defTabSz="914400" eaLnBrk="1" hangingPunct="1">
              <a:buFont typeface="Arial" panose="020B0604020202020204" pitchFamily="34" charset="0"/>
              <a:buChar char="•"/>
              <a:tabLst/>
            </a:pPr>
            <a:r>
              <a:rPr kumimoji="1" lang="en-US" altLang="en-US" sz="2000" kern="0" dirty="0" smtClean="0">
                <a:solidFill>
                  <a:srgbClr val="000000"/>
                </a:solidFill>
                <a:cs typeface="Arial" panose="020B0604020202020204" pitchFamily="34" charset="0"/>
              </a:rPr>
              <a:t>Increasing </a:t>
            </a:r>
            <a:r>
              <a:rPr kumimoji="1" lang="en-US" altLang="en-US" sz="2000" kern="0" dirty="0" err="1" smtClean="0">
                <a:solidFill>
                  <a:srgbClr val="000000"/>
                </a:solidFill>
                <a:cs typeface="Arial" panose="020B0604020202020204" pitchFamily="34" charset="0"/>
              </a:rPr>
              <a:t>politicisation</a:t>
            </a:r>
            <a:r>
              <a:rPr kumimoji="1" lang="en-US" altLang="en-US" sz="2000" kern="0" dirty="0" smtClean="0">
                <a:solidFill>
                  <a:srgbClr val="000000"/>
                </a:solidFill>
                <a:cs typeface="Arial" panose="020B0604020202020204" pitchFamily="34" charset="0"/>
              </a:rPr>
              <a:t> of professional work contexts (</a:t>
            </a:r>
            <a:r>
              <a:rPr kumimoji="1" lang="en-US" altLang="en-US" sz="2000" kern="0" dirty="0" err="1" smtClean="0">
                <a:solidFill>
                  <a:srgbClr val="000000"/>
                </a:solidFill>
                <a:cs typeface="Arial" panose="020B0604020202020204" pitchFamily="34" charset="0"/>
              </a:rPr>
              <a:t>eg</a:t>
            </a:r>
            <a:r>
              <a:rPr kumimoji="1" lang="en-US" altLang="en-US" sz="2000" kern="0" dirty="0" smtClean="0">
                <a:solidFill>
                  <a:srgbClr val="000000"/>
                </a:solidFill>
                <a:cs typeface="Arial" panose="020B0604020202020204" pitchFamily="34" charset="0"/>
              </a:rPr>
              <a:t> performativity, risk, audit and accountability)</a:t>
            </a:r>
          </a:p>
          <a:p>
            <a:pPr marL="571500" lvl="0" indent="-571500" defTabSz="914400" eaLnBrk="1" hangingPunct="1">
              <a:buFont typeface="Arial" panose="020B0604020202020204" pitchFamily="34" charset="0"/>
              <a:buChar char="•"/>
              <a:tabLst/>
            </a:pPr>
            <a:r>
              <a:rPr kumimoji="1" lang="en-US" altLang="en-US" sz="2000" kern="0" dirty="0" smtClean="0">
                <a:solidFill>
                  <a:srgbClr val="000000"/>
                </a:solidFill>
                <a:cs typeface="Arial" panose="020B0604020202020204" pitchFamily="34" charset="0"/>
              </a:rPr>
              <a:t>Indispensable elements of practice, whatever the context, are based on tacit skills, knowledge and expertise (</a:t>
            </a:r>
            <a:r>
              <a:rPr kumimoji="1" lang="en-US" altLang="en-US" sz="2000" kern="0" dirty="0" err="1" smtClean="0">
                <a:solidFill>
                  <a:srgbClr val="000000"/>
                </a:solidFill>
                <a:cs typeface="Arial" panose="020B0604020202020204" pitchFamily="34" charset="0"/>
              </a:rPr>
              <a:t>ie</a:t>
            </a:r>
            <a:r>
              <a:rPr kumimoji="1" lang="en-US" altLang="en-US" sz="2000" kern="0" dirty="0" smtClean="0">
                <a:solidFill>
                  <a:srgbClr val="000000"/>
                </a:solidFill>
                <a:cs typeface="Arial" panose="020B0604020202020204" pitchFamily="34" charset="0"/>
              </a:rPr>
              <a:t> </a:t>
            </a:r>
            <a:r>
              <a:rPr kumimoji="1" lang="en-US" altLang="en-US" sz="2000" kern="0" dirty="0" err="1" smtClean="0">
                <a:solidFill>
                  <a:srgbClr val="000000"/>
                </a:solidFill>
                <a:cs typeface="Arial" panose="020B0604020202020204" pitchFamily="34" charset="0"/>
              </a:rPr>
              <a:t>uncodifiable</a:t>
            </a:r>
            <a:r>
              <a:rPr kumimoji="1" lang="en-US" altLang="en-US" sz="2000" kern="0" dirty="0" smtClean="0">
                <a:solidFill>
                  <a:srgbClr val="000000"/>
                </a:solidFill>
                <a:cs typeface="Arial" panose="020B0604020202020204" pitchFamily="34" charset="0"/>
              </a:rPr>
              <a:t> and uncertain)</a:t>
            </a:r>
          </a:p>
          <a:p>
            <a:pPr lvl="0" defTabSz="914400" eaLnBrk="1" hangingPunct="1">
              <a:tabLst/>
            </a:pPr>
            <a:endParaRPr kumimoji="1" lang="en-US" altLang="en-US" sz="1000" kern="0" dirty="0">
              <a:solidFill>
                <a:srgbClr val="000000"/>
              </a:solidFill>
              <a:cs typeface="Arial" panose="020B0604020202020204" pitchFamily="34" charset="0"/>
            </a:endParaRPr>
          </a:p>
          <a:p>
            <a:pPr lvl="0" defTabSz="914400" eaLnBrk="1" hangingPunct="1">
              <a:tabLst/>
            </a:pPr>
            <a:r>
              <a:rPr kumimoji="1" lang="en-GB" altLang="en-US" sz="2000" kern="0" dirty="0" smtClean="0">
                <a:solidFill>
                  <a:srgbClr val="000000"/>
                </a:solidFill>
                <a:cs typeface="Arial" panose="020B0604020202020204" pitchFamily="34" charset="0"/>
              </a:rPr>
              <a:t>Any </a:t>
            </a:r>
            <a:r>
              <a:rPr kumimoji="1" lang="en-GB" altLang="en-US" sz="2000" kern="0" dirty="0">
                <a:solidFill>
                  <a:srgbClr val="000000"/>
                </a:solidFill>
                <a:cs typeface="Arial" panose="020B0604020202020204" pitchFamily="34" charset="0"/>
              </a:rPr>
              <a:t>change in the environment means learning and/or innovation is required: ‘</a:t>
            </a:r>
            <a:r>
              <a:rPr kumimoji="1" lang="en-GB" altLang="en-US" sz="2000" kern="0" dirty="0" err="1">
                <a:solidFill>
                  <a:srgbClr val="000000"/>
                </a:solidFill>
                <a:cs typeface="Arial" panose="020B0604020202020204" pitchFamily="34" charset="0"/>
              </a:rPr>
              <a:t>recontextualisation</a:t>
            </a:r>
            <a:r>
              <a:rPr kumimoji="1" lang="en-GB" altLang="en-US" sz="2000" kern="0" dirty="0">
                <a:solidFill>
                  <a:srgbClr val="000000"/>
                </a:solidFill>
                <a:cs typeface="Arial" panose="020B0604020202020204" pitchFamily="34" charset="0"/>
              </a:rPr>
              <a:t>’ (Guile 2014</a:t>
            </a:r>
            <a:r>
              <a:rPr kumimoji="1" lang="en-GB" altLang="en-US" sz="2000" kern="0" dirty="0" smtClean="0">
                <a:solidFill>
                  <a:srgbClr val="000000"/>
                </a:solidFill>
                <a:cs typeface="Arial" panose="020B0604020202020204" pitchFamily="34" charset="0"/>
              </a:rPr>
              <a:t>)</a:t>
            </a:r>
            <a:endParaRPr kumimoji="1" lang="en-US" altLang="en-US" sz="2000" kern="0" dirty="0" smtClean="0">
              <a:solidFill>
                <a:srgbClr val="000000"/>
              </a:solidFill>
              <a:cs typeface="Arial" panose="020B0604020202020204" pitchFamily="34" charset="0"/>
            </a:endParaRPr>
          </a:p>
          <a:p>
            <a:r>
              <a:rPr lang="en-GB" sz="2000" dirty="0" smtClean="0"/>
              <a:t>Importance of capacity to adapt, learn, innovate</a:t>
            </a:r>
            <a:endParaRPr lang="en-GB" sz="2000" dirty="0"/>
          </a:p>
        </p:txBody>
      </p:sp>
      <p:sp>
        <p:nvSpPr>
          <p:cNvPr id="3" name="Text Placeholder 2"/>
          <p:cNvSpPr>
            <a:spLocks noGrp="1"/>
          </p:cNvSpPr>
          <p:nvPr>
            <p:ph type="body" sz="quarter" idx="11"/>
          </p:nvPr>
        </p:nvSpPr>
        <p:spPr/>
        <p:txBody>
          <a:bodyPr/>
          <a:lstStyle/>
          <a:p>
            <a:r>
              <a:rPr lang="en-GB" dirty="0" smtClean="0"/>
              <a:t>4</a:t>
            </a:r>
            <a:endParaRPr lang="en-GB" dirty="0"/>
          </a:p>
        </p:txBody>
      </p:sp>
    </p:spTree>
    <p:extLst>
      <p:ext uri="{BB962C8B-B14F-4D97-AF65-F5344CB8AC3E}">
        <p14:creationId xmlns:p14="http://schemas.microsoft.com/office/powerpoint/2010/main" val="3660151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3910" y="1296140"/>
            <a:ext cx="8890502" cy="5211192"/>
          </a:xfrm>
        </p:spPr>
        <p:txBody>
          <a:bodyPr/>
          <a:lstStyle/>
          <a:p>
            <a:pPr lvl="0" defTabSz="914400" eaLnBrk="1" hangingPunct="1">
              <a:tabLst/>
            </a:pPr>
            <a:r>
              <a:rPr kumimoji="1" lang="en-GB" altLang="en-US" sz="2000" b="1" kern="0" dirty="0" smtClean="0">
                <a:solidFill>
                  <a:srgbClr val="000000"/>
                </a:solidFill>
                <a:latin typeface="Arial" panose="020B0604020202020204" pitchFamily="34" charset="0"/>
                <a:cs typeface="Arial" panose="020B0604020202020204" pitchFamily="34" charset="0"/>
              </a:rPr>
              <a:t>This study:</a:t>
            </a:r>
          </a:p>
          <a:p>
            <a:pPr marL="571500" lvl="0" indent="-571500" defTabSz="914400" eaLnBrk="1" hangingPunct="1">
              <a:buFont typeface="Arial" panose="020B0604020202020204" pitchFamily="34" charset="0"/>
              <a:buChar char="•"/>
              <a:tabLst/>
            </a:pPr>
            <a:r>
              <a:rPr kumimoji="1" lang="en-US" altLang="en-US" sz="1800" kern="0" dirty="0" smtClean="0">
                <a:solidFill>
                  <a:srgbClr val="000000"/>
                </a:solidFill>
                <a:latin typeface="Arial" panose="020B0604020202020204" pitchFamily="34" charset="0"/>
                <a:cs typeface="Arial" panose="020B0604020202020204" pitchFamily="34" charset="0"/>
              </a:rPr>
              <a:t>Comparison of two high-performing </a:t>
            </a:r>
            <a:r>
              <a:rPr kumimoji="1" lang="en-US" altLang="en-US" sz="1800" kern="0" dirty="0" err="1" smtClean="0">
                <a:solidFill>
                  <a:srgbClr val="000000"/>
                </a:solidFill>
                <a:latin typeface="Arial" panose="020B0604020202020204" pitchFamily="34" charset="0"/>
                <a:cs typeface="Arial" panose="020B0604020202020204" pitchFamily="34" charset="0"/>
              </a:rPr>
              <a:t>organisations</a:t>
            </a:r>
            <a:r>
              <a:rPr kumimoji="1" lang="en-US" altLang="en-US" sz="1800" kern="0" dirty="0" smtClean="0">
                <a:solidFill>
                  <a:srgbClr val="000000"/>
                </a:solidFill>
                <a:latin typeface="Arial" panose="020B0604020202020204" pitchFamily="34" charset="0"/>
                <a:cs typeface="Arial" panose="020B0604020202020204" pitchFamily="34" charset="0"/>
              </a:rPr>
              <a:t> in different domains, both partly public-funded:</a:t>
            </a:r>
          </a:p>
          <a:p>
            <a:pPr marL="1314450" lvl="1" indent="-571500" defTabSz="914400" eaLnBrk="1" hangingPunct="1">
              <a:buFont typeface="Arial" panose="020B0604020202020204" pitchFamily="34" charset="0"/>
              <a:buChar char="•"/>
            </a:pPr>
            <a:r>
              <a:rPr kumimoji="1" lang="en-US" altLang="en-US" sz="1800" kern="0" dirty="0" smtClean="0">
                <a:solidFill>
                  <a:srgbClr val="000000"/>
                </a:solidFill>
                <a:latin typeface="Arial" panose="020B0604020202020204" pitchFamily="34" charset="0"/>
                <a:cs typeface="Arial" panose="020B0604020202020204" pitchFamily="34" charset="0"/>
              </a:rPr>
              <a:t>TLZ R&amp;D – broadcast engineering, global reputation</a:t>
            </a:r>
          </a:p>
          <a:p>
            <a:pPr marL="1314450" lvl="1" indent="-571500" defTabSz="914400" eaLnBrk="1" hangingPunct="1">
              <a:buFont typeface="Arial" panose="020B0604020202020204" pitchFamily="34" charset="0"/>
              <a:buChar char="•"/>
            </a:pPr>
            <a:r>
              <a:rPr kumimoji="1" lang="en-US" altLang="en-US" sz="1800" kern="0" dirty="0" smtClean="0">
                <a:solidFill>
                  <a:srgbClr val="000000"/>
                </a:solidFill>
                <a:latin typeface="Arial" panose="020B0604020202020204" pitchFamily="34" charset="0"/>
                <a:cs typeface="Arial" panose="020B0604020202020204" pitchFamily="34" charset="0"/>
              </a:rPr>
              <a:t>WBC – further education college rated ‘outstanding’ by OFSTED</a:t>
            </a:r>
          </a:p>
          <a:p>
            <a:pPr marL="571500" lvl="0" indent="-571500" defTabSz="914400" eaLnBrk="1" hangingPunct="1">
              <a:buFont typeface="Arial" panose="020B0604020202020204" pitchFamily="34" charset="0"/>
              <a:buChar char="•"/>
              <a:tabLst/>
            </a:pPr>
            <a:r>
              <a:rPr kumimoji="1" lang="en-GB" altLang="en-US" sz="1800" kern="0" dirty="0" smtClean="0">
                <a:solidFill>
                  <a:srgbClr val="000000"/>
                </a:solidFill>
                <a:latin typeface="Arial" panose="020B0604020202020204" pitchFamily="34" charset="0"/>
                <a:cs typeface="Arial" panose="020B0604020202020204" pitchFamily="34" charset="0"/>
              </a:rPr>
              <a:t>Focus of the study: </a:t>
            </a:r>
          </a:p>
          <a:p>
            <a:pPr marL="1085850" lvl="1" indent="-342900" defTabSz="914400" eaLnBrk="1" hangingPunct="1">
              <a:buFont typeface="Arial" panose="020B0604020202020204" pitchFamily="34" charset="0"/>
              <a:buChar char="•"/>
            </a:pPr>
            <a:r>
              <a:rPr kumimoji="1" lang="en-GB" altLang="en-US" sz="1800" kern="0" dirty="0" smtClean="0">
                <a:solidFill>
                  <a:srgbClr val="000000"/>
                </a:solidFill>
                <a:latin typeface="Arial" panose="020B0604020202020204" pitchFamily="34" charset="0"/>
                <a:cs typeface="Arial" panose="020B0604020202020204" pitchFamily="34" charset="0"/>
              </a:rPr>
              <a:t>the </a:t>
            </a:r>
            <a:r>
              <a:rPr kumimoji="1" lang="en-GB" altLang="en-US" sz="1800" kern="0" dirty="0">
                <a:solidFill>
                  <a:srgbClr val="000000"/>
                </a:solidFill>
                <a:latin typeface="Arial" panose="020B0604020202020204" pitchFamily="34" charset="0"/>
                <a:cs typeface="Arial" panose="020B0604020202020204" pitchFamily="34" charset="0"/>
              </a:rPr>
              <a:t>informal features of organisational culture, work processes and strategic orientation that support </a:t>
            </a:r>
            <a:r>
              <a:rPr kumimoji="1" lang="en-GB" altLang="en-US" sz="1800" kern="0" dirty="0" smtClean="0">
                <a:solidFill>
                  <a:srgbClr val="000000"/>
                </a:solidFill>
                <a:latin typeface="Arial" panose="020B0604020202020204" pitchFamily="34" charset="0"/>
                <a:cs typeface="Arial" panose="020B0604020202020204" pitchFamily="34" charset="0"/>
              </a:rPr>
              <a:t>innovation</a:t>
            </a:r>
          </a:p>
          <a:p>
            <a:pPr marL="1085850" lvl="1" indent="-342900" defTabSz="914400" eaLnBrk="1" hangingPunct="1">
              <a:buFont typeface="Arial" panose="020B0604020202020204" pitchFamily="34" charset="0"/>
              <a:buChar char="•"/>
            </a:pPr>
            <a:r>
              <a:rPr kumimoji="1" lang="en-GB" altLang="en-US" sz="1800" kern="0" dirty="0" smtClean="0">
                <a:solidFill>
                  <a:srgbClr val="000000"/>
                </a:solidFill>
                <a:latin typeface="Arial" panose="020B0604020202020204" pitchFamily="34" charset="0"/>
                <a:cs typeface="Arial" panose="020B0604020202020204" pitchFamily="34" charset="0"/>
              </a:rPr>
              <a:t>how </a:t>
            </a:r>
            <a:r>
              <a:rPr kumimoji="1" lang="en-GB" altLang="en-US" sz="1800" kern="0" dirty="0">
                <a:solidFill>
                  <a:srgbClr val="000000"/>
                </a:solidFill>
                <a:latin typeface="Arial" panose="020B0604020202020204" pitchFamily="34" charset="0"/>
                <a:cs typeface="Arial" panose="020B0604020202020204" pitchFamily="34" charset="0"/>
              </a:rPr>
              <a:t>these </a:t>
            </a:r>
            <a:r>
              <a:rPr kumimoji="1" lang="en-GB" altLang="en-US" sz="1800" kern="0" dirty="0" smtClean="0">
                <a:solidFill>
                  <a:srgbClr val="000000"/>
                </a:solidFill>
                <a:latin typeface="Arial" panose="020B0604020202020204" pitchFamily="34" charset="0"/>
                <a:cs typeface="Arial" panose="020B0604020202020204" pitchFamily="34" charset="0"/>
              </a:rPr>
              <a:t>relate to organisational structures</a:t>
            </a:r>
            <a:r>
              <a:rPr kumimoji="1" lang="en-GB" altLang="en-US" sz="1800" kern="0" dirty="0">
                <a:solidFill>
                  <a:srgbClr val="000000"/>
                </a:solidFill>
                <a:latin typeface="Arial" panose="020B0604020202020204" pitchFamily="34" charset="0"/>
                <a:cs typeface="Arial" panose="020B0604020202020204" pitchFamily="34" charset="0"/>
              </a:rPr>
              <a:t>, policies and </a:t>
            </a:r>
            <a:r>
              <a:rPr kumimoji="1" lang="en-GB" altLang="en-US" sz="1800" kern="0" dirty="0" smtClean="0">
                <a:solidFill>
                  <a:srgbClr val="000000"/>
                </a:solidFill>
                <a:latin typeface="Arial" panose="020B0604020202020204" pitchFamily="34" charset="0"/>
                <a:cs typeface="Arial" panose="020B0604020202020204" pitchFamily="34" charset="0"/>
              </a:rPr>
              <a:t>procedures</a:t>
            </a:r>
          </a:p>
          <a:p>
            <a:pPr marL="1085850" lvl="1" indent="-342900" defTabSz="914400" eaLnBrk="1" hangingPunct="1">
              <a:buFont typeface="Arial" panose="020B0604020202020204" pitchFamily="34" charset="0"/>
              <a:buChar char="•"/>
            </a:pPr>
            <a:r>
              <a:rPr kumimoji="1" lang="en-GB" altLang="en-US" sz="1800" kern="0" dirty="0" smtClean="0">
                <a:solidFill>
                  <a:srgbClr val="000000"/>
                </a:solidFill>
                <a:latin typeface="Arial" panose="020B0604020202020204" pitchFamily="34" charset="0"/>
                <a:cs typeface="Arial" panose="020B0604020202020204" pitchFamily="34" charset="0"/>
              </a:rPr>
              <a:t>how </a:t>
            </a:r>
            <a:r>
              <a:rPr kumimoji="1" lang="en-GB" altLang="en-US" sz="1800" kern="0" dirty="0">
                <a:solidFill>
                  <a:srgbClr val="000000"/>
                </a:solidFill>
                <a:latin typeface="Arial" panose="020B0604020202020204" pitchFamily="34" charset="0"/>
                <a:cs typeface="Arial" panose="020B0604020202020204" pitchFamily="34" charset="0"/>
              </a:rPr>
              <a:t>learning, innovation and practice are interrelated conceptually and practically</a:t>
            </a:r>
            <a:endParaRPr kumimoji="1" lang="en-US" altLang="en-US" sz="1800" kern="0" dirty="0" smtClean="0">
              <a:solidFill>
                <a:srgbClr val="000000"/>
              </a:solidFill>
              <a:latin typeface="Arial" panose="020B0604020202020204" pitchFamily="34" charset="0"/>
              <a:cs typeface="Arial" panose="020B0604020202020204" pitchFamily="34" charset="0"/>
            </a:endParaRPr>
          </a:p>
          <a:p>
            <a:pPr marL="571500" lvl="0" indent="-571500" defTabSz="914400" eaLnBrk="1" hangingPunct="1">
              <a:buFont typeface="Arial" panose="020B0604020202020204" pitchFamily="34" charset="0"/>
              <a:buChar char="•"/>
              <a:tabLst/>
            </a:pPr>
            <a:r>
              <a:rPr kumimoji="1" lang="en-US" altLang="en-US" sz="1800" kern="0" dirty="0" smtClean="0">
                <a:solidFill>
                  <a:srgbClr val="000000"/>
                </a:solidFill>
                <a:latin typeface="Arial" panose="020B0604020202020204" pitchFamily="34" charset="0"/>
                <a:cs typeface="Arial" panose="020B0604020202020204" pitchFamily="34" charset="0"/>
              </a:rPr>
              <a:t>Qualitative data collected through interviews and focus groups with teams of practitioners in each </a:t>
            </a:r>
            <a:r>
              <a:rPr kumimoji="1" lang="en-US" altLang="en-US" sz="1800" kern="0" dirty="0" err="1" smtClean="0">
                <a:solidFill>
                  <a:srgbClr val="000000"/>
                </a:solidFill>
                <a:latin typeface="Arial" panose="020B0604020202020204" pitchFamily="34" charset="0"/>
                <a:cs typeface="Arial" panose="020B0604020202020204" pitchFamily="34" charset="0"/>
              </a:rPr>
              <a:t>organisation</a:t>
            </a:r>
            <a:r>
              <a:rPr kumimoji="1" lang="en-US" altLang="en-US" sz="1800" kern="0" dirty="0" smtClean="0">
                <a:solidFill>
                  <a:srgbClr val="000000"/>
                </a:solidFill>
                <a:latin typeface="Arial" panose="020B0604020202020204" pitchFamily="34" charset="0"/>
                <a:cs typeface="Arial" panose="020B0604020202020204" pitchFamily="34" charset="0"/>
              </a:rPr>
              <a:t> (n=24, 14 in WBC, 10 in TLZ R&amp;D)</a:t>
            </a:r>
          </a:p>
          <a:p>
            <a:pPr marL="571500" lvl="0" indent="-571500" defTabSz="914400" eaLnBrk="1" hangingPunct="1">
              <a:buFont typeface="Arial" panose="020B0604020202020204" pitchFamily="34" charset="0"/>
              <a:buChar char="•"/>
              <a:tabLst/>
            </a:pPr>
            <a:r>
              <a:rPr kumimoji="1" lang="en-US" altLang="en-US" sz="1800" kern="0" dirty="0" smtClean="0">
                <a:solidFill>
                  <a:srgbClr val="000000"/>
                </a:solidFill>
                <a:latin typeface="Arial" panose="020B0604020202020204" pitchFamily="34" charset="0"/>
                <a:cs typeface="Arial" panose="020B0604020202020204" pitchFamily="34" charset="0"/>
              </a:rPr>
              <a:t>Informed by literatures on </a:t>
            </a:r>
            <a:r>
              <a:rPr kumimoji="1" lang="en-US" altLang="en-US" sz="1800" kern="0" dirty="0" err="1" smtClean="0">
                <a:solidFill>
                  <a:srgbClr val="000000"/>
                </a:solidFill>
                <a:latin typeface="Arial" panose="020B0604020202020204" pitchFamily="34" charset="0"/>
                <a:cs typeface="Arial" panose="020B0604020202020204" pitchFamily="34" charset="0"/>
              </a:rPr>
              <a:t>organisational</a:t>
            </a:r>
            <a:r>
              <a:rPr kumimoji="1" lang="en-US" altLang="en-US" sz="1800" kern="0" dirty="0" smtClean="0">
                <a:solidFill>
                  <a:srgbClr val="000000"/>
                </a:solidFill>
                <a:latin typeface="Arial" panose="020B0604020202020204" pitchFamily="34" charset="0"/>
                <a:cs typeface="Arial" panose="020B0604020202020204" pitchFamily="34" charset="0"/>
              </a:rPr>
              <a:t> development, workplace learning, and innovation</a:t>
            </a:r>
          </a:p>
          <a:p>
            <a:pPr marL="571500" lvl="0" indent="-571500" defTabSz="914400" eaLnBrk="1" hangingPunct="1">
              <a:buFont typeface="Arial" panose="020B0604020202020204" pitchFamily="34" charset="0"/>
              <a:buChar char="•"/>
              <a:tabLst/>
            </a:pPr>
            <a:r>
              <a:rPr kumimoji="1" lang="en-US" altLang="en-US" sz="1800" kern="0" dirty="0" smtClean="0">
                <a:solidFill>
                  <a:srgbClr val="000000"/>
                </a:solidFill>
                <a:latin typeface="Arial" panose="020B0604020202020204" pitchFamily="34" charset="0"/>
                <a:cs typeface="Arial" panose="020B0604020202020204" pitchFamily="34" charset="0"/>
              </a:rPr>
              <a:t>Carried out as part of a UCL Institute of Education Ed D</a:t>
            </a:r>
          </a:p>
          <a:p>
            <a:pPr lvl="0" defTabSz="914400" eaLnBrk="1" hangingPunct="1">
              <a:tabLst/>
            </a:pPr>
            <a:endParaRPr kumimoji="1" lang="en-US" altLang="en-US" sz="2400" kern="0" dirty="0">
              <a:solidFill>
                <a:srgbClr val="000000"/>
              </a:solidFill>
              <a:latin typeface="Arial" panose="020B0604020202020204" pitchFamily="34" charset="0"/>
              <a:cs typeface="Arial" panose="020B0604020202020204" pitchFamily="34" charset="0"/>
            </a:endParaRPr>
          </a:p>
          <a:p>
            <a:endParaRPr lang="en-GB" b="1" dirty="0"/>
          </a:p>
        </p:txBody>
      </p:sp>
      <p:sp>
        <p:nvSpPr>
          <p:cNvPr id="3" name="Text Placeholder 2"/>
          <p:cNvSpPr>
            <a:spLocks noGrp="1"/>
          </p:cNvSpPr>
          <p:nvPr>
            <p:ph type="body" sz="quarter" idx="11"/>
          </p:nvPr>
        </p:nvSpPr>
        <p:spPr/>
        <p:txBody>
          <a:bodyPr/>
          <a:lstStyle/>
          <a:p>
            <a:r>
              <a:rPr lang="en-GB" dirty="0" smtClean="0"/>
              <a:t>5</a:t>
            </a:r>
            <a:endParaRPr lang="en-GB" dirty="0"/>
          </a:p>
        </p:txBody>
      </p:sp>
    </p:spTree>
    <p:extLst>
      <p:ext uri="{BB962C8B-B14F-4D97-AF65-F5344CB8AC3E}">
        <p14:creationId xmlns:p14="http://schemas.microsoft.com/office/powerpoint/2010/main" val="336817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3910" y="1296140"/>
            <a:ext cx="8890502" cy="5211192"/>
          </a:xfrm>
        </p:spPr>
        <p:txBody>
          <a:bodyPr/>
          <a:lstStyle/>
          <a:p>
            <a:pPr lvl="0" defTabSz="914400" eaLnBrk="1" hangingPunct="1">
              <a:tabLst/>
            </a:pPr>
            <a:r>
              <a:rPr kumimoji="1" lang="en-GB" altLang="en-US" sz="2400" b="1" kern="0" dirty="0" smtClean="0">
                <a:solidFill>
                  <a:srgbClr val="000000"/>
                </a:solidFill>
                <a:latin typeface="Arial" panose="020B0604020202020204" pitchFamily="34" charset="0"/>
                <a:cs typeface="Arial" panose="020B0604020202020204" pitchFamily="34" charset="0"/>
              </a:rPr>
              <a:t>Research questions:</a:t>
            </a:r>
          </a:p>
          <a:p>
            <a:pPr lvl="0" defTabSz="914400" eaLnBrk="1" hangingPunct="1">
              <a:tabLst/>
            </a:pPr>
            <a:endParaRPr kumimoji="1" lang="en-GB" altLang="en-US" sz="1000" b="1" kern="0" dirty="0" smtClean="0">
              <a:solidFill>
                <a:srgbClr val="000000"/>
              </a:solidFill>
              <a:latin typeface="Arial" panose="020B0604020202020204" pitchFamily="34" charset="0"/>
              <a:cs typeface="Arial" panose="020B0604020202020204" pitchFamily="34" charset="0"/>
            </a:endParaRPr>
          </a:p>
          <a:p>
            <a:pPr marL="342900" lvl="0" indent="-342900" defTabSz="914400" eaLnBrk="1" hangingPunct="1">
              <a:buFont typeface="Arial" panose="020B0604020202020204" pitchFamily="34" charset="0"/>
              <a:buChar char="•"/>
              <a:tabLst/>
            </a:pPr>
            <a:r>
              <a:rPr kumimoji="1" lang="en-GB" altLang="en-US" sz="2400" kern="0" dirty="0" smtClean="0">
                <a:solidFill>
                  <a:srgbClr val="000000"/>
                </a:solidFill>
                <a:latin typeface="Arial" panose="020B0604020202020204" pitchFamily="34" charset="0"/>
                <a:cs typeface="Arial" panose="020B0604020202020204" pitchFamily="34" charset="0"/>
              </a:rPr>
              <a:t>How </a:t>
            </a:r>
            <a:r>
              <a:rPr kumimoji="1" lang="en-GB" altLang="en-US" sz="2400" kern="0" dirty="0">
                <a:solidFill>
                  <a:srgbClr val="000000"/>
                </a:solidFill>
                <a:latin typeface="Arial" panose="020B0604020202020204" pitchFamily="34" charset="0"/>
                <a:cs typeface="Arial" panose="020B0604020202020204" pitchFamily="34" charset="0"/>
              </a:rPr>
              <a:t>do practitioners in high-performing organisations make use of informal modes of learning and team-working to support innovation?</a:t>
            </a:r>
          </a:p>
          <a:p>
            <a:pPr marL="342900" lvl="0" indent="-342900" defTabSz="914400" eaLnBrk="1" hangingPunct="1">
              <a:buFont typeface="Arial" panose="020B0604020202020204" pitchFamily="34" charset="0"/>
              <a:buChar char="•"/>
              <a:tabLst/>
            </a:pPr>
            <a:r>
              <a:rPr kumimoji="1" lang="en-GB" altLang="en-US" sz="2400" kern="0" dirty="0" smtClean="0">
                <a:solidFill>
                  <a:srgbClr val="000000"/>
                </a:solidFill>
                <a:latin typeface="Arial" panose="020B0604020202020204" pitchFamily="34" charset="0"/>
                <a:cs typeface="Arial" panose="020B0604020202020204" pitchFamily="34" charset="0"/>
              </a:rPr>
              <a:t>What </a:t>
            </a:r>
            <a:r>
              <a:rPr kumimoji="1" lang="en-GB" altLang="en-US" sz="2400" kern="0" dirty="0">
                <a:solidFill>
                  <a:srgbClr val="000000"/>
                </a:solidFill>
                <a:latin typeface="Arial" panose="020B0604020202020204" pitchFamily="34" charset="0"/>
                <a:cs typeface="Arial" panose="020B0604020202020204" pitchFamily="34" charset="0"/>
              </a:rPr>
              <a:t>informal features of organisational culture, work processes and strategic orientation support innovation in two high performing organisations?</a:t>
            </a:r>
          </a:p>
          <a:p>
            <a:pPr marL="342900" lvl="0" indent="-342900" defTabSz="914400" eaLnBrk="1" hangingPunct="1">
              <a:buFont typeface="Arial" panose="020B0604020202020204" pitchFamily="34" charset="0"/>
              <a:buChar char="•"/>
              <a:tabLst/>
            </a:pPr>
            <a:r>
              <a:rPr kumimoji="1" lang="en-GB" altLang="en-US" sz="2400" kern="0" dirty="0" smtClean="0">
                <a:solidFill>
                  <a:srgbClr val="000000"/>
                </a:solidFill>
                <a:latin typeface="Arial" panose="020B0604020202020204" pitchFamily="34" charset="0"/>
                <a:cs typeface="Arial" panose="020B0604020202020204" pitchFamily="34" charset="0"/>
              </a:rPr>
              <a:t>How </a:t>
            </a:r>
            <a:r>
              <a:rPr kumimoji="1" lang="en-GB" altLang="en-US" sz="2400" kern="0" dirty="0">
                <a:solidFill>
                  <a:srgbClr val="000000"/>
                </a:solidFill>
                <a:latin typeface="Arial" panose="020B0604020202020204" pitchFamily="34" charset="0"/>
                <a:cs typeface="Arial" panose="020B0604020202020204" pitchFamily="34" charset="0"/>
              </a:rPr>
              <a:t>do these features interrelate with formal features of these organisations?</a:t>
            </a:r>
          </a:p>
          <a:p>
            <a:pPr marL="342900" lvl="0" indent="-342900" defTabSz="914400" eaLnBrk="1" hangingPunct="1">
              <a:buFont typeface="Arial" panose="020B0604020202020204" pitchFamily="34" charset="0"/>
              <a:buChar char="•"/>
              <a:tabLst/>
            </a:pPr>
            <a:r>
              <a:rPr kumimoji="1" lang="en-GB" altLang="en-US" sz="2400" kern="0" dirty="0" smtClean="0">
                <a:solidFill>
                  <a:srgbClr val="000000"/>
                </a:solidFill>
                <a:latin typeface="Arial" panose="020B0604020202020204" pitchFamily="34" charset="0"/>
                <a:cs typeface="Arial" panose="020B0604020202020204" pitchFamily="34" charset="0"/>
              </a:rPr>
              <a:t>How </a:t>
            </a:r>
            <a:r>
              <a:rPr kumimoji="1" lang="en-GB" altLang="en-US" sz="2400" kern="0" dirty="0">
                <a:solidFill>
                  <a:srgbClr val="000000"/>
                </a:solidFill>
                <a:latin typeface="Arial" panose="020B0604020202020204" pitchFamily="34" charset="0"/>
                <a:cs typeface="Arial" panose="020B0604020202020204" pitchFamily="34" charset="0"/>
              </a:rPr>
              <a:t>are learning, innovation and practice interrelated conceptually?</a:t>
            </a:r>
          </a:p>
          <a:p>
            <a:pPr lvl="0" defTabSz="914400" eaLnBrk="1" hangingPunct="1">
              <a:tabLst/>
            </a:pPr>
            <a:endParaRPr kumimoji="1" lang="en-US" altLang="en-US" sz="1800" kern="0" dirty="0" smtClean="0">
              <a:solidFill>
                <a:srgbClr val="000000"/>
              </a:solidFill>
              <a:latin typeface="Arial" panose="020B0604020202020204" pitchFamily="34" charset="0"/>
              <a:cs typeface="Arial" panose="020B0604020202020204" pitchFamily="34" charset="0"/>
            </a:endParaRPr>
          </a:p>
          <a:p>
            <a:pPr lvl="0" defTabSz="914400" eaLnBrk="1" hangingPunct="1">
              <a:tabLst/>
            </a:pPr>
            <a:endParaRPr kumimoji="1" lang="en-US" altLang="en-US" sz="2400" kern="0" dirty="0">
              <a:solidFill>
                <a:srgbClr val="000000"/>
              </a:solidFill>
              <a:latin typeface="Arial" panose="020B0604020202020204" pitchFamily="34" charset="0"/>
              <a:cs typeface="Arial" panose="020B0604020202020204" pitchFamily="34" charset="0"/>
            </a:endParaRPr>
          </a:p>
          <a:p>
            <a:endParaRPr lang="en-GB" b="1" dirty="0"/>
          </a:p>
        </p:txBody>
      </p:sp>
      <p:sp>
        <p:nvSpPr>
          <p:cNvPr id="3" name="Text Placeholder 2"/>
          <p:cNvSpPr>
            <a:spLocks noGrp="1"/>
          </p:cNvSpPr>
          <p:nvPr>
            <p:ph type="body" sz="quarter" idx="11"/>
          </p:nvPr>
        </p:nvSpPr>
        <p:spPr/>
        <p:txBody>
          <a:bodyPr/>
          <a:lstStyle/>
          <a:p>
            <a:r>
              <a:rPr lang="en-GB" dirty="0"/>
              <a:t>6</a:t>
            </a:r>
            <a:endParaRPr lang="en-GB" dirty="0"/>
          </a:p>
        </p:txBody>
      </p:sp>
    </p:spTree>
    <p:extLst>
      <p:ext uri="{BB962C8B-B14F-4D97-AF65-F5344CB8AC3E}">
        <p14:creationId xmlns:p14="http://schemas.microsoft.com/office/powerpoint/2010/main" val="3638389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3910" y="1296140"/>
            <a:ext cx="8890502" cy="5211192"/>
          </a:xfrm>
        </p:spPr>
        <p:txBody>
          <a:bodyPr/>
          <a:lstStyle/>
          <a:p>
            <a:pPr lvl="0" defTabSz="914400" eaLnBrk="1" hangingPunct="1">
              <a:tabLst/>
            </a:pPr>
            <a:r>
              <a:rPr kumimoji="1" lang="en-GB" altLang="en-US" sz="2400" b="1" kern="0" dirty="0" smtClean="0">
                <a:solidFill>
                  <a:srgbClr val="000000"/>
                </a:solidFill>
                <a:latin typeface="Arial" panose="020B0604020202020204" pitchFamily="34" charset="0"/>
                <a:cs typeface="Arial" panose="020B0604020202020204" pitchFamily="34" charset="0"/>
              </a:rPr>
              <a:t>Main conceptual frameworks used:</a:t>
            </a:r>
          </a:p>
          <a:p>
            <a:pPr lvl="0" defTabSz="914400" eaLnBrk="1" hangingPunct="1">
              <a:tabLst/>
            </a:pPr>
            <a:endParaRPr kumimoji="1" lang="en-GB" altLang="en-US" sz="1000" b="1" kern="0" dirty="0" smtClean="0">
              <a:solidFill>
                <a:srgbClr val="000000"/>
              </a:solidFill>
              <a:latin typeface="Arial" panose="020B0604020202020204" pitchFamily="34" charset="0"/>
              <a:cs typeface="Arial" panose="020B0604020202020204" pitchFamily="34" charset="0"/>
            </a:endParaRPr>
          </a:p>
          <a:p>
            <a:pPr marL="342900" lvl="0" indent="-342900" defTabSz="914400" eaLnBrk="1" hangingPunct="1">
              <a:buFont typeface="Arial" panose="020B0604020202020204" pitchFamily="34" charset="0"/>
              <a:buChar char="•"/>
              <a:tabLst/>
            </a:pPr>
            <a:r>
              <a:rPr kumimoji="1" lang="en-US" altLang="en-US" sz="2400" kern="0" dirty="0" smtClean="0">
                <a:solidFill>
                  <a:srgbClr val="000000"/>
                </a:solidFill>
                <a:latin typeface="Arial" panose="020B0604020202020204" pitchFamily="34" charset="0"/>
                <a:cs typeface="Arial" panose="020B0604020202020204" pitchFamily="34" charset="0"/>
              </a:rPr>
              <a:t>Organisational learning and innovation (Brown and </a:t>
            </a:r>
            <a:r>
              <a:rPr kumimoji="1" lang="en-US" altLang="en-US" sz="2400" kern="0" dirty="0" err="1" smtClean="0">
                <a:solidFill>
                  <a:srgbClr val="000000"/>
                </a:solidFill>
                <a:latin typeface="Arial" panose="020B0604020202020204" pitchFamily="34" charset="0"/>
                <a:cs typeface="Arial" panose="020B0604020202020204" pitchFamily="34" charset="0"/>
              </a:rPr>
              <a:t>Duguid</a:t>
            </a:r>
            <a:r>
              <a:rPr kumimoji="1" lang="en-US" altLang="en-US" sz="2400" kern="0" dirty="0" smtClean="0">
                <a:solidFill>
                  <a:srgbClr val="000000"/>
                </a:solidFill>
                <a:latin typeface="Arial" panose="020B0604020202020204" pitchFamily="34" charset="0"/>
                <a:cs typeface="Arial" panose="020B0604020202020204" pitchFamily="34" charset="0"/>
              </a:rPr>
              <a:t> 1991)</a:t>
            </a:r>
            <a:endParaRPr kumimoji="1" lang="en-US" altLang="en-US" sz="2400" kern="0" dirty="0">
              <a:solidFill>
                <a:srgbClr val="000000"/>
              </a:solidFill>
              <a:latin typeface="Arial" panose="020B0604020202020204" pitchFamily="34" charset="0"/>
              <a:cs typeface="Arial" panose="020B0604020202020204" pitchFamily="34" charset="0"/>
            </a:endParaRPr>
          </a:p>
          <a:p>
            <a:pPr marL="342900" lvl="0" indent="-342900" defTabSz="914400" eaLnBrk="1" hangingPunct="1">
              <a:buFont typeface="Arial" panose="020B0604020202020204" pitchFamily="34" charset="0"/>
              <a:buChar char="•"/>
              <a:tabLst/>
            </a:pPr>
            <a:r>
              <a:rPr kumimoji="1" lang="en-US" altLang="en-US" sz="2400" kern="0" dirty="0" smtClean="0">
                <a:solidFill>
                  <a:srgbClr val="000000"/>
                </a:solidFill>
                <a:latin typeface="Arial" panose="020B0604020202020204" pitchFamily="34" charset="0"/>
                <a:cs typeface="Arial" panose="020B0604020202020204" pitchFamily="34" charset="0"/>
              </a:rPr>
              <a:t>Standard and Emergent paradigms of learning (Beckett and Hager 2002)</a:t>
            </a:r>
          </a:p>
          <a:p>
            <a:pPr marL="342900" lvl="0" indent="-342900" defTabSz="914400" eaLnBrk="1" hangingPunct="1">
              <a:buFont typeface="Arial" panose="020B0604020202020204" pitchFamily="34" charset="0"/>
              <a:buChar char="•"/>
              <a:tabLst/>
            </a:pPr>
            <a:r>
              <a:rPr kumimoji="1" lang="en-US" altLang="en-US" sz="2400" kern="0" dirty="0" smtClean="0">
                <a:solidFill>
                  <a:srgbClr val="000000"/>
                </a:solidFill>
                <a:latin typeface="Arial" panose="020B0604020202020204" pitchFamily="34" charset="0"/>
                <a:cs typeface="Arial" panose="020B0604020202020204" pitchFamily="34" charset="0"/>
              </a:rPr>
              <a:t>Expansive-Restrictive Continuum (Fuller and Unwin 2004)</a:t>
            </a:r>
          </a:p>
          <a:p>
            <a:pPr marL="342900" lvl="0" indent="-342900" defTabSz="914400" eaLnBrk="1" hangingPunct="1">
              <a:buFont typeface="Arial" panose="020B0604020202020204" pitchFamily="34" charset="0"/>
              <a:buChar char="•"/>
              <a:tabLst/>
            </a:pPr>
            <a:r>
              <a:rPr kumimoji="1" lang="en-US" altLang="en-US" sz="2400" kern="0" dirty="0" smtClean="0">
                <a:solidFill>
                  <a:srgbClr val="000000"/>
                </a:solidFill>
                <a:latin typeface="Arial" panose="020B0604020202020204" pitchFamily="34" charset="0"/>
                <a:cs typeface="Arial" panose="020B0604020202020204" pitchFamily="34" charset="0"/>
              </a:rPr>
              <a:t>Activity theory (</a:t>
            </a:r>
            <a:r>
              <a:rPr kumimoji="1" lang="en-US" altLang="en-US" sz="2400" kern="0" dirty="0" err="1" smtClean="0">
                <a:solidFill>
                  <a:srgbClr val="000000"/>
                </a:solidFill>
                <a:latin typeface="Arial" panose="020B0604020202020204" pitchFamily="34" charset="0"/>
                <a:cs typeface="Arial" panose="020B0604020202020204" pitchFamily="34" charset="0"/>
              </a:rPr>
              <a:t>eg</a:t>
            </a:r>
            <a:r>
              <a:rPr kumimoji="1" lang="en-US" altLang="en-US" sz="2400" kern="0" dirty="0" smtClean="0">
                <a:solidFill>
                  <a:srgbClr val="000000"/>
                </a:solidFill>
                <a:latin typeface="Arial" panose="020B0604020202020204" pitchFamily="34" charset="0"/>
                <a:cs typeface="Arial" panose="020B0604020202020204" pitchFamily="34" charset="0"/>
              </a:rPr>
              <a:t> </a:t>
            </a:r>
            <a:r>
              <a:rPr kumimoji="1" lang="en-US" altLang="en-US" sz="2400" kern="0" dirty="0" err="1" smtClean="0">
                <a:solidFill>
                  <a:srgbClr val="000000"/>
                </a:solidFill>
                <a:latin typeface="Arial" panose="020B0604020202020204" pitchFamily="34" charset="0"/>
                <a:cs typeface="Arial" panose="020B0604020202020204" pitchFamily="34" charset="0"/>
              </a:rPr>
              <a:t>Engeström</a:t>
            </a:r>
            <a:r>
              <a:rPr kumimoji="1" lang="en-US" altLang="en-US" sz="2400" kern="0" dirty="0" smtClean="0">
                <a:solidFill>
                  <a:srgbClr val="000000"/>
                </a:solidFill>
                <a:latin typeface="Arial" panose="020B0604020202020204" pitchFamily="34" charset="0"/>
                <a:cs typeface="Arial" panose="020B0604020202020204" pitchFamily="34" charset="0"/>
              </a:rPr>
              <a:t> 2011)</a:t>
            </a:r>
          </a:p>
          <a:p>
            <a:pPr marL="342900" lvl="0" indent="-342900" defTabSz="914400" eaLnBrk="1" hangingPunct="1">
              <a:buFont typeface="Arial" panose="020B0604020202020204" pitchFamily="34" charset="0"/>
              <a:buChar char="•"/>
              <a:tabLst/>
            </a:pPr>
            <a:r>
              <a:rPr kumimoji="1" lang="en-US" altLang="en-US" sz="2400" kern="0" dirty="0" smtClean="0">
                <a:solidFill>
                  <a:srgbClr val="000000"/>
                </a:solidFill>
                <a:latin typeface="Arial" panose="020B0604020202020204" pitchFamily="34" charset="0"/>
                <a:cs typeface="Arial" panose="020B0604020202020204" pitchFamily="34" charset="0"/>
              </a:rPr>
              <a:t>‘Productive systems’ (</a:t>
            </a:r>
            <a:r>
              <a:rPr kumimoji="1" lang="en-US" altLang="en-US" sz="2400" kern="0" dirty="0" err="1" smtClean="0">
                <a:solidFill>
                  <a:srgbClr val="000000"/>
                </a:solidFill>
                <a:latin typeface="Arial" panose="020B0604020202020204" pitchFamily="34" charset="0"/>
                <a:cs typeface="Arial" panose="020B0604020202020204" pitchFamily="34" charset="0"/>
              </a:rPr>
              <a:t>Felstead</a:t>
            </a:r>
            <a:r>
              <a:rPr kumimoji="1" lang="en-US" altLang="en-US" sz="2400" kern="0" dirty="0" smtClean="0">
                <a:solidFill>
                  <a:srgbClr val="000000"/>
                </a:solidFill>
                <a:latin typeface="Arial" panose="020B0604020202020204" pitchFamily="34" charset="0"/>
                <a:cs typeface="Arial" panose="020B0604020202020204" pitchFamily="34" charset="0"/>
              </a:rPr>
              <a:t> et al 2009)</a:t>
            </a:r>
          </a:p>
          <a:p>
            <a:pPr marL="342900" lvl="0" indent="-342900" defTabSz="914400" eaLnBrk="1" hangingPunct="1">
              <a:buFont typeface="Arial" panose="020B0604020202020204" pitchFamily="34" charset="0"/>
              <a:buChar char="•"/>
              <a:tabLst/>
            </a:pPr>
            <a:r>
              <a:rPr kumimoji="1" lang="en-US" altLang="en-US" sz="2400" kern="0" dirty="0" smtClean="0">
                <a:solidFill>
                  <a:srgbClr val="000000"/>
                </a:solidFill>
                <a:latin typeface="Arial" panose="020B0604020202020204" pitchFamily="34" charset="0"/>
                <a:cs typeface="Arial" panose="020B0604020202020204" pitchFamily="34" charset="0"/>
              </a:rPr>
              <a:t>‘</a:t>
            </a:r>
            <a:r>
              <a:rPr kumimoji="1" lang="en-US" altLang="en-US" sz="2400" kern="0" dirty="0" err="1" smtClean="0">
                <a:solidFill>
                  <a:srgbClr val="000000"/>
                </a:solidFill>
                <a:latin typeface="Arial" panose="020B0604020202020204" pitchFamily="34" charset="0"/>
                <a:cs typeface="Arial" panose="020B0604020202020204" pitchFamily="34" charset="0"/>
              </a:rPr>
              <a:t>Reconceptualisation</a:t>
            </a:r>
            <a:r>
              <a:rPr kumimoji="1" lang="en-US" altLang="en-US" sz="2400" kern="0" dirty="0" smtClean="0">
                <a:solidFill>
                  <a:srgbClr val="000000"/>
                </a:solidFill>
                <a:latin typeface="Arial" panose="020B0604020202020204" pitchFamily="34" charset="0"/>
                <a:cs typeface="Arial" panose="020B0604020202020204" pitchFamily="34" charset="0"/>
              </a:rPr>
              <a:t>’ (Guile 2014)</a:t>
            </a:r>
          </a:p>
          <a:p>
            <a:endParaRPr lang="en-GB" b="1" dirty="0"/>
          </a:p>
        </p:txBody>
      </p:sp>
      <p:sp>
        <p:nvSpPr>
          <p:cNvPr id="3" name="Text Placeholder 2"/>
          <p:cNvSpPr>
            <a:spLocks noGrp="1"/>
          </p:cNvSpPr>
          <p:nvPr>
            <p:ph type="body" sz="quarter" idx="11"/>
          </p:nvPr>
        </p:nvSpPr>
        <p:spPr/>
        <p:txBody>
          <a:bodyPr/>
          <a:lstStyle/>
          <a:p>
            <a:r>
              <a:rPr lang="en-GB" dirty="0"/>
              <a:t>7</a:t>
            </a:r>
            <a:endParaRPr lang="en-GB" dirty="0"/>
          </a:p>
        </p:txBody>
      </p:sp>
    </p:spTree>
    <p:extLst>
      <p:ext uri="{BB962C8B-B14F-4D97-AF65-F5344CB8AC3E}">
        <p14:creationId xmlns:p14="http://schemas.microsoft.com/office/powerpoint/2010/main" val="1748454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3910" y="1197864"/>
            <a:ext cx="8890502" cy="5309468"/>
          </a:xfrm>
        </p:spPr>
        <p:txBody>
          <a:bodyPr/>
          <a:lstStyle/>
          <a:p>
            <a:pPr lvl="0" defTabSz="914400" eaLnBrk="1" hangingPunct="1">
              <a:tabLst/>
            </a:pPr>
            <a:r>
              <a:rPr kumimoji="1" lang="en-GB" altLang="en-US" sz="2400" b="1" kern="0" dirty="0">
                <a:solidFill>
                  <a:srgbClr val="000000"/>
                </a:solidFill>
                <a:latin typeface="Arial" panose="020B0604020202020204" pitchFamily="34" charset="0"/>
                <a:cs typeface="Arial" panose="020B0604020202020204" pitchFamily="34" charset="0"/>
              </a:rPr>
              <a:t>C</a:t>
            </a:r>
            <a:r>
              <a:rPr kumimoji="1" lang="en-GB" altLang="en-US" sz="2400" b="1" kern="0" dirty="0" smtClean="0">
                <a:solidFill>
                  <a:srgbClr val="000000"/>
                </a:solidFill>
                <a:latin typeface="Arial" panose="020B0604020202020204" pitchFamily="34" charset="0"/>
                <a:cs typeface="Arial" panose="020B0604020202020204" pitchFamily="34" charset="0"/>
              </a:rPr>
              <a:t>onditions for learning and innovation: findings #1</a:t>
            </a:r>
          </a:p>
          <a:p>
            <a:r>
              <a:rPr lang="en-GB" sz="2000" b="1" dirty="0" smtClean="0"/>
              <a:t>Motivation</a:t>
            </a:r>
          </a:p>
          <a:p>
            <a:pPr marL="457200" indent="-457200">
              <a:buFont typeface="Arial" panose="020B0604020202020204" pitchFamily="34" charset="0"/>
              <a:buChar char="•"/>
            </a:pPr>
            <a:r>
              <a:rPr lang="en-GB" sz="2000" dirty="0" smtClean="0"/>
              <a:t>High standards, reputation of organisation, pride in expertise and quality of work</a:t>
            </a:r>
          </a:p>
          <a:p>
            <a:pPr marL="457200" indent="-457200">
              <a:buFont typeface="Arial" panose="020B0604020202020204" pitchFamily="34" charset="0"/>
              <a:buChar char="•"/>
            </a:pPr>
            <a:r>
              <a:rPr lang="en-GB" sz="2000" dirty="0" smtClean="0"/>
              <a:t>Trust </a:t>
            </a:r>
          </a:p>
          <a:p>
            <a:pPr marL="457200" indent="-457200">
              <a:buFont typeface="Arial" panose="020B0604020202020204" pitchFamily="34" charset="0"/>
              <a:buChar char="•"/>
            </a:pPr>
            <a:r>
              <a:rPr lang="en-GB" sz="2000" dirty="0" smtClean="0"/>
              <a:t>Shared commitment to overall mission and strategic direction</a:t>
            </a:r>
          </a:p>
          <a:p>
            <a:pPr marL="457200" indent="-457200">
              <a:buFont typeface="Arial" panose="020B0604020202020204" pitchFamily="34" charset="0"/>
              <a:buChar char="•"/>
            </a:pPr>
            <a:r>
              <a:rPr lang="en-GB" sz="2000" dirty="0" smtClean="0"/>
              <a:t>Public purpose: ‘worthwhileness’ of the work, benefits to society</a:t>
            </a:r>
          </a:p>
          <a:p>
            <a:pPr marL="457200" indent="-457200">
              <a:buFont typeface="Arial" panose="020B0604020202020204" pitchFamily="34" charset="0"/>
              <a:buChar char="•"/>
            </a:pPr>
            <a:endParaRPr lang="en-GB" sz="800" b="1" dirty="0" smtClean="0"/>
          </a:p>
          <a:p>
            <a:r>
              <a:rPr lang="en-GB" sz="2000" b="1" dirty="0" smtClean="0"/>
              <a:t>Project team working</a:t>
            </a:r>
          </a:p>
          <a:p>
            <a:pPr marL="452438" indent="-452438">
              <a:buFont typeface="Arial" panose="020B0604020202020204" pitchFamily="34" charset="0"/>
              <a:buChar char="•"/>
            </a:pPr>
            <a:r>
              <a:rPr lang="en-GB" sz="2000" dirty="0" smtClean="0"/>
              <a:t>Challenging, ‘swampy’ </a:t>
            </a:r>
            <a:r>
              <a:rPr lang="en-GB" sz="2000" dirty="0"/>
              <a:t>problems (Schön 1983</a:t>
            </a:r>
            <a:r>
              <a:rPr lang="en-GB" sz="2000" dirty="0" smtClean="0"/>
              <a:t>)</a:t>
            </a:r>
          </a:p>
          <a:p>
            <a:pPr marL="457200" indent="-457200">
              <a:buFont typeface="Arial" panose="020B0604020202020204" pitchFamily="34" charset="0"/>
              <a:buChar char="•"/>
            </a:pPr>
            <a:r>
              <a:rPr lang="en-GB" sz="2000" dirty="0" smtClean="0"/>
              <a:t>Autonomous: teams design and adapt their own work processes</a:t>
            </a:r>
          </a:p>
          <a:p>
            <a:pPr marL="457200" indent="-457200">
              <a:buFont typeface="Arial" panose="020B0604020202020204" pitchFamily="34" charset="0"/>
              <a:buChar char="•"/>
            </a:pPr>
            <a:r>
              <a:rPr lang="en-GB" sz="2000" dirty="0" smtClean="0"/>
              <a:t>Different disciplinary expertise</a:t>
            </a:r>
            <a:r>
              <a:rPr lang="en-GB" sz="2000" smtClean="0"/>
              <a:t>, different </a:t>
            </a:r>
            <a:r>
              <a:rPr lang="en-GB" sz="2000" dirty="0" smtClean="0"/>
              <a:t>levels of experience</a:t>
            </a:r>
          </a:p>
          <a:p>
            <a:pPr marL="457200" indent="-457200">
              <a:buFont typeface="Arial" panose="020B0604020202020204" pitchFamily="34" charset="0"/>
              <a:buChar char="•"/>
            </a:pPr>
            <a:r>
              <a:rPr lang="en-GB" sz="2000" dirty="0"/>
              <a:t>C</a:t>
            </a:r>
            <a:r>
              <a:rPr lang="en-GB" sz="2000" dirty="0" smtClean="0"/>
              <a:t>ollaborative</a:t>
            </a:r>
            <a:r>
              <a:rPr lang="en-GB" sz="2000" dirty="0"/>
              <a:t>, </a:t>
            </a:r>
            <a:r>
              <a:rPr lang="en-GB" sz="2000" dirty="0" smtClean="0"/>
              <a:t>communicative, social</a:t>
            </a:r>
          </a:p>
          <a:p>
            <a:pPr marL="457200" indent="-457200">
              <a:buFont typeface="Arial" panose="020B0604020202020204" pitchFamily="34" charset="0"/>
              <a:buChar char="•"/>
            </a:pPr>
            <a:r>
              <a:rPr lang="en-GB" sz="2000" dirty="0" smtClean="0"/>
              <a:t>Expectation to share rather than hoard knowledge</a:t>
            </a:r>
          </a:p>
          <a:p>
            <a:pPr marL="457200" indent="-457200">
              <a:buFont typeface="Arial" panose="020B0604020202020204" pitchFamily="34" charset="0"/>
              <a:buChar char="•"/>
            </a:pPr>
            <a:r>
              <a:rPr lang="en-GB" sz="2000" dirty="0" smtClean="0"/>
              <a:t>‘Expansive’ team leadership (Fuller and Unwin 2004)</a:t>
            </a:r>
          </a:p>
          <a:p>
            <a:endParaRPr lang="en-GB" sz="1600" dirty="0" smtClean="0"/>
          </a:p>
        </p:txBody>
      </p:sp>
      <p:sp>
        <p:nvSpPr>
          <p:cNvPr id="3" name="Text Placeholder 2"/>
          <p:cNvSpPr>
            <a:spLocks noGrp="1"/>
          </p:cNvSpPr>
          <p:nvPr>
            <p:ph type="body" sz="quarter" idx="11"/>
          </p:nvPr>
        </p:nvSpPr>
        <p:spPr/>
        <p:txBody>
          <a:bodyPr/>
          <a:lstStyle/>
          <a:p>
            <a:r>
              <a:rPr lang="en-GB" dirty="0"/>
              <a:t>8</a:t>
            </a:r>
            <a:endParaRPr lang="en-GB" dirty="0"/>
          </a:p>
        </p:txBody>
      </p:sp>
    </p:spTree>
    <p:extLst>
      <p:ext uri="{BB962C8B-B14F-4D97-AF65-F5344CB8AC3E}">
        <p14:creationId xmlns:p14="http://schemas.microsoft.com/office/powerpoint/2010/main" val="3821496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3910" y="1197864"/>
            <a:ext cx="8890502" cy="5309468"/>
          </a:xfrm>
        </p:spPr>
        <p:txBody>
          <a:bodyPr/>
          <a:lstStyle/>
          <a:p>
            <a:pPr lvl="0" defTabSz="914400" eaLnBrk="1" hangingPunct="1">
              <a:tabLst/>
            </a:pPr>
            <a:r>
              <a:rPr kumimoji="1" lang="en-GB" altLang="en-US" sz="2400" b="1" kern="0" dirty="0">
                <a:solidFill>
                  <a:srgbClr val="000000"/>
                </a:solidFill>
                <a:latin typeface="Arial" panose="020B0604020202020204" pitchFamily="34" charset="0"/>
                <a:cs typeface="Arial" panose="020B0604020202020204" pitchFamily="34" charset="0"/>
              </a:rPr>
              <a:t>C</a:t>
            </a:r>
            <a:r>
              <a:rPr kumimoji="1" lang="en-GB" altLang="en-US" sz="2400" b="1" kern="0" dirty="0" smtClean="0">
                <a:solidFill>
                  <a:srgbClr val="000000"/>
                </a:solidFill>
                <a:latin typeface="Arial" panose="020B0604020202020204" pitchFamily="34" charset="0"/>
                <a:cs typeface="Arial" panose="020B0604020202020204" pitchFamily="34" charset="0"/>
              </a:rPr>
              <a:t>onditions for learning and innovation: findings #2</a:t>
            </a:r>
          </a:p>
          <a:p>
            <a:r>
              <a:rPr lang="en-GB" sz="1600" b="1" dirty="0" smtClean="0"/>
              <a:t>Team-work processes</a:t>
            </a:r>
          </a:p>
          <a:p>
            <a:pPr marL="457200" indent="-457200">
              <a:buFont typeface="Arial" panose="020B0604020202020204" pitchFamily="34" charset="0"/>
              <a:buChar char="•"/>
            </a:pPr>
            <a:r>
              <a:rPr lang="en-GB" sz="1600" dirty="0" smtClean="0"/>
              <a:t>‘Writing-up’</a:t>
            </a:r>
          </a:p>
          <a:p>
            <a:pPr marL="1200150" lvl="1" indent="-457200">
              <a:buFont typeface="Arial" panose="020B0604020202020204" pitchFamily="34" charset="0"/>
              <a:buChar char="•"/>
            </a:pPr>
            <a:r>
              <a:rPr lang="en-GB" sz="1600" dirty="0" smtClean="0"/>
              <a:t>Notes, memos, ‘</a:t>
            </a:r>
            <a:r>
              <a:rPr lang="en-GB" sz="1600" dirty="0" err="1" smtClean="0"/>
              <a:t>technotes</a:t>
            </a:r>
            <a:r>
              <a:rPr lang="en-GB" sz="1600" dirty="0" smtClean="0"/>
              <a:t>’, reports, papers</a:t>
            </a:r>
          </a:p>
          <a:p>
            <a:pPr marL="1200150" lvl="1" indent="-457200">
              <a:buFont typeface="Arial" panose="020B0604020202020204" pitchFamily="34" charset="0"/>
              <a:buChar char="•"/>
            </a:pPr>
            <a:r>
              <a:rPr lang="en-GB" sz="1600" dirty="0" smtClean="0"/>
              <a:t>These are all provisional representations of aspects of work</a:t>
            </a:r>
          </a:p>
          <a:p>
            <a:pPr marL="1200150" lvl="1" indent="-457200">
              <a:buFont typeface="Arial" panose="020B0604020202020204" pitchFamily="34" charset="0"/>
              <a:buChar char="•"/>
            </a:pPr>
            <a:r>
              <a:rPr lang="en-GB" sz="1600" dirty="0" smtClean="0"/>
              <a:t>For sharing, consultation and peer review</a:t>
            </a:r>
          </a:p>
          <a:p>
            <a:pPr marL="457200" indent="-457200">
              <a:buFont typeface="Arial" panose="020B0604020202020204" pitchFamily="34" charset="0"/>
              <a:buChar char="•"/>
            </a:pPr>
            <a:r>
              <a:rPr lang="en-GB" sz="1600" dirty="0" smtClean="0"/>
              <a:t>Peer review</a:t>
            </a:r>
          </a:p>
          <a:p>
            <a:pPr marL="1200150" lvl="1" indent="-457200">
              <a:buFont typeface="Arial" panose="020B0604020202020204" pitchFamily="34" charset="0"/>
              <a:buChar char="•"/>
            </a:pPr>
            <a:r>
              <a:rPr lang="en-GB" sz="1600" dirty="0" smtClean="0"/>
              <a:t>Evaluation, debating, checking, feedback, suggestions for improvement</a:t>
            </a:r>
          </a:p>
          <a:p>
            <a:pPr marL="457200" indent="-457200">
              <a:buFont typeface="Arial" panose="020B0604020202020204" pitchFamily="34" charset="0"/>
              <a:buChar char="•"/>
            </a:pPr>
            <a:r>
              <a:rPr lang="en-GB" sz="1600" dirty="0" smtClean="0"/>
              <a:t>Boundary crossing (</a:t>
            </a:r>
            <a:r>
              <a:rPr lang="en-GB" sz="1600" dirty="0" err="1" smtClean="0"/>
              <a:t>Akkerman</a:t>
            </a:r>
            <a:r>
              <a:rPr lang="en-GB" sz="1600" dirty="0" smtClean="0"/>
              <a:t> and Bakker 2011)</a:t>
            </a:r>
          </a:p>
          <a:p>
            <a:pPr marL="1200150" lvl="1" indent="-457200">
              <a:buFont typeface="Arial" panose="020B0604020202020204" pitchFamily="34" charset="0"/>
              <a:buChar char="•"/>
            </a:pPr>
            <a:r>
              <a:rPr lang="en-GB" sz="1600" dirty="0" smtClean="0"/>
              <a:t>Specialisms, teams, departments, organisations</a:t>
            </a:r>
          </a:p>
          <a:p>
            <a:pPr marL="1200150" lvl="1" indent="-457200">
              <a:buFont typeface="Arial" panose="020B0604020202020204" pitchFamily="34" charset="0"/>
              <a:buChar char="•"/>
            </a:pPr>
            <a:r>
              <a:rPr lang="en-GB" sz="1600" dirty="0" smtClean="0"/>
              <a:t>‘</a:t>
            </a:r>
            <a:r>
              <a:rPr lang="en-GB" sz="1600" dirty="0"/>
              <a:t>A</a:t>
            </a:r>
            <a:r>
              <a:rPr lang="en-GB" sz="1600" dirty="0" smtClean="0"/>
              <a:t>rtefacts’ used as medium of collaboration and mutual understanding</a:t>
            </a:r>
          </a:p>
          <a:p>
            <a:endParaRPr lang="en-GB" sz="1600" b="1" dirty="0" smtClean="0"/>
          </a:p>
          <a:p>
            <a:r>
              <a:rPr lang="en-GB" sz="1600" b="1" dirty="0" smtClean="0"/>
              <a:t>Organisational environment</a:t>
            </a:r>
          </a:p>
          <a:p>
            <a:pPr marL="452438" indent="-452438">
              <a:buFont typeface="Arial" panose="020B0604020202020204" pitchFamily="34" charset="0"/>
              <a:buChar char="•"/>
              <a:tabLst>
                <a:tab pos="265113" algn="l"/>
              </a:tabLst>
            </a:pPr>
            <a:r>
              <a:rPr lang="en-GB" sz="1600" dirty="0" smtClean="0"/>
              <a:t>Culture: norms of team-working, socialising and sharing ideas as part of work </a:t>
            </a:r>
          </a:p>
          <a:p>
            <a:pPr marL="452438" indent="-452438">
              <a:buFont typeface="Arial" panose="020B0604020202020204" pitchFamily="34" charset="0"/>
              <a:buChar char="•"/>
              <a:tabLst>
                <a:tab pos="265113" algn="l"/>
              </a:tabLst>
            </a:pPr>
            <a:r>
              <a:rPr lang="en-GB" sz="1600" dirty="0" smtClean="0"/>
              <a:t>Facilities: kit, social spaces, communicative tools, networks</a:t>
            </a:r>
          </a:p>
          <a:p>
            <a:pPr marL="452438" indent="-452438">
              <a:buFont typeface="Arial" panose="020B0604020202020204" pitchFamily="34" charset="0"/>
              <a:buChar char="•"/>
              <a:tabLst>
                <a:tab pos="265113" algn="l"/>
              </a:tabLst>
            </a:pPr>
            <a:r>
              <a:rPr lang="en-GB" sz="1600" dirty="0" smtClean="0"/>
              <a:t>Opportunity: time, particularly for processes above</a:t>
            </a:r>
          </a:p>
          <a:p>
            <a:pPr marL="452438" indent="-452438">
              <a:buFont typeface="Arial" panose="020B0604020202020204" pitchFamily="34" charset="0"/>
              <a:buChar char="•"/>
              <a:tabLst>
                <a:tab pos="265113" algn="l"/>
              </a:tabLst>
            </a:pPr>
            <a:r>
              <a:rPr lang="en-GB" sz="1600" dirty="0" smtClean="0"/>
              <a:t>Clear mission and strategic direction</a:t>
            </a:r>
          </a:p>
        </p:txBody>
      </p:sp>
      <p:sp>
        <p:nvSpPr>
          <p:cNvPr id="3" name="Text Placeholder 2"/>
          <p:cNvSpPr>
            <a:spLocks noGrp="1"/>
          </p:cNvSpPr>
          <p:nvPr>
            <p:ph type="body" sz="quarter" idx="11"/>
          </p:nvPr>
        </p:nvSpPr>
        <p:spPr/>
        <p:txBody>
          <a:bodyPr/>
          <a:lstStyle/>
          <a:p>
            <a:r>
              <a:rPr lang="en-GB" dirty="0"/>
              <a:t>9</a:t>
            </a:r>
            <a:endParaRPr lang="en-GB" dirty="0"/>
          </a:p>
        </p:txBody>
      </p:sp>
    </p:spTree>
    <p:extLst>
      <p:ext uri="{BB962C8B-B14F-4D97-AF65-F5344CB8AC3E}">
        <p14:creationId xmlns:p14="http://schemas.microsoft.com/office/powerpoint/2010/main" val="3411576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IOE_Standard_Presentation_Template_1_Dec_2014 copy">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Light Green">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ue Celest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Bright Blu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Sky Blu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Yellow">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rang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Pink">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urpl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Ston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IOE-Net Document" ma:contentTypeID="0x0101003C6433750ECB5A49A2B0F8B7F0D600E000508F965A44D00B4BB5F97D405736E133" ma:contentTypeVersion="7" ma:contentTypeDescription="" ma:contentTypeScope="" ma:versionID="849809ea6dcb1261241d6a9a69473d50">
  <xsd:schema xmlns:xsd="http://www.w3.org/2001/XMLSchema" xmlns:xs="http://www.w3.org/2001/XMLSchema" xmlns:p="http://schemas.microsoft.com/office/2006/metadata/properties" xmlns:ns1="http://schemas.microsoft.com/sharepoint/v3" xmlns:ns2="1f70c37c-c3dd-452e-8808-84ca52e5f108" targetNamespace="http://schemas.microsoft.com/office/2006/metadata/properties" ma:root="true" ma:fieldsID="17997155ec8a0f7180f991f9e5460b9c" ns1:_="" ns2:_="">
    <xsd:import namespace="http://schemas.microsoft.com/sharepoint/v3"/>
    <xsd:import namespace="1f70c37c-c3dd-452e-8808-84ca52e5f108"/>
    <xsd:element name="properties">
      <xsd:complexType>
        <xsd:sequence>
          <xsd:element name="documentManagement">
            <xsd:complexType>
              <xsd:all>
                <xsd:element ref="ns2:IOENetDocumentType"/>
                <xsd:element ref="ns1:ol_Depart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ol_Department" ma:index="9" nillable="true" ma:displayName="Department" ma:hidden="true" ma:internalName="ol_Department"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70c37c-c3dd-452e-8808-84ca52e5f108" elementFormDefault="qualified">
    <xsd:import namespace="http://schemas.microsoft.com/office/2006/documentManagement/types"/>
    <xsd:import namespace="http://schemas.microsoft.com/office/infopath/2007/PartnerControls"/>
    <xsd:element name="IOENetDocumentType" ma:index="8" ma:displayName="IOE-Net Document Type" ma:format="Dropdown" ma:internalName="IOENetDocumentType" ma:readOnly="false">
      <xsd:simpleType>
        <xsd:restriction base="dms:Choice">
          <xsd:enumeration value="Agreement"/>
          <xsd:enumeration value="Form"/>
          <xsd:enumeration value="Guideline"/>
          <xsd:enumeration value="Policy"/>
          <xsd:enumeration value="Presentation"/>
          <xsd:enumeration value="Report"/>
          <xsd:enumeration value="Strategy"/>
          <xsd:enumeration value="Oth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94C293-62A5-490D-83AD-D57271ED98B4}">
  <ds:schemaRefs>
    <ds:schemaRef ds:uri="http://schemas.microsoft.com/office/2006/metadata/longProperties"/>
  </ds:schemaRefs>
</ds:datastoreItem>
</file>

<file path=customXml/itemProps2.xml><?xml version="1.0" encoding="utf-8"?>
<ds:datastoreItem xmlns:ds="http://schemas.openxmlformats.org/officeDocument/2006/customXml" ds:itemID="{D6ABB17C-1081-41D3-9809-558BFD7AF3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f70c37c-c3dd-452e-8808-84ca52e5f1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IOE_Standard_Presentation_Template_1_Dec_2014 copy.pot</Template>
  <TotalTime>5215</TotalTime>
  <Words>1995</Words>
  <Application>Microsoft Office PowerPoint</Application>
  <PresentationFormat>On-screen Show (4:3)</PresentationFormat>
  <Paragraphs>170</Paragraphs>
  <Slides>15</Slides>
  <Notes>0</Notes>
  <HiddenSlides>0</HiddenSlides>
  <MMClips>0</MMClips>
  <ScaleCrop>false</ScaleCrop>
  <HeadingPairs>
    <vt:vector size="4" baseType="variant">
      <vt:variant>
        <vt:lpstr>Theme</vt:lpstr>
      </vt:variant>
      <vt:variant>
        <vt:i4>10</vt:i4>
      </vt:variant>
      <vt:variant>
        <vt:lpstr>Slide Titles</vt:lpstr>
      </vt:variant>
      <vt:variant>
        <vt:i4>15</vt:i4>
      </vt:variant>
    </vt:vector>
  </HeadingPairs>
  <TitlesOfParts>
    <vt:vector size="25" baseType="lpstr">
      <vt:lpstr>IOE_Standard_Presentation_Template_1_Dec_2014 copy</vt:lpstr>
      <vt:lpstr>Blue Celeste</vt:lpstr>
      <vt:lpstr>Bright Blue</vt:lpstr>
      <vt:lpstr>Sky Blue</vt:lpstr>
      <vt:lpstr>Yellow</vt:lpstr>
      <vt:lpstr>Orange</vt:lpstr>
      <vt:lpstr>Pink</vt:lpstr>
      <vt:lpstr>Purple</vt:lpstr>
      <vt:lpstr>Stone</vt:lpstr>
      <vt:lpstr>Light Green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UCL (IOE) powerpoint presentation template</dc:title>
  <dc:creator>Paul2</dc:creator>
  <cp:lastModifiedBy>Jay</cp:lastModifiedBy>
  <cp:revision>253</cp:revision>
  <cp:lastPrinted>2018-07-05T16:37:42Z</cp:lastPrinted>
  <dcterms:created xsi:type="dcterms:W3CDTF">2013-09-17T12:18:35Z</dcterms:created>
  <dcterms:modified xsi:type="dcterms:W3CDTF">2018-07-06T07:47:58Z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l_Department">
    <vt:lpwstr>External Relations</vt:lpwstr>
  </property>
  <property fmtid="{D5CDD505-2E9C-101B-9397-08002B2CF9AE}" pid="3" name="IOENetDocumentType">
    <vt:lpwstr>Presentation</vt:lpwstr>
  </property>
</Properties>
</file>