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9.jpg" ContentType="image/jpeg"/>
  <Override PartName="/ppt/media/image30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694" r:id="rId3"/>
    <p:sldMasterId id="2147483713" r:id="rId4"/>
  </p:sldMasterIdLst>
  <p:notesMasterIdLst>
    <p:notesMasterId r:id="rId35"/>
  </p:notesMasterIdLst>
  <p:handoutMasterIdLst>
    <p:handoutMasterId r:id="rId36"/>
  </p:handoutMasterIdLst>
  <p:sldIdLst>
    <p:sldId id="478" r:id="rId5"/>
    <p:sldId id="560" r:id="rId6"/>
    <p:sldId id="653" r:id="rId7"/>
    <p:sldId id="654" r:id="rId8"/>
    <p:sldId id="548" r:id="rId9"/>
    <p:sldId id="481" r:id="rId10"/>
    <p:sldId id="485" r:id="rId11"/>
    <p:sldId id="486" r:id="rId12"/>
    <p:sldId id="494" r:id="rId13"/>
    <p:sldId id="652" r:id="rId14"/>
    <p:sldId id="647" r:id="rId15"/>
    <p:sldId id="649" r:id="rId16"/>
    <p:sldId id="648" r:id="rId17"/>
    <p:sldId id="646" r:id="rId18"/>
    <p:sldId id="575" r:id="rId19"/>
    <p:sldId id="615" r:id="rId20"/>
    <p:sldId id="650" r:id="rId21"/>
    <p:sldId id="540" r:id="rId22"/>
    <p:sldId id="489" r:id="rId23"/>
    <p:sldId id="495" r:id="rId24"/>
    <p:sldId id="487" r:id="rId25"/>
    <p:sldId id="613" r:id="rId26"/>
    <p:sldId id="590" r:id="rId27"/>
    <p:sldId id="618" r:id="rId28"/>
    <p:sldId id="594" r:id="rId29"/>
    <p:sldId id="651" r:id="rId30"/>
    <p:sldId id="625" r:id="rId31"/>
    <p:sldId id="512" r:id="rId32"/>
    <p:sldId id="640" r:id="rId33"/>
    <p:sldId id="536" r:id="rId34"/>
  </p:sldIdLst>
  <p:sldSz cx="13442950" cy="7561263"/>
  <p:notesSz cx="6799263" cy="9929813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orient="horz" pos="4604" userDrawn="1">
          <p15:clr>
            <a:srgbClr val="A4A3A4"/>
          </p15:clr>
        </p15:guide>
        <p15:guide id="3" orient="horz" pos="1066" userDrawn="1">
          <p15:clr>
            <a:srgbClr val="A4A3A4"/>
          </p15:clr>
        </p15:guide>
        <p15:guide id="4" orient="horz" pos="4286" userDrawn="1">
          <p15:clr>
            <a:srgbClr val="A4A3A4"/>
          </p15:clr>
        </p15:guide>
        <p15:guide id="5" orient="horz" pos="204" userDrawn="1">
          <p15:clr>
            <a:srgbClr val="A4A3A4"/>
          </p15:clr>
        </p15:guide>
        <p15:guide id="6" orient="horz" pos="68" userDrawn="1">
          <p15:clr>
            <a:srgbClr val="A4A3A4"/>
          </p15:clr>
        </p15:guide>
        <p15:guide id="7" pos="4234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8111" userDrawn="1">
          <p15:clr>
            <a:srgbClr val="A4A3A4"/>
          </p15:clr>
        </p15:guide>
        <p15:guide id="10" pos="5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CC"/>
    <a:srgbClr val="663300"/>
    <a:srgbClr val="339933"/>
    <a:srgbClr val="FF0000"/>
    <a:srgbClr val="FF9900"/>
    <a:srgbClr val="660066"/>
    <a:srgbClr val="FFFFFF"/>
    <a:srgbClr val="FFFFCC"/>
    <a:srgbClr val="389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6" autoAdjust="0"/>
    <p:restoredTop sz="94697" autoAdjust="0"/>
  </p:normalViewPr>
  <p:slideViewPr>
    <p:cSldViewPr showGuides="1">
      <p:cViewPr varScale="1">
        <p:scale>
          <a:sx n="67" d="100"/>
          <a:sy n="67" d="100"/>
        </p:scale>
        <p:origin x="102" y="540"/>
      </p:cViewPr>
      <p:guideLst>
        <p:guide orient="horz" pos="2381"/>
        <p:guide orient="horz" pos="4604"/>
        <p:guide orient="horz" pos="1066"/>
        <p:guide orient="horz" pos="4286"/>
        <p:guide orient="horz" pos="204"/>
        <p:guide orient="horz" pos="68"/>
        <p:guide pos="4234"/>
        <p:guide pos="357"/>
        <p:guide pos="8111"/>
        <p:guide pos="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1" cy="4978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018" y="1"/>
            <a:ext cx="2945660" cy="4978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1C297C4-B7E1-4CDB-8595-ECE4500C9D2E}" type="datetimeFigureOut">
              <a:rPr lang="en-GB" smtClean="0"/>
              <a:t>23/06/2018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975"/>
            <a:ext cx="2945661" cy="4978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018" y="9431975"/>
            <a:ext cx="2945660" cy="4978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25ABD9A-D8B4-4290-8147-BF93DDBD6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55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5577" tIns="47788" rIns="95577" bIns="47788" rtlCol="0"/>
          <a:lstStyle>
            <a:lvl1pPr algn="r">
              <a:defRPr sz="1300"/>
            </a:lvl1pPr>
          </a:lstStyle>
          <a:p>
            <a:fld id="{51BCECC7-169F-4006-B330-A0DCD9EFE452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7" tIns="47788" rIns="95577" bIns="4778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5577" tIns="47788" rIns="95577" bIns="477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5577" tIns="47788" rIns="95577" bIns="47788" rtlCol="0" anchor="b"/>
          <a:lstStyle>
            <a:lvl1pPr algn="r">
              <a:defRPr sz="1300"/>
            </a:lvl1pPr>
          </a:lstStyle>
          <a:p>
            <a:fld id="{B3DB9ADA-F289-46A6-9DDC-0DE3C010B7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2252" indent="-280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6907" indent="-22506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8620" indent="-22506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0334" indent="-225064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6803" indent="-225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3271" indent="-225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9740" indent="-225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6208" indent="-2250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32D888-02D1-4E96-8619-6C314B2C555A}" type="slidenum">
              <a:rPr lang="en-GB" altLang="en-US" sz="1200">
                <a:solidFill>
                  <a:srgbClr val="000000"/>
                </a:solidFill>
                <a:cs typeface="Arial" panose="020B0604020202020204" pitchFamily="34" charset="0"/>
              </a:rPr>
              <a:pPr/>
              <a:t>4</a:t>
            </a:fld>
            <a:endParaRPr lang="en-GB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ADD OECD AND PISA LOGOS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6912" indent="-275735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2942" indent="-220588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4118" indent="-220588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5295" indent="-220588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26472" indent="-220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67649" indent="-220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08826" indent="-220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50002" indent="-2205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ED0FD36-F6BA-4B7E-A62C-55460C8FB2D4}" type="slidenum">
              <a:rPr lang="en-AU" altLang="en-US" sz="1200"/>
              <a:pPr/>
              <a:t>15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22914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Through our earlier literature reviews and research with teachers in schools, we have found that there are in fact distinctively different teaching methods that help young people to become more </a:t>
            </a:r>
            <a:r>
              <a:rPr lang="en-GB" i="1" baseline="0" dirty="0" smtClean="0"/>
              <a:t>inquisitive </a:t>
            </a:r>
            <a:r>
              <a:rPr lang="en-GB" i="0" baseline="0" dirty="0" smtClean="0"/>
              <a:t>or </a:t>
            </a:r>
            <a:r>
              <a:rPr lang="en-GB" i="1" baseline="0" dirty="0" smtClean="0"/>
              <a:t>persistent </a:t>
            </a:r>
            <a:r>
              <a:rPr lang="en-GB" i="0" baseline="0" dirty="0" smtClean="0"/>
              <a:t>or </a:t>
            </a:r>
            <a:r>
              <a:rPr lang="en-GB" i="1" baseline="0" dirty="0" smtClean="0"/>
              <a:t>imaginative.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If you want a child to be inquisitive then you need to use teaching methods that encourage them to be confident in developing questions, in exploring ideas, and in challenging assumptions. </a:t>
            </a:r>
          </a:p>
          <a:p>
            <a:endParaRPr lang="en-GB" dirty="0" smtClean="0"/>
          </a:p>
          <a:p>
            <a:pPr defTabSz="882354">
              <a:defRPr/>
            </a:pPr>
            <a:r>
              <a:rPr lang="en-GB" baseline="0" dirty="0" smtClean="0"/>
              <a:t>An established approach to doing all these things is problem-based learning. Teachers have found this </a:t>
            </a:r>
            <a:r>
              <a:rPr lang="en-GB" i="1" baseline="0" dirty="0" smtClean="0"/>
              <a:t>distinctively different teaching method </a:t>
            </a:r>
            <a:r>
              <a:rPr lang="en-GB" i="0" baseline="0" dirty="0" smtClean="0"/>
              <a:t>allows them to cover the curriculum / syllabus / standards in a way that is particularly good at getting learners to generate </a:t>
            </a:r>
            <a:r>
              <a:rPr lang="en-US" dirty="0"/>
              <a:t>their own meaningful questions, to undertake their own inquiry. It’s not a replacement for content; IT’S NOT ABOUT SUBTANCE BUT ABOUT STYLE. </a:t>
            </a:r>
          </a:p>
          <a:p>
            <a:pPr defTabSz="882354">
              <a:defRPr/>
            </a:pPr>
            <a:endParaRPr lang="en-US" dirty="0"/>
          </a:p>
          <a:p>
            <a:pPr defTabSz="882354">
              <a:defRPr/>
            </a:pPr>
            <a:endParaRPr lang="en-US" dirty="0"/>
          </a:p>
          <a:p>
            <a:pPr defTabSz="882354">
              <a:defRPr/>
            </a:pPr>
            <a:endParaRPr lang="en-US" dirty="0"/>
          </a:p>
          <a:p>
            <a:pPr defTabSz="882354">
              <a:defRPr/>
            </a:pPr>
            <a:endParaRPr lang="en-US" dirty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B9ADA-F289-46A6-9DDC-0DE3C010B7B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4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77" y="2609345"/>
            <a:ext cx="5418407" cy="2077419"/>
          </a:xfrm>
          <a:solidFill>
            <a:schemeClr val="tx2"/>
          </a:solidFill>
        </p:spPr>
        <p:txBody>
          <a:bodyPr wrap="none" lIns="252000" tIns="252000" rIns="252000" bIns="324000" anchor="t" anchorCtr="0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75" y="2042657"/>
            <a:ext cx="4028668" cy="344504"/>
          </a:xfrm>
          <a:solidFill>
            <a:schemeClr val="tx2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 algn="l"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pic>
        <p:nvPicPr>
          <p:cNvPr id="1028" name="Picture 4" descr="O:\Mitchell Institute\supplied\Final Logo\PNG 150dpi\Mitchell_Logo_Mono 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236" cy="15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66776" y="4908943"/>
            <a:ext cx="3671647" cy="289976"/>
          </a:xfrm>
          <a:solidFill>
            <a:schemeClr val="accent2"/>
          </a:solidFill>
        </p:spPr>
        <p:txBody>
          <a:bodyPr wrap="none" lIns="252000" tIns="36000" rIns="252000" bIns="18000" anchor="ctr" anchorCtr="0">
            <a:spAutoFit/>
          </a:bodyPr>
          <a:lstStyle>
            <a:lvl1pPr marL="0" indent="0">
              <a:buFontTx/>
              <a:buNone/>
              <a:defRPr sz="1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6776" y="5421101"/>
            <a:ext cx="3643498" cy="331526"/>
          </a:xfrm>
          <a:solidFill>
            <a:schemeClr val="tx2"/>
          </a:solidFill>
        </p:spPr>
        <p:txBody>
          <a:bodyPr vert="horz" wrap="none" lIns="252000" tIns="36000" rIns="252000" bIns="18000" rtlCol="0" anchor="ctr" anchorCtr="0">
            <a:spAutoFit/>
          </a:bodyPr>
          <a:lstStyle>
            <a:lvl1pPr>
              <a:defRPr lang="en-US" sz="2000" cap="non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pic>
        <p:nvPicPr>
          <p:cNvPr id="10" name="Picture 4" descr="O:\Mitchell Institute\supplied\Final Logo\PNG 150dpi\Mitchell_Logo_Mono Revers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236" cy="15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77" y="2609345"/>
            <a:ext cx="5418407" cy="2077419"/>
          </a:xfrm>
          <a:solidFill>
            <a:schemeClr val="tx2"/>
          </a:solidFill>
        </p:spPr>
        <p:txBody>
          <a:bodyPr wrap="none" lIns="252000" tIns="252000" rIns="252000" bIns="324000" anchor="t" anchorCtr="0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75" y="2042657"/>
            <a:ext cx="4028668" cy="344504"/>
          </a:xfrm>
          <a:solidFill>
            <a:schemeClr val="tx2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 algn="l">
              <a:buNone/>
              <a:defRPr sz="1700" b="1" cap="all" baseline="0">
                <a:solidFill>
                  <a:schemeClr val="accent2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pic>
        <p:nvPicPr>
          <p:cNvPr id="1028" name="Picture 4" descr="O:\Mitchell Institute\supplied\Final Logo\PNG 150dpi\Mitchell_Logo_Mono Revers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236" cy="15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66776" y="4908943"/>
            <a:ext cx="3671647" cy="289976"/>
          </a:xfrm>
          <a:solidFill>
            <a:schemeClr val="accent2"/>
          </a:solidFill>
        </p:spPr>
        <p:txBody>
          <a:bodyPr wrap="none" lIns="252000" tIns="36000" rIns="252000" bIns="18000" anchor="ctr" anchorCtr="0">
            <a:spAutoFit/>
          </a:bodyPr>
          <a:lstStyle>
            <a:lvl1pPr marL="0" indent="0">
              <a:buFontTx/>
              <a:buNone/>
              <a:defRPr sz="1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6776" y="5421101"/>
            <a:ext cx="3643498" cy="331526"/>
          </a:xfrm>
          <a:solidFill>
            <a:schemeClr val="tx2"/>
          </a:solidFill>
        </p:spPr>
        <p:txBody>
          <a:bodyPr vert="horz" wrap="none" lIns="252000" tIns="36000" rIns="252000" bIns="18000" rtlCol="0" anchor="ctr" anchorCtr="0">
            <a:spAutoFit/>
          </a:bodyPr>
          <a:lstStyle>
            <a:lvl1pPr>
              <a:defRPr lang="en-US" sz="2000" cap="non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0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77" y="2609345"/>
            <a:ext cx="5418407" cy="2077419"/>
          </a:xfrm>
          <a:solidFill>
            <a:schemeClr val="tx2"/>
          </a:solidFill>
        </p:spPr>
        <p:txBody>
          <a:bodyPr wrap="none" lIns="252000" tIns="252000" rIns="252000" bIns="324000" anchor="t" anchorCtr="0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75" y="2042657"/>
            <a:ext cx="4028668" cy="344504"/>
          </a:xfrm>
          <a:solidFill>
            <a:schemeClr val="accent1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 algn="l">
              <a:buNone/>
              <a:defRPr sz="1700" b="1" cap="all" baseline="0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66776" y="4908943"/>
            <a:ext cx="3671647" cy="289976"/>
          </a:xfrm>
          <a:solidFill>
            <a:schemeClr val="accent2"/>
          </a:solidFill>
        </p:spPr>
        <p:txBody>
          <a:bodyPr wrap="none" lIns="252000" tIns="36000" rIns="252000" bIns="18000" anchor="ctr" anchorCtr="0">
            <a:spAutoFit/>
          </a:bodyPr>
          <a:lstStyle>
            <a:lvl1pPr marL="0" indent="0">
              <a:buFontTx/>
              <a:buNone/>
              <a:defRPr sz="17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6776" y="5421101"/>
            <a:ext cx="3643498" cy="331526"/>
          </a:xfrm>
          <a:solidFill>
            <a:schemeClr val="accent1"/>
          </a:solidFill>
        </p:spPr>
        <p:txBody>
          <a:bodyPr vert="horz" wrap="none" lIns="252000" tIns="36000" rIns="252000" bIns="18000" rtlCol="0" anchor="ctr" anchorCtr="0">
            <a:spAutoFit/>
          </a:bodyPr>
          <a:lstStyle>
            <a:lvl1pPr>
              <a:defRPr lang="en-US" sz="2000" cap="non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O:\Mitchell Institute\supplied\Final Logo\PNG 150dpi\Mitchell_Logo_Colou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9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776" y="3837065"/>
            <a:ext cx="4731616" cy="1911220"/>
          </a:xfrm>
          <a:solidFill>
            <a:schemeClr val="accent1"/>
          </a:solidFill>
        </p:spPr>
        <p:txBody>
          <a:bodyPr vert="horz" wrap="none" lIns="252000" tIns="252000" rIns="252000" bIns="324000" rtlCol="0" anchor="t" anchorCtr="0">
            <a:spAutoFit/>
          </a:bodyPr>
          <a:lstStyle>
            <a:lvl1pPr>
              <a:defRPr lang="en-AU" sz="4800"/>
            </a:lvl1pPr>
          </a:lstStyle>
          <a:p>
            <a:pPr marL="0"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AU" dirty="0"/>
          </a:p>
        </p:txBody>
      </p:sp>
      <p:pic>
        <p:nvPicPr>
          <p:cNvPr id="2050" name="Picture 2" descr="O:\Mitchell Institute\supplied\Final Logo\PNG 150dpi\Mitchell_Logo_Colou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566775" y="5969925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5707" y="3270922"/>
            <a:ext cx="3671647" cy="344504"/>
          </a:xfrm>
          <a:solidFill>
            <a:schemeClr val="accent1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>
              <a:buFontTx/>
              <a:buNone/>
              <a:defRPr sz="1700" b="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18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21_N402_pag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338"/>
            <a:ext cx="13442950" cy="95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475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348896"/>
            <a:ext cx="11426508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444" y="4284719"/>
            <a:ext cx="941006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75" indent="0" algn="ctr">
              <a:buNone/>
              <a:defRPr/>
            </a:lvl2pPr>
            <a:lvl3pPr marL="1008149" indent="0" algn="ctr">
              <a:buNone/>
              <a:defRPr/>
            </a:lvl3pPr>
            <a:lvl4pPr marL="1512224" indent="0" algn="ctr">
              <a:buNone/>
              <a:defRPr/>
            </a:lvl4pPr>
            <a:lvl5pPr marL="2016298" indent="0" algn="ctr">
              <a:buNone/>
              <a:defRPr/>
            </a:lvl5pPr>
            <a:lvl6pPr marL="2520373" indent="0" algn="ctr">
              <a:buNone/>
              <a:defRPr/>
            </a:lvl6pPr>
            <a:lvl7pPr marL="3024448" indent="0" algn="ctr">
              <a:buNone/>
              <a:defRPr/>
            </a:lvl7pPr>
            <a:lvl8pPr marL="3528522" indent="0" algn="ctr">
              <a:buNone/>
              <a:defRPr/>
            </a:lvl8pPr>
            <a:lvl9pPr marL="40325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FC08A7-1AC6-43B9-941F-F80AC8AB1D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8706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E66EA5-6576-4F21-B279-60531A03B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02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900" y="4858815"/>
            <a:ext cx="11426508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75" indent="0">
              <a:buNone/>
              <a:defRPr sz="1985"/>
            </a:lvl2pPr>
            <a:lvl3pPr marL="1008149" indent="0">
              <a:buNone/>
              <a:defRPr sz="1764"/>
            </a:lvl3pPr>
            <a:lvl4pPr marL="1512224" indent="0">
              <a:buNone/>
              <a:defRPr sz="1544"/>
            </a:lvl4pPr>
            <a:lvl5pPr marL="2016298" indent="0">
              <a:buNone/>
              <a:defRPr sz="1544"/>
            </a:lvl5pPr>
            <a:lvl6pPr marL="2520373" indent="0">
              <a:buNone/>
              <a:defRPr sz="1544"/>
            </a:lvl6pPr>
            <a:lvl7pPr marL="3024448" indent="0">
              <a:buNone/>
              <a:defRPr sz="1544"/>
            </a:lvl7pPr>
            <a:lvl8pPr marL="3528522" indent="0">
              <a:buNone/>
              <a:defRPr sz="1544"/>
            </a:lvl8pPr>
            <a:lvl9pPr marL="4032597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34A302-7ECC-45B7-A9CD-69A7A19BFE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54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B447D9-7CDF-44DE-B4B1-ACD97B7D43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7891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833" y="1692535"/>
            <a:ext cx="594197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6671D8-CDF9-4B99-B4ED-47D85FD12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87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6666F4-5DEC-4E5F-B407-D6B71B3C56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19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777" y="2609345"/>
            <a:ext cx="5418407" cy="2077419"/>
          </a:xfrm>
          <a:solidFill>
            <a:schemeClr val="tx2"/>
          </a:solidFill>
        </p:spPr>
        <p:txBody>
          <a:bodyPr wrap="none" lIns="252000" tIns="252000" rIns="252000" bIns="324000" anchor="t" anchorCtr="0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75" y="2042657"/>
            <a:ext cx="4028668" cy="344504"/>
          </a:xfrm>
          <a:solidFill>
            <a:schemeClr val="accent1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 algn="l">
              <a:buNone/>
              <a:defRPr sz="1700" b="1" cap="all" baseline="0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66776" y="4908943"/>
            <a:ext cx="3671647" cy="289976"/>
          </a:xfrm>
          <a:solidFill>
            <a:schemeClr val="accent2"/>
          </a:solidFill>
        </p:spPr>
        <p:txBody>
          <a:bodyPr wrap="none" lIns="252000" tIns="36000" rIns="252000" bIns="18000" anchor="ctr" anchorCtr="0">
            <a:spAutoFit/>
          </a:bodyPr>
          <a:lstStyle>
            <a:lvl1pPr marL="0" indent="0">
              <a:buFontTx/>
              <a:buNone/>
              <a:defRPr sz="17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6776" y="5421101"/>
            <a:ext cx="3643498" cy="331526"/>
          </a:xfrm>
          <a:solidFill>
            <a:schemeClr val="accent1"/>
          </a:solidFill>
        </p:spPr>
        <p:txBody>
          <a:bodyPr vert="horz" wrap="none" lIns="252000" tIns="36000" rIns="252000" bIns="18000" rtlCol="0" anchor="ctr" anchorCtr="0">
            <a:spAutoFit/>
          </a:bodyPr>
          <a:lstStyle>
            <a:lvl1pPr>
              <a:defRPr lang="en-US" sz="2000" cap="non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O:\Mitchell Institute\supplied\Final Logo\PNG 150dpi\Mitchell_Logo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566775" y="5974811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pic>
        <p:nvPicPr>
          <p:cNvPr id="12" name="Picture 2" descr="O:\Mitchell Institute\supplied\Final Logo\PNG 150dpi\Mitchell_Logo_Colou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9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E457AD-B3B8-4984-9D79-A0FDD417F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00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821" y="301051"/>
            <a:ext cx="751498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8E962B-B248-4FA7-A9AC-1B0837306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861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2" y="5292887"/>
            <a:ext cx="806577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75" indent="0">
              <a:buNone/>
              <a:defRPr sz="3087"/>
            </a:lvl2pPr>
            <a:lvl3pPr marL="1008149" indent="0">
              <a:buNone/>
              <a:defRPr sz="2646"/>
            </a:lvl3pPr>
            <a:lvl4pPr marL="1512224" indent="0">
              <a:buNone/>
              <a:defRPr sz="2205"/>
            </a:lvl4pPr>
            <a:lvl5pPr marL="2016298" indent="0">
              <a:buNone/>
              <a:defRPr sz="2205"/>
            </a:lvl5pPr>
            <a:lvl6pPr marL="2520373" indent="0">
              <a:buNone/>
              <a:defRPr sz="2205"/>
            </a:lvl6pPr>
            <a:lvl7pPr marL="3024448" indent="0">
              <a:buNone/>
              <a:defRPr sz="2205"/>
            </a:lvl7pPr>
            <a:lvl8pPr marL="3528522" indent="0">
              <a:buNone/>
              <a:defRPr sz="2205"/>
            </a:lvl8pPr>
            <a:lvl9pPr marL="4032597" indent="0">
              <a:buNone/>
              <a:defRPr sz="22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14D3EC-598B-4D62-BD8E-D85FBA6922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515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402295-BEBB-4127-8A70-004F59C7A4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6096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88A0F-8C98-43E8-94F4-CD702213B1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75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0D9C90-2A2B-4ABE-ACF9-09DA464A13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298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DBA573-638F-41A8-99AB-510D67F8A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080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05591A-F9D6-4209-BE0A-F87CAC56EC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48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2148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148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9E86B-4C82-448C-9E6F-AAAFAB221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940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21" y="672115"/>
            <a:ext cx="11426508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223" y="2184365"/>
            <a:ext cx="5601229" cy="4536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3502" y="2184365"/>
            <a:ext cx="5601229" cy="4536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80B4-C8C0-486D-AC28-DBDE88195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35402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776" y="3837065"/>
            <a:ext cx="4731616" cy="1911220"/>
          </a:xfrm>
          <a:solidFill>
            <a:schemeClr val="accent1"/>
          </a:solidFill>
        </p:spPr>
        <p:txBody>
          <a:bodyPr vert="horz" wrap="none" lIns="252000" tIns="252000" rIns="252000" bIns="324000" rtlCol="0" anchor="t" anchorCtr="0">
            <a:spAutoFit/>
          </a:bodyPr>
          <a:lstStyle>
            <a:lvl1pPr>
              <a:defRPr lang="en-AU" sz="4800"/>
            </a:lvl1pPr>
          </a:lstStyle>
          <a:p>
            <a:pPr marL="0"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AU" dirty="0"/>
          </a:p>
        </p:txBody>
      </p:sp>
      <p:pic>
        <p:nvPicPr>
          <p:cNvPr id="2050" name="Picture 2" descr="O:\Mitchell Institute\supplied\Final Logo\PNG 150dpi\Mitchell_Logo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66775" y="5969925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65707" y="3270922"/>
            <a:ext cx="3671647" cy="344504"/>
          </a:xfrm>
          <a:solidFill>
            <a:schemeClr val="accent1"/>
          </a:solidFill>
        </p:spPr>
        <p:txBody>
          <a:bodyPr wrap="none" lIns="252000" tIns="72000" rIns="252000" bIns="36000" anchor="ctr" anchorCtr="0">
            <a:spAutoFit/>
          </a:bodyPr>
          <a:lstStyle>
            <a:lvl1pPr marL="0" indent="0">
              <a:buFontTx/>
              <a:buNone/>
              <a:defRPr sz="1700" b="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 descr="O:\Mitchell Institute\supplied\Final Logo\PNG 150dpi\Mitchell_Logo_Colou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672" y="5904000"/>
            <a:ext cx="1477505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566775" y="5969925"/>
            <a:ext cx="36205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</p:spTree>
    <p:extLst>
      <p:ext uri="{BB962C8B-B14F-4D97-AF65-F5344CB8AC3E}">
        <p14:creationId xmlns:p14="http://schemas.microsoft.com/office/powerpoint/2010/main" val="1457185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21_N402_pag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338"/>
            <a:ext cx="13442950" cy="95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8741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with Brea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995" y="1692276"/>
            <a:ext cx="7442608" cy="5111750"/>
          </a:xfrm>
        </p:spPr>
        <p:txBody>
          <a:bodyPr/>
          <a:lstStyle>
            <a:lvl1pPr>
              <a:defRPr sz="2734"/>
            </a:lvl1pPr>
            <a:lvl2pPr>
              <a:defRPr sz="1885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803087" y="1692276"/>
            <a:ext cx="4073088" cy="987029"/>
          </a:xfrm>
          <a:gradFill>
            <a:gsLst>
              <a:gs pos="15000">
                <a:schemeClr val="accent2">
                  <a:lumMod val="80000"/>
                </a:schemeClr>
              </a:gs>
              <a:gs pos="55000">
                <a:schemeClr val="accent2"/>
              </a:gs>
            </a:gsLst>
            <a:lin ang="4200000" scaled="0"/>
          </a:gradFill>
        </p:spPr>
        <p:txBody>
          <a:bodyPr lIns="144000" tIns="144000" rIns="144000" bIns="144000">
            <a:spAutoFit/>
          </a:bodyPr>
          <a:lstStyle>
            <a:lvl1pPr marL="0" indent="0">
              <a:buFontTx/>
              <a:buNone/>
              <a:defRPr sz="22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4780-19B9-4D4A-82DB-B9D01AB48C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539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348896"/>
            <a:ext cx="11426508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444" y="4284719"/>
            <a:ext cx="941006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75" indent="0" algn="ctr">
              <a:buNone/>
              <a:defRPr/>
            </a:lvl2pPr>
            <a:lvl3pPr marL="1008149" indent="0" algn="ctr">
              <a:buNone/>
              <a:defRPr/>
            </a:lvl3pPr>
            <a:lvl4pPr marL="1512224" indent="0" algn="ctr">
              <a:buNone/>
              <a:defRPr/>
            </a:lvl4pPr>
            <a:lvl5pPr marL="2016298" indent="0" algn="ctr">
              <a:buNone/>
              <a:defRPr/>
            </a:lvl5pPr>
            <a:lvl6pPr marL="2520373" indent="0" algn="ctr">
              <a:buNone/>
              <a:defRPr/>
            </a:lvl6pPr>
            <a:lvl7pPr marL="3024448" indent="0" algn="ctr">
              <a:buNone/>
              <a:defRPr/>
            </a:lvl7pPr>
            <a:lvl8pPr marL="3528522" indent="0" algn="ctr">
              <a:buNone/>
              <a:defRPr/>
            </a:lvl8pPr>
            <a:lvl9pPr marL="40325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FC08A7-1AC6-43B9-941F-F80AC8AB1D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16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E66EA5-6576-4F21-B279-60531A03B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4664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900" y="4858815"/>
            <a:ext cx="11426508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75" indent="0">
              <a:buNone/>
              <a:defRPr sz="1985"/>
            </a:lvl2pPr>
            <a:lvl3pPr marL="1008149" indent="0">
              <a:buNone/>
              <a:defRPr sz="1764"/>
            </a:lvl3pPr>
            <a:lvl4pPr marL="1512224" indent="0">
              <a:buNone/>
              <a:defRPr sz="1544"/>
            </a:lvl4pPr>
            <a:lvl5pPr marL="2016298" indent="0">
              <a:buNone/>
              <a:defRPr sz="1544"/>
            </a:lvl5pPr>
            <a:lvl6pPr marL="2520373" indent="0">
              <a:buNone/>
              <a:defRPr sz="1544"/>
            </a:lvl6pPr>
            <a:lvl7pPr marL="3024448" indent="0">
              <a:buNone/>
              <a:defRPr sz="1544"/>
            </a:lvl7pPr>
            <a:lvl8pPr marL="3528522" indent="0">
              <a:buNone/>
              <a:defRPr sz="1544"/>
            </a:lvl8pPr>
            <a:lvl9pPr marL="4032597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34A302-7ECC-45B7-A9CD-69A7A19BFE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431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B447D9-7CDF-44DE-B4B1-ACD97B7D43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808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833" y="1692535"/>
            <a:ext cx="594197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6671D8-CDF9-4B99-B4ED-47D85FD12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8228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6666F4-5DEC-4E5F-B407-D6B71B3C56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541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E457AD-B3B8-4984-9D79-A0FDD417F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067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821" y="301051"/>
            <a:ext cx="751498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8E962B-B248-4FA7-A9AC-1B0837306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41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996" y="1692275"/>
            <a:ext cx="11948178" cy="5111750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2677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2" y="5292887"/>
            <a:ext cx="806577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75" indent="0">
              <a:buNone/>
              <a:defRPr sz="3087"/>
            </a:lvl2pPr>
            <a:lvl3pPr marL="1008149" indent="0">
              <a:buNone/>
              <a:defRPr sz="2646"/>
            </a:lvl3pPr>
            <a:lvl4pPr marL="1512224" indent="0">
              <a:buNone/>
              <a:defRPr sz="2205"/>
            </a:lvl4pPr>
            <a:lvl5pPr marL="2016298" indent="0">
              <a:buNone/>
              <a:defRPr sz="2205"/>
            </a:lvl5pPr>
            <a:lvl6pPr marL="2520373" indent="0">
              <a:buNone/>
              <a:defRPr sz="2205"/>
            </a:lvl6pPr>
            <a:lvl7pPr marL="3024448" indent="0">
              <a:buNone/>
              <a:defRPr sz="2205"/>
            </a:lvl7pPr>
            <a:lvl8pPr marL="3528522" indent="0">
              <a:buNone/>
              <a:defRPr sz="2205"/>
            </a:lvl8pPr>
            <a:lvl9pPr marL="4032597" indent="0">
              <a:buNone/>
              <a:defRPr sz="22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14D3EC-598B-4D62-BD8E-D85FBA6922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6015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402295-BEBB-4127-8A70-004F59C7A4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781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88A0F-8C98-43E8-94F4-CD702213B1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0581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0D9C90-2A2B-4ABE-ACF9-09DA464A13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722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DBA573-638F-41A8-99AB-510D67F8A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786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05591A-F9D6-4209-BE0A-F87CAC56EC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588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2148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148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9E86B-4C82-448C-9E6F-AAAFAB221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260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21_N402_pag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338"/>
            <a:ext cx="13442950" cy="95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874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348896"/>
            <a:ext cx="11426508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444" y="4284719"/>
            <a:ext cx="941006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04075" indent="0" algn="ctr">
              <a:buNone/>
              <a:defRPr/>
            </a:lvl2pPr>
            <a:lvl3pPr marL="1008149" indent="0" algn="ctr">
              <a:buNone/>
              <a:defRPr/>
            </a:lvl3pPr>
            <a:lvl4pPr marL="1512224" indent="0" algn="ctr">
              <a:buNone/>
              <a:defRPr/>
            </a:lvl4pPr>
            <a:lvl5pPr marL="2016298" indent="0" algn="ctr">
              <a:buNone/>
              <a:defRPr/>
            </a:lvl5pPr>
            <a:lvl6pPr marL="2520373" indent="0" algn="ctr">
              <a:buNone/>
              <a:defRPr/>
            </a:lvl6pPr>
            <a:lvl7pPr marL="3024448" indent="0" algn="ctr">
              <a:buNone/>
              <a:defRPr/>
            </a:lvl7pPr>
            <a:lvl8pPr marL="3528522" indent="0" algn="ctr">
              <a:buNone/>
              <a:defRPr/>
            </a:lvl8pPr>
            <a:lvl9pPr marL="40325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FC08A7-1AC6-43B9-941F-F80AC8AB1D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10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E66EA5-6576-4F21-B279-60531A03B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6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rea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995" y="1692275"/>
            <a:ext cx="7442608" cy="5111750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803087" y="1692275"/>
            <a:ext cx="4073088" cy="623211"/>
          </a:xfrm>
          <a:gradFill>
            <a:gsLst>
              <a:gs pos="15000">
                <a:schemeClr val="accent2">
                  <a:lumMod val="80000"/>
                </a:schemeClr>
              </a:gs>
              <a:gs pos="55000">
                <a:schemeClr val="accent2"/>
              </a:gs>
            </a:gsLst>
            <a:lin ang="4200000" scaled="0"/>
          </a:gradFill>
        </p:spPr>
        <p:txBody>
          <a:bodyPr lIns="144000" tIns="144000" rIns="144000" bIns="144000">
            <a:sp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714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900" y="4858815"/>
            <a:ext cx="11426508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75" indent="0">
              <a:buNone/>
              <a:defRPr sz="1985"/>
            </a:lvl2pPr>
            <a:lvl3pPr marL="1008149" indent="0">
              <a:buNone/>
              <a:defRPr sz="1764"/>
            </a:lvl3pPr>
            <a:lvl4pPr marL="1512224" indent="0">
              <a:buNone/>
              <a:defRPr sz="1544"/>
            </a:lvl4pPr>
            <a:lvl5pPr marL="2016298" indent="0">
              <a:buNone/>
              <a:defRPr sz="1544"/>
            </a:lvl5pPr>
            <a:lvl6pPr marL="2520373" indent="0">
              <a:buNone/>
              <a:defRPr sz="1544"/>
            </a:lvl6pPr>
            <a:lvl7pPr marL="3024448" indent="0">
              <a:buNone/>
              <a:defRPr sz="1544"/>
            </a:lvl7pPr>
            <a:lvl8pPr marL="3528522" indent="0">
              <a:buNone/>
              <a:defRPr sz="1544"/>
            </a:lvl8pPr>
            <a:lvl9pPr marL="4032597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34A302-7ECC-45B7-A9CD-69A7A19BFE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501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B447D9-7CDF-44DE-B4B1-ACD97B7D43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406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149" y="2397901"/>
            <a:ext cx="5939637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833" y="1692535"/>
            <a:ext cx="5941970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75" indent="0">
              <a:buNone/>
              <a:defRPr sz="2205" b="1"/>
            </a:lvl2pPr>
            <a:lvl3pPr marL="1008149" indent="0">
              <a:buNone/>
              <a:defRPr sz="1985" b="1"/>
            </a:lvl3pPr>
            <a:lvl4pPr marL="1512224" indent="0">
              <a:buNone/>
              <a:defRPr sz="1764" b="1"/>
            </a:lvl4pPr>
            <a:lvl5pPr marL="2016298" indent="0">
              <a:buNone/>
              <a:defRPr sz="1764" b="1"/>
            </a:lvl5pPr>
            <a:lvl6pPr marL="2520373" indent="0">
              <a:buNone/>
              <a:defRPr sz="1764" b="1"/>
            </a:lvl6pPr>
            <a:lvl7pPr marL="3024448" indent="0">
              <a:buNone/>
              <a:defRPr sz="1764" b="1"/>
            </a:lvl7pPr>
            <a:lvl8pPr marL="3528522" indent="0">
              <a:buNone/>
              <a:defRPr sz="1764" b="1"/>
            </a:lvl8pPr>
            <a:lvl9pPr marL="4032597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6671D8-CDF9-4B99-B4ED-47D85FD12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777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6666F4-5DEC-4E5F-B407-D6B71B3C56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451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E457AD-B3B8-4984-9D79-A0FDD417F9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717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821" y="301051"/>
            <a:ext cx="751498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8E962B-B248-4FA7-A9AC-1B08373067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257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2" y="5292887"/>
            <a:ext cx="806577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75" indent="0">
              <a:buNone/>
              <a:defRPr sz="3087"/>
            </a:lvl2pPr>
            <a:lvl3pPr marL="1008149" indent="0">
              <a:buNone/>
              <a:defRPr sz="2646"/>
            </a:lvl3pPr>
            <a:lvl4pPr marL="1512224" indent="0">
              <a:buNone/>
              <a:defRPr sz="2205"/>
            </a:lvl4pPr>
            <a:lvl5pPr marL="2016298" indent="0">
              <a:buNone/>
              <a:defRPr sz="2205"/>
            </a:lvl5pPr>
            <a:lvl6pPr marL="2520373" indent="0">
              <a:buNone/>
              <a:defRPr sz="2205"/>
            </a:lvl6pPr>
            <a:lvl7pPr marL="3024448" indent="0">
              <a:buNone/>
              <a:defRPr sz="2205"/>
            </a:lvl7pPr>
            <a:lvl8pPr marL="3528522" indent="0">
              <a:buNone/>
              <a:defRPr sz="2205"/>
            </a:lvl8pPr>
            <a:lvl9pPr marL="4032597" indent="0">
              <a:buNone/>
              <a:defRPr sz="22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75" indent="0">
              <a:buNone/>
              <a:defRPr sz="1323"/>
            </a:lvl2pPr>
            <a:lvl3pPr marL="1008149" indent="0">
              <a:buNone/>
              <a:defRPr sz="1103"/>
            </a:lvl3pPr>
            <a:lvl4pPr marL="1512224" indent="0">
              <a:buNone/>
              <a:defRPr sz="992"/>
            </a:lvl4pPr>
            <a:lvl5pPr marL="2016298" indent="0">
              <a:buNone/>
              <a:defRPr sz="992"/>
            </a:lvl5pPr>
            <a:lvl6pPr marL="2520373" indent="0">
              <a:buNone/>
              <a:defRPr sz="992"/>
            </a:lvl6pPr>
            <a:lvl7pPr marL="3024448" indent="0">
              <a:buNone/>
              <a:defRPr sz="992"/>
            </a:lvl7pPr>
            <a:lvl8pPr marL="3528522" indent="0">
              <a:buNone/>
              <a:defRPr sz="992"/>
            </a:lvl8pPr>
            <a:lvl9pPr marL="4032597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14D3EC-598B-4D62-BD8E-D85FBA6922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6607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402295-BEBB-4127-8A70-004F59C7A4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320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6139" y="302802"/>
            <a:ext cx="3024664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147" y="302802"/>
            <a:ext cx="8849943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88A0F-8C98-43E8-94F4-CD702213B1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3359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3500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0D9C90-2A2B-4ABE-ACF9-09DA464A13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52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995" y="1692275"/>
            <a:ext cx="5702323" cy="5111750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7173853" y="1692275"/>
            <a:ext cx="5702323" cy="5111750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465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DBA573-638F-41A8-99AB-510D67F8A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207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2148" y="1764295"/>
            <a:ext cx="5937302" cy="49900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05591A-F9D6-4209-BE0A-F87CAC56EC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5758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2149" y="302804"/>
            <a:ext cx="12098655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2148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33500" y="1764298"/>
            <a:ext cx="5937302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148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500" y="4342479"/>
            <a:ext cx="5937302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9E86B-4C82-448C-9E6F-AAAFAB221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716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221" y="672115"/>
            <a:ext cx="11426508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223" y="2184365"/>
            <a:ext cx="5601229" cy="4536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3502" y="2184365"/>
            <a:ext cx="5601229" cy="4536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80B4-C8C0-486D-AC28-DBDE88195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828439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421_N402_pag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3338"/>
            <a:ext cx="13442950" cy="95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344295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7941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with Brea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995" y="1692276"/>
            <a:ext cx="7442608" cy="5111750"/>
          </a:xfrm>
        </p:spPr>
        <p:txBody>
          <a:bodyPr/>
          <a:lstStyle>
            <a:lvl1pPr>
              <a:defRPr sz="2734"/>
            </a:lvl1pPr>
            <a:lvl2pPr>
              <a:defRPr sz="1885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8803087" y="1692276"/>
            <a:ext cx="4073088" cy="987029"/>
          </a:xfrm>
          <a:gradFill>
            <a:gsLst>
              <a:gs pos="15000">
                <a:schemeClr val="accent2">
                  <a:lumMod val="80000"/>
                </a:schemeClr>
              </a:gs>
              <a:gs pos="55000">
                <a:schemeClr val="accent2"/>
              </a:gs>
            </a:gsLst>
            <a:lin ang="4200000" scaled="0"/>
          </a:gradFill>
        </p:spPr>
        <p:txBody>
          <a:bodyPr lIns="144000" tIns="144000" rIns="144000" bIns="144000">
            <a:spAutoFit/>
          </a:bodyPr>
          <a:lstStyle>
            <a:lvl1pPr marL="0" indent="0">
              <a:buFontTx/>
              <a:buNone/>
              <a:defRPr sz="226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4780-19B9-4D4A-82DB-B9D01AB48C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449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74" y="323853"/>
            <a:ext cx="4525653" cy="1080517"/>
          </a:xfrm>
        </p:spPr>
        <p:txBody>
          <a:bodyPr lIns="180000" tIns="180000" rIns="180000" bIns="180000" anchor="ctr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199" y="323852"/>
            <a:ext cx="7240977" cy="6480175"/>
          </a:xfrm>
        </p:spPr>
        <p:txBody>
          <a:bodyPr/>
          <a:lstStyle>
            <a:lvl1pPr>
              <a:defRPr sz="29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239" y="1692275"/>
            <a:ext cx="4275821" cy="51117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521540" indent="0">
              <a:buNone/>
              <a:defRPr sz="1400"/>
            </a:lvl2pPr>
            <a:lvl3pPr marL="1043080" indent="0">
              <a:buNone/>
              <a:defRPr sz="1100"/>
            </a:lvl3pPr>
            <a:lvl4pPr marL="1564620" indent="0">
              <a:buNone/>
              <a:defRPr sz="1000"/>
            </a:lvl4pPr>
            <a:lvl5pPr marL="2086160" indent="0">
              <a:buNone/>
              <a:defRPr sz="1000"/>
            </a:lvl5pPr>
            <a:lvl6pPr marL="2607700" indent="0">
              <a:buNone/>
              <a:defRPr sz="1000"/>
            </a:lvl6pPr>
            <a:lvl7pPr marL="3129240" indent="0">
              <a:buNone/>
              <a:defRPr sz="1000"/>
            </a:lvl7pPr>
            <a:lvl8pPr marL="3650780" indent="0">
              <a:buNone/>
              <a:defRPr sz="1000"/>
            </a:lvl8pPr>
            <a:lvl9pPr marL="41723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23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6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4A91-E95D-4154-B9AC-83C388A695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40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775" y="324250"/>
            <a:ext cx="12309400" cy="993381"/>
          </a:xfrm>
          <a:prstGeom prst="rect">
            <a:avLst/>
          </a:prstGeom>
          <a:gradFill flip="none" rotWithShape="1">
            <a:gsLst>
              <a:gs pos="5000">
                <a:srgbClr val="002C40"/>
              </a:gs>
              <a:gs pos="25000">
                <a:schemeClr val="tx2"/>
              </a:gs>
              <a:gs pos="55000">
                <a:schemeClr val="tx2">
                  <a:lumMod val="85000"/>
                  <a:lumOff val="15000"/>
                </a:schemeClr>
              </a:gs>
            </a:gsLst>
            <a:lin ang="4200000" scaled="0"/>
            <a:tileRect/>
          </a:gradFill>
        </p:spPr>
        <p:txBody>
          <a:bodyPr vert="horz" wrap="square" lIns="252000" tIns="252000" rIns="252000" bIns="2520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558" y="1692275"/>
            <a:ext cx="11746616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14955" y="7020991"/>
            <a:ext cx="362052" cy="288000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vert="horz" lIns="36000" tIns="36000" rIns="36000" bIns="36000" rtlCol="0" anchor="ctr" anchorCtr="1">
            <a:noAutofit/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6F3B4A91-E95D-4154-B9AC-83C388A6959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2876175" y="6872708"/>
            <a:ext cx="18104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66778" y="7128850"/>
            <a:ext cx="225872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8" name="Rectangle 7"/>
          <p:cNvSpPr/>
          <p:nvPr userDrawn="1"/>
        </p:nvSpPr>
        <p:spPr>
          <a:xfrm>
            <a:off x="12876175" y="6872708"/>
            <a:ext cx="18104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566778" y="7128850"/>
            <a:ext cx="225872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100"/>
          </a:p>
        </p:txBody>
      </p:sp>
    </p:spTree>
    <p:extLst>
      <p:ext uri="{BB962C8B-B14F-4D97-AF65-F5344CB8AC3E}">
        <p14:creationId xmlns:p14="http://schemas.microsoft.com/office/powerpoint/2010/main" val="35360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49" r:id="rId10"/>
    <p:sldLayoutId id="2147483659" r:id="rId11"/>
    <p:sldLayoutId id="2147483651" r:id="rId12"/>
    <p:sldLayoutId id="2147483674" r:id="rId13"/>
  </p:sldLayoutIdLst>
  <p:hf hdr="0" ftr="0" dt="0"/>
  <p:txStyles>
    <p:titleStyle>
      <a:lvl1pPr algn="l" defTabSz="104308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2006" indent="-252006" algn="l" defTabSz="104308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90000"/>
        <a:buFont typeface="Wingdings" pitchFamily="2" charset="2"/>
        <a:buChar char="§"/>
        <a:defRPr sz="29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04011" indent="-252006" algn="l" defTabSz="104308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18" indent="-252006" algn="l" defTabSz="104308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756018" indent="-252006" algn="l" defTabSz="104308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30" indent="-260770" algn="l" defTabSz="104308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7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011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9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149" y="302804"/>
            <a:ext cx="12098655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49" y="1764295"/>
            <a:ext cx="12098655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9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9" y="6885650"/>
            <a:ext cx="4256934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6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4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fld id="{6627B5E1-E71A-45F1-BB47-485BAD81F66A}" type="slidenum">
              <a:rPr lang="en-GB" altLang="en-US" smtClean="0"/>
              <a:pPr defTabSz="100814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53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5pPr>
      <a:lvl6pPr marL="504075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6pPr>
      <a:lvl7pPr marL="1008149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7pPr>
      <a:lvl8pPr marL="1512224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8pPr>
      <a:lvl9pPr marL="2016298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8056" indent="-378056" algn="l" rtl="0" eaLnBrk="0" fontAlgn="base" hangingPunct="0">
        <a:spcBef>
          <a:spcPct val="20000"/>
        </a:spcBef>
        <a:spcAft>
          <a:spcPct val="0"/>
        </a:spcAft>
        <a:buChar char="•"/>
        <a:defRPr sz="3528">
          <a:solidFill>
            <a:schemeClr val="tx1"/>
          </a:solidFill>
          <a:latin typeface="+mn-lt"/>
          <a:ea typeface="+mn-ea"/>
          <a:cs typeface="+mn-cs"/>
        </a:defRPr>
      </a:lvl1pPr>
      <a:lvl2pPr marL="819121" indent="-315047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2pPr>
      <a:lvl3pPr marL="1260187" indent="-252037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4261" indent="-252037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8336" indent="-252037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2411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6486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80560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4635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75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9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24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9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73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44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522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97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149" y="302804"/>
            <a:ext cx="12098655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49" y="1764295"/>
            <a:ext cx="12098655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9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9" y="6885650"/>
            <a:ext cx="4256934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6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4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fld id="{6627B5E1-E71A-45F1-BB47-485BAD81F66A}" type="slidenum">
              <a:rPr lang="en-GB" altLang="en-US" smtClean="0"/>
              <a:pPr defTabSz="100814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878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5pPr>
      <a:lvl6pPr marL="504075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6pPr>
      <a:lvl7pPr marL="1008149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7pPr>
      <a:lvl8pPr marL="1512224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8pPr>
      <a:lvl9pPr marL="2016298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8056" indent="-378056" algn="l" rtl="0" eaLnBrk="0" fontAlgn="base" hangingPunct="0">
        <a:spcBef>
          <a:spcPct val="20000"/>
        </a:spcBef>
        <a:spcAft>
          <a:spcPct val="0"/>
        </a:spcAft>
        <a:buChar char="•"/>
        <a:defRPr sz="3528">
          <a:solidFill>
            <a:schemeClr val="tx1"/>
          </a:solidFill>
          <a:latin typeface="+mn-lt"/>
          <a:ea typeface="+mn-ea"/>
          <a:cs typeface="+mn-cs"/>
        </a:defRPr>
      </a:lvl1pPr>
      <a:lvl2pPr marL="819121" indent="-315047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2pPr>
      <a:lvl3pPr marL="1260187" indent="-252037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4261" indent="-252037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8336" indent="-252037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2411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6486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80560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4635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75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9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24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9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73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44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522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97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2149" y="302804"/>
            <a:ext cx="12098655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149" y="1764295"/>
            <a:ext cx="12098655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9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009" y="6885650"/>
            <a:ext cx="4256934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4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4116" y="6885650"/>
            <a:ext cx="3136689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4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1008149" fontAlgn="base">
              <a:spcBef>
                <a:spcPct val="0"/>
              </a:spcBef>
              <a:spcAft>
                <a:spcPct val="0"/>
              </a:spcAft>
              <a:defRPr/>
            </a:pPr>
            <a:fld id="{6627B5E1-E71A-45F1-BB47-485BAD81F66A}" type="slidenum">
              <a:rPr lang="en-GB" altLang="en-US" smtClean="0"/>
              <a:pPr defTabSz="100814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0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5pPr>
      <a:lvl6pPr marL="504075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6pPr>
      <a:lvl7pPr marL="1008149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7pPr>
      <a:lvl8pPr marL="1512224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8pPr>
      <a:lvl9pPr marL="2016298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8056" indent="-378056" algn="l" rtl="0" eaLnBrk="0" fontAlgn="base" hangingPunct="0">
        <a:spcBef>
          <a:spcPct val="20000"/>
        </a:spcBef>
        <a:spcAft>
          <a:spcPct val="0"/>
        </a:spcAft>
        <a:buChar char="•"/>
        <a:defRPr sz="3528">
          <a:solidFill>
            <a:schemeClr val="tx1"/>
          </a:solidFill>
          <a:latin typeface="+mn-lt"/>
          <a:ea typeface="+mn-ea"/>
          <a:cs typeface="+mn-cs"/>
        </a:defRPr>
      </a:lvl1pPr>
      <a:lvl2pPr marL="819121" indent="-315047" algn="l" rtl="0" eaLnBrk="0" fontAlgn="base" hangingPunct="0">
        <a:spcBef>
          <a:spcPct val="20000"/>
        </a:spcBef>
        <a:spcAft>
          <a:spcPct val="0"/>
        </a:spcAft>
        <a:buChar char="–"/>
        <a:defRPr sz="3087">
          <a:solidFill>
            <a:schemeClr val="tx1"/>
          </a:solidFill>
          <a:latin typeface="+mn-lt"/>
          <a:cs typeface="+mn-cs"/>
        </a:defRPr>
      </a:lvl2pPr>
      <a:lvl3pPr marL="1260187" indent="-252037" algn="l" rtl="0" eaLnBrk="0" fontAlgn="base" hangingPunct="0">
        <a:spcBef>
          <a:spcPct val="20000"/>
        </a:spcBef>
        <a:spcAft>
          <a:spcPct val="0"/>
        </a:spcAft>
        <a:buChar char="•"/>
        <a:defRPr sz="2646">
          <a:solidFill>
            <a:schemeClr val="tx1"/>
          </a:solidFill>
          <a:latin typeface="+mn-lt"/>
          <a:cs typeface="+mn-cs"/>
        </a:defRPr>
      </a:lvl3pPr>
      <a:lvl4pPr marL="1764261" indent="-252037" algn="l" rtl="0" eaLnBrk="0" fontAlgn="base" hangingPunct="0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+mn-lt"/>
          <a:cs typeface="+mn-cs"/>
        </a:defRPr>
      </a:lvl4pPr>
      <a:lvl5pPr marL="2268336" indent="-252037" algn="l" rtl="0" eaLnBrk="0" fontAlgn="base" hangingPunct="0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5pPr>
      <a:lvl6pPr marL="2772411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6pPr>
      <a:lvl7pPr marL="3276486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7pPr>
      <a:lvl8pPr marL="3780560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8pPr>
      <a:lvl9pPr marL="4284635" indent="-252037" algn="l" rtl="0" fontAlgn="base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75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49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224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9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73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448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522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97" algn="l" defTabSz="100814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600795" y="371420"/>
            <a:ext cx="8928992" cy="146499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GB" sz="4000" cap="all" spc="-86" dirty="0" smtClean="0">
                <a:solidFill>
                  <a:srgbClr val="53585F"/>
                </a:solidFill>
                <a:latin typeface="Trajan Pro" panose="02020502050506020301" pitchFamily="18" charset="0"/>
                <a:ea typeface="La Gioconda TT"/>
                <a:cs typeface="La Gioconda TT"/>
                <a:sym typeface="La Gioconda TT"/>
              </a:rPr>
              <a:t>Capabilities and habits of mind</a:t>
            </a:r>
            <a:endParaRPr sz="4000" cap="all" spc="-86" dirty="0">
              <a:solidFill>
                <a:srgbClr val="53585F"/>
              </a:solidFill>
              <a:latin typeface="Trajan Pro" panose="02020502050506020301" pitchFamily="18" charset="0"/>
              <a:ea typeface="La Gioconda TT"/>
              <a:cs typeface="La Gioconda TT"/>
              <a:sym typeface="La Gioconda TT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612794" y="2289194"/>
            <a:ext cx="4524505" cy="257155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9537" tIns="29537" rIns="29537" bIns="29537" anchor="ctr">
            <a:spAutoFit/>
          </a:bodyPr>
          <a:lstStyle>
            <a:lvl1pPr algn="l">
              <a:defRPr sz="3200">
                <a:solidFill>
                  <a:srgbClr val="53585F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000000"/>
                </a:solidFill>
                <a:latin typeface="Raleway Medium" panose="020B0603030101060003" pitchFamily="34" charset="0"/>
              </a:rPr>
              <a:t>Prof Bill Lucas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000000"/>
                </a:solidFill>
                <a:latin typeface="Raleway Medium" panose="020B0603030101060003" pitchFamily="34" charset="0"/>
              </a:rPr>
              <a:t>Centre for Real-World Learning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GB" sz="3000" dirty="0">
              <a:solidFill>
                <a:srgbClr val="000000"/>
              </a:solidFill>
              <a:latin typeface="Raleway Medium" panose="020B0603030101060003" pitchFamily="34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GB" sz="3000" dirty="0">
                <a:solidFill>
                  <a:srgbClr val="000000"/>
                </a:solidFill>
                <a:latin typeface="Raleway Medium" panose="020B0603030101060003" pitchFamily="34" charset="0"/>
              </a:rPr>
              <a:t>@</a:t>
            </a:r>
            <a:r>
              <a:rPr lang="en-GB" sz="3000" dirty="0" err="1">
                <a:solidFill>
                  <a:srgbClr val="000000"/>
                </a:solidFill>
                <a:latin typeface="Raleway Medium" panose="020B0603030101060003" pitchFamily="34" charset="0"/>
              </a:rPr>
              <a:t>LucasLearn</a:t>
            </a:r>
            <a:endParaRPr lang="en-GB" sz="3000" dirty="0">
              <a:solidFill>
                <a:srgbClr val="000000"/>
              </a:solidFill>
              <a:latin typeface="Raleway Medium" panose="020B0603030101060003" pitchFamily="34" charset="0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sz="1323" dirty="0">
              <a:solidFill>
                <a:srgbClr val="000000"/>
              </a:solidFill>
              <a:latin typeface="Raleway Medium" panose="020B0603030101060003" pitchFamily="34" charset="0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00795" y="1106392"/>
            <a:ext cx="7560840" cy="94604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29537" tIns="29537" rIns="29537" bIns="29537" anchor="ctr">
            <a:spAutoFit/>
          </a:bodyPr>
          <a:lstStyle>
            <a:lvl1pPr algn="l">
              <a:lnSpc>
                <a:spcPct val="80000"/>
              </a:lnSpc>
              <a:defRPr sz="8200" cap="all" spc="-164">
                <a:solidFill>
                  <a:srgbClr val="632054"/>
                </a:solidFill>
                <a:latin typeface="La Gioconda TT"/>
                <a:ea typeface="La Gioconda TT"/>
                <a:cs typeface="La Gioconda TT"/>
                <a:sym typeface="La Gioconda TT"/>
              </a:defRPr>
            </a:lvl1pPr>
          </a:lstStyle>
          <a:p>
            <a:pPr>
              <a:defRPr sz="1800" cap="none" spc="0">
                <a:solidFill>
                  <a:srgbClr val="000000"/>
                </a:solidFill>
              </a:defRPr>
            </a:pPr>
            <a:r>
              <a:rPr lang="en-GB" sz="3600" cap="none" spc="-68" dirty="0" smtClean="0">
                <a:solidFill>
                  <a:srgbClr val="000000"/>
                </a:solidFill>
                <a:latin typeface="Trajan Pro" panose="02020502050506020301" pitchFamily="18" charset="0"/>
              </a:rPr>
              <a:t>Global e</a:t>
            </a:r>
            <a:r>
              <a:rPr lang="en-GB" sz="3600" cap="none" spc="-68" dirty="0" smtClean="0">
                <a:solidFill>
                  <a:srgbClr val="000000"/>
                </a:solidFill>
                <a:latin typeface="Trajan Pro" panose="02020502050506020301" pitchFamily="18" charset="0"/>
              </a:rPr>
              <a:t>ducation solutions to skills mismatches</a:t>
            </a:r>
            <a:endParaRPr lang="en-GB" sz="3600" cap="none" spc="-68" dirty="0">
              <a:solidFill>
                <a:srgbClr val="000000"/>
              </a:solidFill>
              <a:latin typeface="Trajan Pro" panose="02020502050506020301" pitchFamily="18" charset="0"/>
            </a:endParaRPr>
          </a:p>
        </p:txBody>
      </p:sp>
      <p:sp>
        <p:nvSpPr>
          <p:cNvPr id="64517" name="Shape 22"/>
          <p:cNvSpPr>
            <a:spLocks noChangeShapeType="1"/>
          </p:cNvSpPr>
          <p:nvPr/>
        </p:nvSpPr>
        <p:spPr bwMode="auto">
          <a:xfrm flipH="1" flipV="1">
            <a:off x="600795" y="958588"/>
            <a:ext cx="6431986" cy="13731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GB" sz="231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83" y="5508824"/>
            <a:ext cx="1312372" cy="16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31058" r="26764" b="20374"/>
          <a:stretch>
            <a:fillRect/>
          </a:stretch>
        </p:blipFill>
        <p:spPr bwMode="auto">
          <a:xfrm>
            <a:off x="0" y="423775"/>
            <a:ext cx="11113963" cy="63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9692" r="32156" b="7118"/>
          <a:stretch>
            <a:fillRect/>
          </a:stretch>
        </p:blipFill>
        <p:spPr bwMode="auto">
          <a:xfrm>
            <a:off x="11113963" y="4193375"/>
            <a:ext cx="2347726" cy="335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88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30" y="17508"/>
            <a:ext cx="5303913" cy="750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73" t="13811" r="38572" b="18574"/>
          <a:stretch/>
        </p:blipFill>
        <p:spPr>
          <a:xfrm>
            <a:off x="7081515" y="0"/>
            <a:ext cx="5412521" cy="75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947" y="5508823"/>
            <a:ext cx="10583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Some educational solutions [1]</a:t>
            </a:r>
          </a:p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REFRAMING</a:t>
            </a:r>
            <a:endParaRPr lang="en-GB" sz="4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33" t="31906" r="24605" b="16669"/>
          <a:stretch/>
        </p:blipFill>
        <p:spPr>
          <a:xfrm>
            <a:off x="1104851" y="972319"/>
            <a:ext cx="7381502" cy="642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953" t="13811" r="29683" b="3336"/>
          <a:stretch/>
        </p:blipFill>
        <p:spPr>
          <a:xfrm>
            <a:off x="10825932" y="3866294"/>
            <a:ext cx="2629774" cy="36901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8718" y="1"/>
            <a:ext cx="11111349" cy="12602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Raleway Medium" panose="020B0603030101060003" pitchFamily="34" charset="0"/>
              </a:rPr>
              <a:t>4-6-1 A better model of real world learning</a:t>
            </a:r>
            <a:endParaRPr lang="en-GB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15045" r="36214" b="8180"/>
          <a:stretch>
            <a:fillRect/>
          </a:stretch>
        </p:blipFill>
        <p:spPr bwMode="auto">
          <a:xfrm>
            <a:off x="3470370" y="1404367"/>
            <a:ext cx="6048043" cy="59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0" t="11041" r="40945" b="6023"/>
          <a:stretch>
            <a:fillRect/>
          </a:stretch>
        </p:blipFill>
        <p:spPr bwMode="auto">
          <a:xfrm>
            <a:off x="10969947" y="4189680"/>
            <a:ext cx="2376264" cy="33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0969947" y="4221706"/>
            <a:ext cx="2395629" cy="330455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85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12311" r="25290" b="4002"/>
          <a:stretch>
            <a:fillRect/>
          </a:stretch>
        </p:blipFill>
        <p:spPr bwMode="auto">
          <a:xfrm>
            <a:off x="0" y="4221705"/>
            <a:ext cx="2324388" cy="333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9896" y="4230457"/>
            <a:ext cx="2344284" cy="3295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85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38718" y="1"/>
            <a:ext cx="11111349" cy="12602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Raleway Medium" panose="020B0603030101060003" pitchFamily="34" charset="0"/>
              </a:rPr>
              <a:t>A r</a:t>
            </a:r>
            <a:r>
              <a:rPr lang="en-GB" dirty="0" smtClean="0">
                <a:latin typeface="Raleway Medium" panose="020B0603030101060003" pitchFamily="34" charset="0"/>
              </a:rPr>
              <a:t>eframing of engineering</a:t>
            </a:r>
            <a:endParaRPr lang="en-GB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73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2" b="8864"/>
          <a:stretch>
            <a:fillRect/>
          </a:stretch>
        </p:blipFill>
        <p:spPr>
          <a:xfrm>
            <a:off x="3409107" y="1489533"/>
            <a:ext cx="6192688" cy="61788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5309" y="23639"/>
            <a:ext cx="13897544" cy="12602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Raleway Medium" panose="020B0603030101060003" pitchFamily="34" charset="0"/>
              </a:rPr>
              <a:t>A five-dimensional model of</a:t>
            </a:r>
            <a:r>
              <a:rPr lang="en-GB" dirty="0">
                <a:latin typeface="Raleway Medium" panose="020B0603030101060003" pitchFamily="34" charset="0"/>
              </a:rPr>
              <a:t> </a:t>
            </a:r>
            <a:r>
              <a:rPr lang="en-GB" dirty="0" smtClean="0">
                <a:latin typeface="Raleway Medium" panose="020B0603030101060003" pitchFamily="34" charset="0"/>
              </a:rPr>
              <a:t>Creative Thinking</a:t>
            </a:r>
            <a:endParaRPr lang="en-GB" dirty="0">
              <a:latin typeface="Raleway Medium" panose="020B0603030101060003" pitchFamily="34" charset="0"/>
            </a:endParaRPr>
          </a:p>
        </p:txBody>
      </p:sp>
      <p:pic>
        <p:nvPicPr>
          <p:cNvPr id="8499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4" t="8858" r="36461" b="25598"/>
          <a:stretch>
            <a:fillRect/>
          </a:stretch>
        </p:blipFill>
        <p:spPr bwMode="auto">
          <a:xfrm>
            <a:off x="4337" y="3867329"/>
            <a:ext cx="2594830" cy="369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55" y="3867328"/>
            <a:ext cx="3024795" cy="36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81" y="-46915"/>
            <a:ext cx="8111551" cy="7608178"/>
          </a:xfrm>
        </p:spPr>
      </p:pic>
    </p:spTree>
    <p:extLst>
      <p:ext uri="{BB962C8B-B14F-4D97-AF65-F5344CB8AC3E}">
        <p14:creationId xmlns:p14="http://schemas.microsoft.com/office/powerpoint/2010/main" val="11511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947" y="5508823"/>
            <a:ext cx="10583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Some educational solutions [2]</a:t>
            </a:r>
          </a:p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PROTOTYPING</a:t>
            </a:r>
            <a:endParaRPr lang="en-GB" sz="4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11938" t="56308" r="2155" b="13692"/>
          <a:stretch/>
        </p:blipFill>
        <p:spPr bwMode="auto">
          <a:xfrm>
            <a:off x="0" y="540271"/>
            <a:ext cx="13274203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787" y="6313105"/>
            <a:ext cx="1058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OECD 2030 Framework for Education</a:t>
            </a:r>
            <a:endParaRPr lang="en-GB" sz="4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Raleway Medium" panose="020B0603030101060003" pitchFamily="34" charset="0"/>
              </a:rPr>
              <a:t>Canada</a:t>
            </a: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21104" r="27779" b="24815"/>
          <a:stretch>
            <a:fillRect/>
          </a:stretch>
        </p:blipFill>
        <p:spPr bwMode="auto">
          <a:xfrm>
            <a:off x="1354687" y="1332360"/>
            <a:ext cx="10713488" cy="618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947" y="5508823"/>
            <a:ext cx="1058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Which skills matter most for employability?</a:t>
            </a:r>
            <a:endParaRPr lang="en-GB" sz="4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9570" r="29173" b="7523"/>
          <a:stretch>
            <a:fillRect/>
          </a:stretch>
        </p:blipFill>
        <p:spPr bwMode="auto">
          <a:xfrm>
            <a:off x="1806823" y="1110235"/>
            <a:ext cx="4914652" cy="645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0266" r="33243" b="3354"/>
          <a:stretch>
            <a:fillRect/>
          </a:stretch>
        </p:blipFill>
        <p:spPr bwMode="auto">
          <a:xfrm>
            <a:off x="6694389" y="1181159"/>
            <a:ext cx="4923630" cy="63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4931" y="22031"/>
            <a:ext cx="9624060" cy="1260211"/>
          </a:xfrm>
        </p:spPr>
        <p:txBody>
          <a:bodyPr/>
          <a:lstStyle/>
          <a:p>
            <a:r>
              <a:rPr lang="en-GB" altLang="en-US" dirty="0" smtClean="0">
                <a:latin typeface="Raleway Medium" panose="020B0603030101060003" pitchFamily="34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8982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824931" y="-35793"/>
            <a:ext cx="9624060" cy="1260211"/>
          </a:xfrm>
        </p:spPr>
        <p:txBody>
          <a:bodyPr/>
          <a:lstStyle/>
          <a:p>
            <a:r>
              <a:rPr lang="en-GB" altLang="en-US" dirty="0" smtClean="0">
                <a:latin typeface="Raleway Medium" panose="020B0603030101060003" pitchFamily="34" charset="0"/>
              </a:rPr>
              <a:t>Asia-Pacific</a:t>
            </a:r>
          </a:p>
        </p:txBody>
      </p:sp>
      <p:pic>
        <p:nvPicPr>
          <p:cNvPr id="788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9" t="28915" r="32674" b="19502"/>
          <a:stretch>
            <a:fillRect/>
          </a:stretch>
        </p:blipFill>
        <p:spPr bwMode="auto">
          <a:xfrm>
            <a:off x="1464893" y="962763"/>
            <a:ext cx="6886107" cy="656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t="19708" r="33109" b="5040"/>
          <a:stretch>
            <a:fillRect/>
          </a:stretch>
        </p:blipFill>
        <p:spPr bwMode="auto">
          <a:xfrm>
            <a:off x="9385772" y="3819680"/>
            <a:ext cx="2648193" cy="370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85772" y="3819679"/>
            <a:ext cx="2648193" cy="3705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1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62">
              <a:solidFill>
                <a:srgbClr val="FFFF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3073" t="30457" r="36573" b="18551"/>
          <a:stretch/>
        </p:blipFill>
        <p:spPr bwMode="auto">
          <a:xfrm>
            <a:off x="2617019" y="1224419"/>
            <a:ext cx="7632848" cy="6192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4931" y="-35793"/>
            <a:ext cx="9624060" cy="1260211"/>
          </a:xfrm>
        </p:spPr>
        <p:txBody>
          <a:bodyPr/>
          <a:lstStyle/>
          <a:p>
            <a:r>
              <a:rPr lang="en-GB" altLang="en-US" dirty="0" smtClean="0">
                <a:latin typeface="Raleway Medium" panose="020B0603030101060003" pitchFamily="34" charset="0"/>
              </a:rPr>
              <a:t>Australia</a:t>
            </a:r>
            <a:endParaRPr lang="en-GB" altLang="en-US" dirty="0" smtClean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51" y="972320"/>
            <a:ext cx="10693400" cy="548927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rot="21205711">
            <a:off x="1536899" y="2390947"/>
            <a:ext cx="9996606" cy="1749724"/>
          </a:xfrm>
          <a:solidFill>
            <a:srgbClr val="FFFFFF">
              <a:alpha val="65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333399"/>
                </a:solidFill>
                <a:latin typeface="Raleway Medium" panose="020B0603030101060003" pitchFamily="34" charset="0"/>
              </a:rPr>
              <a:t>76 countries somewhere in educational documents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333399"/>
                </a:solidFill>
                <a:latin typeface="Raleway Medium" panose="020B0603030101060003" pitchFamily="34" charset="0"/>
              </a:rPr>
              <a:t>36 countries in their vision or mission statements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333399"/>
                </a:solidFill>
                <a:latin typeface="Raleway Medium" panose="020B0603030101060003" pitchFamily="34" charset="0"/>
              </a:rPr>
              <a:t>51 in their curriculum documents</a:t>
            </a:r>
            <a:endParaRPr lang="en-GB" sz="3200" dirty="0">
              <a:solidFill>
                <a:srgbClr val="333399"/>
              </a:solidFill>
              <a:latin typeface="Raleway Medium" panose="020B060303010106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7" b="34373"/>
          <a:stretch/>
        </p:blipFill>
        <p:spPr>
          <a:xfrm>
            <a:off x="3769147" y="6461599"/>
            <a:ext cx="5715000" cy="9361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41109"/>
            <a:ext cx="12068175" cy="12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defTabSz="1008149">
              <a:defRPr/>
            </a:pPr>
            <a:r>
              <a:rPr lang="en-GB" sz="4000" kern="0" dirty="0">
                <a:solidFill>
                  <a:srgbClr val="000000"/>
                </a:solidFill>
              </a:rPr>
              <a:t> </a:t>
            </a:r>
            <a:r>
              <a:rPr lang="en-GB" sz="4000" kern="0" dirty="0">
                <a:solidFill>
                  <a:srgbClr val="000000"/>
                </a:solidFill>
                <a:latin typeface="Raleway Medium" panose="020B0603030101060003" pitchFamily="34" charset="0"/>
              </a:rPr>
              <a:t>National curricula are </a:t>
            </a:r>
            <a:r>
              <a:rPr lang="en-GB" sz="4000" kern="0" dirty="0" smtClean="0">
                <a:solidFill>
                  <a:srgbClr val="000000"/>
                </a:solidFill>
                <a:latin typeface="Raleway Medium" panose="020B0603030101060003" pitchFamily="34" charset="0"/>
              </a:rPr>
              <a:t>specifying </a:t>
            </a:r>
            <a:r>
              <a:rPr lang="en-GB" sz="4000" kern="0" dirty="0">
                <a:solidFill>
                  <a:srgbClr val="000000"/>
                </a:solidFill>
                <a:latin typeface="Raleway Medium" panose="020B0603030101060003" pitchFamily="34" charset="0"/>
              </a:rPr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4562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73" t="13811" r="38572" b="18574"/>
          <a:stretch/>
        </p:blipFill>
        <p:spPr>
          <a:xfrm>
            <a:off x="1866867" y="1378181"/>
            <a:ext cx="4422560" cy="61568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4771" y="-41109"/>
            <a:ext cx="11809312" cy="1260210"/>
          </a:xfrm>
          <a:prstGeom prst="rect">
            <a:avLst/>
          </a:prstGeom>
          <a:solidFill>
            <a:srgbClr val="024D72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1008149">
              <a:defRPr/>
            </a:pPr>
            <a:r>
              <a:rPr lang="en-GB" sz="3800" kern="0" dirty="0">
                <a:solidFill>
                  <a:srgbClr val="000000"/>
                </a:solidFill>
                <a:latin typeface="Raleway Medium" panose="020B0603030101060003" pitchFamily="34" charset="0"/>
              </a:rPr>
              <a:t> </a:t>
            </a:r>
            <a:r>
              <a:rPr lang="en-GB" sz="3800" kern="0" dirty="0" smtClean="0">
                <a:solidFill>
                  <a:schemeClr val="accent1"/>
                </a:solidFill>
                <a:latin typeface="Raleway Medium" panose="020B0603030101060003" pitchFamily="34" charset="0"/>
              </a:rPr>
              <a:t>Trans-national </a:t>
            </a:r>
            <a:r>
              <a:rPr lang="en-GB" sz="3800" kern="0" dirty="0">
                <a:solidFill>
                  <a:schemeClr val="accent1"/>
                </a:solidFill>
                <a:latin typeface="Raleway Medium" panose="020B0603030101060003" pitchFamily="34" charset="0"/>
              </a:rPr>
              <a:t>capability frameworks are taking root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738" t="20671" r="29919" b="16575"/>
          <a:stretch/>
        </p:blipFill>
        <p:spPr>
          <a:xfrm>
            <a:off x="6577460" y="1378181"/>
            <a:ext cx="5055472" cy="61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536900" y="297550"/>
            <a:ext cx="10297143" cy="1260210"/>
          </a:xfrm>
        </p:spPr>
        <p:txBody>
          <a:bodyPr/>
          <a:lstStyle/>
          <a:p>
            <a:r>
              <a:rPr lang="en-GB" altLang="en-US" sz="4400" dirty="0">
                <a:latin typeface="Raleway Medium" panose="020B0603030101060003" pitchFamily="34" charset="0"/>
              </a:rPr>
              <a:t>Ruby Power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84955" y="5236877"/>
            <a:ext cx="3241541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altLang="en-US" sz="3600" kern="0" dirty="0">
                <a:solidFill>
                  <a:srgbClr val="D27D00"/>
                </a:solidFill>
                <a:latin typeface="Raleway Medium" panose="020B0603030101060003" pitchFamily="34" charset="0"/>
              </a:rPr>
              <a:t>Collaboration</a:t>
            </a:r>
          </a:p>
        </p:txBody>
      </p:sp>
      <p:pic>
        <p:nvPicPr>
          <p:cNvPr id="839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40" y="3129523"/>
            <a:ext cx="2077596" cy="311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Content Placeholder 2"/>
          <p:cNvSpPr txBox="1">
            <a:spLocks/>
          </p:cNvSpPr>
          <p:nvPr/>
        </p:nvSpPr>
        <p:spPr bwMode="auto">
          <a:xfrm>
            <a:off x="8482271" y="3689617"/>
            <a:ext cx="2446909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D27D00"/>
                </a:solidFill>
                <a:latin typeface="Raleway Medium" panose="020B0603030101060003" pitchFamily="34" charset="0"/>
              </a:rPr>
              <a:t>Curiosity</a:t>
            </a:r>
          </a:p>
        </p:txBody>
      </p:sp>
      <p:sp>
        <p:nvSpPr>
          <p:cNvPr id="83974" name="Content Placeholder 2"/>
          <p:cNvSpPr txBox="1">
            <a:spLocks/>
          </p:cNvSpPr>
          <p:nvPr/>
        </p:nvSpPr>
        <p:spPr bwMode="auto">
          <a:xfrm>
            <a:off x="2322992" y="2137163"/>
            <a:ext cx="3523338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6600CC"/>
                </a:solidFill>
                <a:latin typeface="Raleway Medium" panose="020B0603030101060003" pitchFamily="34" charset="0"/>
              </a:rPr>
              <a:t>Craftsmanship</a:t>
            </a:r>
          </a:p>
        </p:txBody>
      </p:sp>
      <p:sp>
        <p:nvSpPr>
          <p:cNvPr id="83975" name="Content Placeholder 2"/>
          <p:cNvSpPr txBox="1">
            <a:spLocks/>
          </p:cNvSpPr>
          <p:nvPr/>
        </p:nvSpPr>
        <p:spPr bwMode="auto">
          <a:xfrm>
            <a:off x="7197555" y="1930572"/>
            <a:ext cx="3399068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6600CC"/>
                </a:solidFill>
                <a:latin typeface="Raleway Medium" panose="020B0603030101060003" pitchFamily="34" charset="0"/>
              </a:rPr>
              <a:t>Confidence</a:t>
            </a:r>
          </a:p>
        </p:txBody>
      </p:sp>
      <p:sp>
        <p:nvSpPr>
          <p:cNvPr id="83976" name="Content Placeholder 2"/>
          <p:cNvSpPr txBox="1">
            <a:spLocks/>
          </p:cNvSpPr>
          <p:nvPr/>
        </p:nvSpPr>
        <p:spPr bwMode="auto">
          <a:xfrm>
            <a:off x="4976435" y="6638859"/>
            <a:ext cx="3729872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6600CC"/>
                </a:solidFill>
                <a:latin typeface="Raleway Medium" panose="020B0603030101060003" pitchFamily="34" charset="0"/>
              </a:rPr>
              <a:t>Communication</a:t>
            </a:r>
          </a:p>
        </p:txBody>
      </p:sp>
      <p:sp>
        <p:nvSpPr>
          <p:cNvPr id="83977" name="Content Placeholder 2"/>
          <p:cNvSpPr txBox="1">
            <a:spLocks/>
          </p:cNvSpPr>
          <p:nvPr/>
        </p:nvSpPr>
        <p:spPr bwMode="auto">
          <a:xfrm>
            <a:off x="2634544" y="5313013"/>
            <a:ext cx="2340140" cy="63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D27D00"/>
                </a:solidFill>
                <a:latin typeface="Raleway Medium" panose="020B0603030101060003" pitchFamily="34" charset="0"/>
              </a:rPr>
              <a:t>Creativity</a:t>
            </a:r>
          </a:p>
        </p:txBody>
      </p:sp>
      <p:sp>
        <p:nvSpPr>
          <p:cNvPr id="83978" name="Content Placeholder 2"/>
          <p:cNvSpPr txBox="1">
            <a:spLocks/>
          </p:cNvSpPr>
          <p:nvPr/>
        </p:nvSpPr>
        <p:spPr bwMode="auto">
          <a:xfrm>
            <a:off x="1799654" y="3519838"/>
            <a:ext cx="3175030" cy="6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207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88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488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795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367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93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51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08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2"/>
              </a:spcBef>
              <a:buClr>
                <a:srgbClr val="000000"/>
              </a:buClr>
              <a:buSzPct val="73000"/>
              <a:buNone/>
            </a:pPr>
            <a:r>
              <a:rPr lang="en-GB" altLang="en-US" sz="3600" dirty="0">
                <a:solidFill>
                  <a:srgbClr val="6600CC"/>
                </a:solidFill>
                <a:latin typeface="Raleway Medium" panose="020B0603030101060003" pitchFamily="34" charset="0"/>
              </a:rPr>
              <a:t>Commitment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3382" r="30313" b="5113"/>
          <a:stretch>
            <a:fillRect/>
          </a:stretch>
        </p:blipFill>
        <p:spPr bwMode="auto">
          <a:xfrm>
            <a:off x="11546011" y="0"/>
            <a:ext cx="1896465" cy="22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752923" cy="21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3973" grpId="0"/>
      <p:bldP spid="83974" grpId="0"/>
      <p:bldP spid="83975" grpId="0"/>
      <p:bldP spid="83976" grpId="0"/>
      <p:bldP spid="83977" grpId="0"/>
      <p:bldP spid="839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947" y="5508823"/>
            <a:ext cx="10583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Some educational solutions [3]</a:t>
            </a:r>
          </a:p>
          <a:p>
            <a:pPr algn="r"/>
            <a:r>
              <a:rPr lang="en-GB" sz="4000" dirty="0" smtClean="0">
                <a:latin typeface="Raleway Medium" panose="020B0603030101060003" pitchFamily="34" charset="0"/>
              </a:rPr>
              <a:t>PEDAGOGY</a:t>
            </a:r>
            <a:endParaRPr lang="en-GB" sz="400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35" t="19823" r="25993" b="7491"/>
          <a:stretch/>
        </p:blipFill>
        <p:spPr>
          <a:xfrm>
            <a:off x="2617019" y="1034882"/>
            <a:ext cx="8352928" cy="656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821" y="5220791"/>
            <a:ext cx="1915552" cy="233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13382" r="30313" b="5113"/>
          <a:stretch>
            <a:fillRect/>
          </a:stretch>
        </p:blipFill>
        <p:spPr bwMode="auto">
          <a:xfrm>
            <a:off x="0" y="5220791"/>
            <a:ext cx="1933132" cy="23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72803" y="324247"/>
            <a:ext cx="12098655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4075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08149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12224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16298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GB" kern="0" dirty="0" smtClean="0">
                <a:latin typeface="Raleway Medium" panose="020B0603030101060003" pitchFamily="34" charset="0"/>
              </a:rPr>
              <a:t>A cyclical process of embedding capabilities</a:t>
            </a:r>
            <a:endParaRPr lang="en-GB" kern="0" dirty="0"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010947" y="1763114"/>
            <a:ext cx="36004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9900"/>
                </a:solidFill>
              </a:rPr>
              <a:t>Problem-based learning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50829" y="3248445"/>
            <a:ext cx="216024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</a:rPr>
              <a:t>Growth mindset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8145" y="6192676"/>
            <a:ext cx="736292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933FF"/>
                </a:solidFill>
              </a:rPr>
              <a:t>Classroom as a learning community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5966" y="1842022"/>
            <a:ext cx="381642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Playful experimentation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270" y="3566746"/>
            <a:ext cx="245710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339933"/>
                </a:solidFill>
              </a:rPr>
              <a:t>Deliberate practice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825625" y="324248"/>
            <a:ext cx="9791700" cy="993381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4063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08126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12189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16252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21"/>
            <a:r>
              <a:rPr lang="en-GB" kern="0" dirty="0">
                <a:solidFill>
                  <a:srgbClr val="FFFFFF"/>
                </a:solidFill>
              </a:rPr>
              <a:t>Some signature pedagogies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14377" y="4767075"/>
            <a:ext cx="309669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663300"/>
                </a:solidFill>
              </a:rPr>
              <a:t>Positive psychology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0883" y="3574290"/>
            <a:ext cx="431123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Developmental self-evaluation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1519" y="5419252"/>
            <a:ext cx="2457103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00CC"/>
                </a:solidFill>
              </a:rPr>
              <a:t>Service learning</a:t>
            </a:r>
          </a:p>
        </p:txBody>
      </p:sp>
    </p:spTree>
    <p:extLst>
      <p:ext uri="{BB962C8B-B14F-4D97-AF65-F5344CB8AC3E}">
        <p14:creationId xmlns:p14="http://schemas.microsoft.com/office/powerpoint/2010/main" val="30526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08907" y="1623869"/>
            <a:ext cx="1029714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4400" dirty="0">
                <a:solidFill>
                  <a:srgbClr val="339933"/>
                </a:solidFill>
                <a:latin typeface="Raleway" panose="020B0503030101060003" pitchFamily="34" charset="0"/>
              </a:rPr>
              <a:t>attribute, </a:t>
            </a:r>
            <a:r>
              <a:rPr lang="en-GB" altLang="en-US" sz="4400" dirty="0">
                <a:solidFill>
                  <a:srgbClr val="FF9900"/>
                </a:solidFill>
                <a:latin typeface="Raleway" panose="020B0503030101060003" pitchFamily="34" charset="0"/>
              </a:rPr>
              <a:t>capacity, </a:t>
            </a:r>
            <a:r>
              <a:rPr lang="en-GB" altLang="en-US" sz="4400" dirty="0">
                <a:solidFill>
                  <a:srgbClr val="339933"/>
                </a:solidFill>
                <a:latin typeface="Raleway" panose="020B0503030101060003" pitchFamily="34" charset="0"/>
              </a:rPr>
              <a:t>capability, character, </a:t>
            </a:r>
            <a:r>
              <a:rPr lang="en-GB" altLang="en-US" sz="4400" dirty="0">
                <a:latin typeface="Raleway" panose="020B0503030101060003" pitchFamily="34" charset="0"/>
              </a:rPr>
              <a:t>characteristics, </a:t>
            </a:r>
            <a:r>
              <a:rPr lang="en-GB" altLang="en-US" sz="4400" dirty="0">
                <a:solidFill>
                  <a:srgbClr val="FF0000"/>
                </a:solidFill>
                <a:latin typeface="Raleway" panose="020B0503030101060003" pitchFamily="34" charset="0"/>
              </a:rPr>
              <a:t>cognitive skill, </a:t>
            </a:r>
            <a:r>
              <a:rPr lang="en-GB" altLang="en-US" sz="4400" dirty="0">
                <a:latin typeface="Raleway" panose="020B0503030101060003" pitchFamily="34" charset="0"/>
              </a:rPr>
              <a:t>competence, competency, </a:t>
            </a:r>
            <a:r>
              <a:rPr lang="en-GB" altLang="en-US" sz="4400" dirty="0" smtClean="0">
                <a:latin typeface="Raleway" panose="020B0503030101060003" pitchFamily="34" charset="0"/>
              </a:rPr>
              <a:t>cross-functional </a:t>
            </a:r>
            <a:r>
              <a:rPr lang="en-GB" altLang="en-US" sz="4400" dirty="0">
                <a:latin typeface="Raleway" panose="020B0503030101060003" pitchFamily="34" charset="0"/>
              </a:rPr>
              <a:t>skill, </a:t>
            </a:r>
            <a:r>
              <a:rPr lang="en-GB" altLang="en-US" sz="4400" dirty="0">
                <a:solidFill>
                  <a:srgbClr val="339933"/>
                </a:solidFill>
                <a:latin typeface="Raleway" panose="020B0503030101060003" pitchFamily="34" charset="0"/>
              </a:rPr>
              <a:t>disposition, </a:t>
            </a:r>
            <a:r>
              <a:rPr lang="en-GB" altLang="en-US" sz="4400" dirty="0" smtClean="0">
                <a:solidFill>
                  <a:srgbClr val="339933"/>
                </a:solidFill>
                <a:latin typeface="Raleway" panose="020B0503030101060003" pitchFamily="34" charset="0"/>
              </a:rPr>
              <a:t>habit </a:t>
            </a:r>
            <a:r>
              <a:rPr lang="en-GB" altLang="en-US" sz="4400" dirty="0">
                <a:solidFill>
                  <a:srgbClr val="339933"/>
                </a:solidFill>
                <a:latin typeface="Raleway" panose="020B0503030101060003" pitchFamily="34" charset="0"/>
              </a:rPr>
              <a:t>of mind, </a:t>
            </a:r>
            <a:r>
              <a:rPr lang="en-GB" altLang="en-US" sz="4400" dirty="0">
                <a:latin typeface="Raleway" panose="020B0503030101060003" pitchFamily="34" charset="0"/>
              </a:rPr>
              <a:t>key competence,      </a:t>
            </a:r>
            <a:r>
              <a:rPr lang="en-GB" altLang="en-US" sz="4400" dirty="0">
                <a:solidFill>
                  <a:srgbClr val="FF0000"/>
                </a:solidFill>
                <a:latin typeface="Raleway" panose="020B0503030101060003" pitchFamily="34" charset="0"/>
              </a:rPr>
              <a:t>non-cognitive skill,  soft skill, trait, </a:t>
            </a:r>
            <a:r>
              <a:rPr lang="en-GB" altLang="en-US" sz="4400" dirty="0">
                <a:solidFill>
                  <a:srgbClr val="339933"/>
                </a:solidFill>
                <a:latin typeface="Raleway" panose="020B0503030101060003" pitchFamily="34" charset="0"/>
              </a:rPr>
              <a:t>transferable skill, </a:t>
            </a:r>
            <a:r>
              <a:rPr lang="en-GB" altLang="en-US" sz="4400" dirty="0">
                <a:solidFill>
                  <a:srgbClr val="FF0000"/>
                </a:solidFill>
                <a:latin typeface="Raleway" panose="020B0503030101060003" pitchFamily="34" charset="0"/>
              </a:rPr>
              <a:t>transversal skill, </a:t>
            </a:r>
            <a:r>
              <a:rPr lang="en-GB" altLang="en-US" sz="4400" dirty="0" smtClean="0">
                <a:solidFill>
                  <a:srgbClr val="FF0000"/>
                </a:solidFill>
                <a:latin typeface="Raleway" panose="020B0503030101060003" pitchFamily="34" charset="0"/>
              </a:rPr>
              <a:t>     twenty-first </a:t>
            </a:r>
            <a:r>
              <a:rPr lang="en-GB" altLang="en-US" sz="4400" dirty="0">
                <a:solidFill>
                  <a:srgbClr val="FF0000"/>
                </a:solidFill>
                <a:latin typeface="Raleway" panose="020B0503030101060003" pitchFamily="34" charset="0"/>
              </a:rPr>
              <a:t>century skill, </a:t>
            </a:r>
            <a:r>
              <a:rPr lang="en-GB" altLang="en-US" sz="4400" dirty="0">
                <a:solidFill>
                  <a:srgbClr val="FF9900"/>
                </a:solidFill>
                <a:latin typeface="Raleway" panose="020B0503030101060003" pitchFamily="34" charset="0"/>
              </a:rPr>
              <a:t>wider skill </a:t>
            </a:r>
            <a:endParaRPr lang="en-GB" altLang="en-US" sz="1800" dirty="0">
              <a:latin typeface="Raleway" panose="020B05030301010600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25625" y="324248"/>
            <a:ext cx="9791700" cy="993381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504063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008126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512189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016252" algn="ctr" rtl="0" fontAlgn="base">
              <a:spcBef>
                <a:spcPct val="0"/>
              </a:spcBef>
              <a:spcAft>
                <a:spcPct val="0"/>
              </a:spcAft>
              <a:defRPr sz="485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defTabSz="914421"/>
            <a:r>
              <a:rPr lang="en-GB" kern="0" dirty="0" smtClean="0">
                <a:solidFill>
                  <a:srgbClr val="FFFFFF"/>
                </a:solidFill>
              </a:rPr>
              <a:t>A move away from skills?</a:t>
            </a:r>
            <a:endParaRPr lang="en-GB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08" y="225213"/>
            <a:ext cx="5299267" cy="72883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2" y="108223"/>
            <a:ext cx="5581141" cy="74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>
                <a:latin typeface="Raleway Medium" panose="020B0603030101060003" pitchFamily="34" charset="0"/>
              </a:rPr>
              <a:t>Web             E-mail            Twitter</a:t>
            </a:r>
            <a:endParaRPr lang="en-GB" dirty="0">
              <a:latin typeface="Raleway Medium" panose="020B06030301010600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680917" y="1795801"/>
            <a:ext cx="9883620" cy="454375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altLang="en-US" sz="3969" dirty="0">
                <a:solidFill>
                  <a:srgbClr val="660066"/>
                </a:solidFill>
                <a:latin typeface="Raleway Medium" panose="020B0603030101060003" pitchFamily="34" charset="0"/>
              </a:rPr>
              <a:t>bill.lucas@winchester.ac.uk</a:t>
            </a:r>
          </a:p>
          <a:p>
            <a:pPr marL="0" indent="0" algn="ctr">
              <a:buNone/>
              <a:defRPr/>
            </a:pPr>
            <a:r>
              <a:rPr lang="en-GB" altLang="en-US" sz="3911" dirty="0">
                <a:latin typeface="Raleway Medium" panose="020B0603030101060003" pitchFamily="34" charset="0"/>
              </a:rPr>
              <a:t>www.expansiveeducation.net </a:t>
            </a:r>
            <a:r>
              <a:rPr lang="en-GB" altLang="en-US" sz="3911" dirty="0">
                <a:solidFill>
                  <a:srgbClr val="660066"/>
                </a:solidFill>
                <a:latin typeface="Raleway Medium" panose="020B0603030101060003" pitchFamily="34" charset="0"/>
              </a:rPr>
              <a:t>www.winchester.ac.uk/realworldlearning</a:t>
            </a:r>
            <a:r>
              <a:rPr lang="en-GB" altLang="en-US" sz="3911" dirty="0">
                <a:latin typeface="Raleway Medium" panose="020B0603030101060003" pitchFamily="34" charset="0"/>
              </a:rPr>
              <a:t> www.educatingruby.org </a:t>
            </a:r>
          </a:p>
          <a:p>
            <a:pPr marL="0" indent="0" algn="ctr">
              <a:buNone/>
              <a:defRPr/>
            </a:pPr>
            <a:r>
              <a:rPr lang="en-GB" altLang="en-US" sz="3556" dirty="0">
                <a:solidFill>
                  <a:srgbClr val="660066"/>
                </a:solidFill>
                <a:latin typeface="Raleway Medium" panose="020B0603030101060003" pitchFamily="34" charset="0"/>
              </a:rPr>
              <a:t>@</a:t>
            </a:r>
            <a:r>
              <a:rPr lang="en-GB" altLang="en-US" sz="3556" dirty="0" err="1">
                <a:solidFill>
                  <a:srgbClr val="660066"/>
                </a:solidFill>
                <a:latin typeface="Raleway Medium" panose="020B0603030101060003" pitchFamily="34" charset="0"/>
              </a:rPr>
              <a:t>LucasLearn</a:t>
            </a:r>
            <a:r>
              <a:rPr lang="en-GB" altLang="en-US" sz="3556" dirty="0">
                <a:solidFill>
                  <a:srgbClr val="660066"/>
                </a:solidFill>
                <a:latin typeface="Raleway Medium" panose="020B0603030101060003" pitchFamily="34" charset="0"/>
              </a:rPr>
              <a:t> @Pedagogy4Change</a:t>
            </a:r>
          </a:p>
          <a:p>
            <a:pPr marL="0" indent="0" algn="ctr">
              <a:buNone/>
              <a:defRPr/>
            </a:pPr>
            <a:endParaRPr lang="en-GB" altLang="en-US" sz="3556" dirty="0">
              <a:solidFill>
                <a:srgbClr val="0000CC"/>
              </a:solidFill>
            </a:endParaRPr>
          </a:p>
        </p:txBody>
      </p:sp>
      <p:pic>
        <p:nvPicPr>
          <p:cNvPr id="1146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26" y="5172115"/>
            <a:ext cx="5705953" cy="21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77" y="-1665271"/>
            <a:ext cx="13609512" cy="925041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04851" y="1076316"/>
            <a:ext cx="11233248" cy="5656643"/>
          </a:xfrm>
          <a:solidFill>
            <a:schemeClr val="accent1">
              <a:alpha val="81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Raleway"/>
              </a:rPr>
              <a:t>	</a:t>
            </a:r>
            <a:r>
              <a:rPr lang="en-GB" dirty="0">
                <a:latin typeface="Raleway Medium" panose="020B0603030101060003" pitchFamily="34" charset="0"/>
              </a:rPr>
              <a:t> ‘The original meaning of [the 3Rs] was completely different in Regency times, at the beginning of the 19th century. The three </a:t>
            </a:r>
            <a:r>
              <a:rPr lang="en-GB" dirty="0" err="1">
                <a:latin typeface="Raleway Medium" panose="020B0603030101060003" pitchFamily="34" charset="0"/>
              </a:rPr>
              <a:t>Rs</a:t>
            </a:r>
            <a:r>
              <a:rPr lang="en-GB" dirty="0">
                <a:latin typeface="Raleway Medium" panose="020B0603030101060003" pitchFamily="34" charset="0"/>
              </a:rPr>
              <a:t> were reading, </a:t>
            </a:r>
            <a:r>
              <a:rPr lang="en-GB" dirty="0" err="1">
                <a:latin typeface="Raleway Medium" panose="020B0603030101060003" pitchFamily="34" charset="0"/>
              </a:rPr>
              <a:t>wroughting</a:t>
            </a:r>
            <a:r>
              <a:rPr lang="en-GB" dirty="0">
                <a:latin typeface="Raleway Medium" panose="020B0603030101060003" pitchFamily="34" charset="0"/>
              </a:rPr>
              <a:t> and arithmetic - in other words, literacy, making things and numeracy…And then in the era of Mr </a:t>
            </a:r>
            <a:r>
              <a:rPr lang="en-GB" dirty="0" err="1">
                <a:latin typeface="Raleway Medium" panose="020B0603030101060003" pitchFamily="34" charset="0"/>
              </a:rPr>
              <a:t>Gradgrind</a:t>
            </a:r>
            <a:r>
              <a:rPr lang="en-GB" dirty="0">
                <a:latin typeface="Raleway Medium" panose="020B0603030101060003" pitchFamily="34" charset="0"/>
              </a:rPr>
              <a:t> and the Great Exhibition of the 1850s, the </a:t>
            </a:r>
            <a:r>
              <a:rPr lang="en-GB" dirty="0" err="1">
                <a:latin typeface="Raleway Medium" panose="020B0603030101060003" pitchFamily="34" charset="0"/>
              </a:rPr>
              <a:t>wroughting</a:t>
            </a:r>
            <a:r>
              <a:rPr lang="en-GB" dirty="0">
                <a:latin typeface="Raleway Medium" panose="020B0603030101060003" pitchFamily="34" charset="0"/>
              </a:rPr>
              <a:t> got dropped in favour of writing.’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>
                <a:latin typeface="Raleway Medium" panose="020B0603030101060003" pitchFamily="34" charset="0"/>
              </a:rPr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>
                <a:latin typeface="Raleway Medium" panose="020B0603030101060003" pitchFamily="34" charset="0"/>
              </a:rPr>
              <a:t>	Sir Christopher </a:t>
            </a:r>
            <a:r>
              <a:rPr lang="en-GB" dirty="0" err="1">
                <a:latin typeface="Raleway Medium" panose="020B0603030101060003" pitchFamily="34" charset="0"/>
              </a:rPr>
              <a:t>Frayling</a:t>
            </a:r>
            <a:r>
              <a:rPr lang="en-GB" dirty="0">
                <a:latin typeface="Raleway Medium" panose="020B0603030101060003" pitchFamily="34" charset="0"/>
              </a:rPr>
              <a:t>,                                  </a:t>
            </a:r>
            <a:r>
              <a:rPr lang="en-GB" dirty="0" smtClean="0">
                <a:latin typeface="Raleway Medium" panose="020B0603030101060003" pitchFamily="34" charset="0"/>
              </a:rPr>
              <a:t>         Rector </a:t>
            </a:r>
            <a:r>
              <a:rPr lang="en-GB" dirty="0">
                <a:latin typeface="Raleway Medium" panose="020B0603030101060003" pitchFamily="34" charset="0"/>
              </a:rPr>
              <a:t>of the Royal College of Arts,                                         interviewed in </a:t>
            </a:r>
            <a:r>
              <a:rPr lang="en-GB" i="1" dirty="0">
                <a:latin typeface="Raleway Medium" panose="020B0603030101060003" pitchFamily="34" charset="0"/>
              </a:rPr>
              <a:t>The Guardian </a:t>
            </a:r>
            <a:r>
              <a:rPr lang="en-GB" dirty="0">
                <a:latin typeface="Raleway Medium" panose="020B0603030101060003" pitchFamily="34" charset="0"/>
              </a:rPr>
              <a:t>29/6/04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sz="3087" dirty="0"/>
          </a:p>
        </p:txBody>
      </p:sp>
    </p:spTree>
    <p:extLst>
      <p:ext uri="{BB962C8B-B14F-4D97-AF65-F5344CB8AC3E}">
        <p14:creationId xmlns:p14="http://schemas.microsoft.com/office/powerpoint/2010/main" val="29561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62" t="45073" r="32661" b="11112"/>
          <a:stretch/>
        </p:blipFill>
        <p:spPr>
          <a:xfrm>
            <a:off x="1608908" y="252241"/>
            <a:ext cx="10263390" cy="72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14775" r="44798" b="6834"/>
          <a:stretch>
            <a:fillRect/>
          </a:stretch>
        </p:blipFill>
        <p:spPr bwMode="auto">
          <a:xfrm>
            <a:off x="11113964" y="4297734"/>
            <a:ext cx="2321570" cy="324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31766" r="60310" b="24742"/>
          <a:stretch>
            <a:fillRect/>
          </a:stretch>
        </p:blipFill>
        <p:spPr bwMode="auto">
          <a:xfrm>
            <a:off x="1248867" y="266589"/>
            <a:ext cx="7353779" cy="71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1"/>
          <p:cNvSpPr>
            <a:spLocks noChangeArrowheads="1"/>
          </p:cNvSpPr>
          <p:nvPr/>
        </p:nvSpPr>
        <p:spPr bwMode="auto">
          <a:xfrm>
            <a:off x="11113964" y="4343995"/>
            <a:ext cx="2328986" cy="320151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08149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98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3" t="20123" r="32133" b="14771"/>
          <a:stretch>
            <a:fillRect/>
          </a:stretch>
        </p:blipFill>
        <p:spPr bwMode="auto">
          <a:xfrm>
            <a:off x="3985171" y="180231"/>
            <a:ext cx="5444169" cy="60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6779" y="6109580"/>
            <a:ext cx="1252939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Raleway"/>
                <a:cs typeface="Times New Roman" panose="02020603050405020304" pitchFamily="18" charset="0"/>
              </a:rPr>
              <a:t>James </a:t>
            </a:r>
            <a:r>
              <a:rPr lang="en-GB" sz="2400" dirty="0">
                <a:solidFill>
                  <a:srgbClr val="000000"/>
                </a:solidFill>
                <a:latin typeface="Raleway"/>
              </a:rPr>
              <a:t>Heckman &amp; Tim </a:t>
            </a:r>
            <a:r>
              <a:rPr lang="en-GB" sz="2400" dirty="0" err="1">
                <a:solidFill>
                  <a:srgbClr val="000000"/>
                </a:solidFill>
                <a:latin typeface="Raleway"/>
              </a:rPr>
              <a:t>Kautz</a:t>
            </a:r>
            <a:r>
              <a:rPr lang="en-GB" sz="2400" dirty="0">
                <a:solidFill>
                  <a:srgbClr val="000000"/>
                </a:solidFill>
                <a:latin typeface="Raleway"/>
              </a:rPr>
              <a:t> (2013) </a:t>
            </a:r>
            <a:r>
              <a:rPr lang="en-GB" sz="2400" i="1" dirty="0">
                <a:solidFill>
                  <a:srgbClr val="000000"/>
                </a:solidFill>
                <a:latin typeface="Raleway"/>
              </a:rPr>
              <a:t>Fostering and measuring skills interventions that improve character and cognition</a:t>
            </a:r>
            <a:r>
              <a:rPr lang="en-GB" sz="2400" dirty="0">
                <a:solidFill>
                  <a:srgbClr val="000000"/>
                </a:solidFill>
                <a:latin typeface="Raleway"/>
              </a:rPr>
              <a:t>.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Raleway"/>
              </a:rPr>
              <a:t>Bonn: Institute for the Study of </a:t>
            </a:r>
            <a:r>
              <a:rPr lang="en-GB" sz="2400" dirty="0" err="1">
                <a:solidFill>
                  <a:srgbClr val="000000"/>
                </a:solidFill>
                <a:latin typeface="Raleway"/>
              </a:rPr>
              <a:t>Labor</a:t>
            </a:r>
            <a:r>
              <a:rPr lang="en-GB" sz="2400" dirty="0" smtClean="0">
                <a:latin typeface="Raleway"/>
              </a:rPr>
              <a:t>.</a:t>
            </a:r>
            <a:r>
              <a:rPr lang="en-GB" sz="2800" dirty="0" smtClean="0"/>
              <a:t>  </a:t>
            </a:r>
            <a:endParaRPr lang="en-GB" altLang="en-US" sz="2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defTabSz="100814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latin typeface="Raleway Medium" panose="020B0603030101060003" pitchFamily="34" charset="0"/>
              </a:rPr>
              <a:t>                                              </a:t>
            </a:r>
            <a:endParaRPr lang="en-GB" sz="2800" dirty="0">
              <a:solidFill>
                <a:srgbClr val="000000"/>
              </a:solidFill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2949" r="7855" b="10667"/>
          <a:stretch>
            <a:fillRect/>
          </a:stretch>
        </p:blipFill>
        <p:spPr bwMode="auto">
          <a:xfrm>
            <a:off x="1355067" y="-73553"/>
            <a:ext cx="10656483" cy="65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39624" y="6516935"/>
            <a:ext cx="8887368" cy="78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10081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62" dirty="0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Leslie </a:t>
            </a:r>
            <a:r>
              <a:rPr lang="en-GB" sz="2262" dirty="0" err="1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Gutman</a:t>
            </a:r>
            <a:r>
              <a:rPr lang="en-GB" sz="2262" dirty="0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Ingrid </a:t>
            </a:r>
            <a:r>
              <a:rPr lang="en-GB" sz="2262" dirty="0" err="1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Schoon</a:t>
            </a:r>
            <a:r>
              <a:rPr lang="en-GB" sz="2262" dirty="0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(2013) </a:t>
            </a:r>
          </a:p>
          <a:p>
            <a:pPr algn="ctr" defTabSz="100814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62" i="1" dirty="0">
                <a:solidFill>
                  <a:srgbClr val="000000"/>
                </a:solidFill>
                <a:latin typeface="Raleway Medium" panose="020B06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non-cognitive skills on outcomes for young people</a:t>
            </a:r>
            <a:r>
              <a:rPr lang="en-GB" sz="2262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98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233643" y="3924647"/>
            <a:ext cx="4464496" cy="2160240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GB" altLang="en-US" sz="3528" dirty="0"/>
              <a:t/>
            </a:r>
            <a:br>
              <a:rPr lang="en-GB" altLang="en-US" sz="3528" dirty="0"/>
            </a:br>
            <a:r>
              <a:rPr lang="en-GB" altLang="en-US" sz="3528" dirty="0"/>
              <a:t/>
            </a:r>
            <a:br>
              <a:rPr lang="en-GB" altLang="en-US" sz="3528" dirty="0"/>
            </a:br>
            <a:r>
              <a:rPr lang="en-GB" altLang="en-US" sz="3528" dirty="0"/>
              <a:t/>
            </a:r>
            <a:br>
              <a:rPr lang="en-GB" altLang="en-US" sz="3528" dirty="0"/>
            </a:br>
            <a:r>
              <a:rPr lang="en-GB" altLang="en-US" sz="3528" dirty="0">
                <a:solidFill>
                  <a:schemeClr val="tx1"/>
                </a:solidFill>
              </a:rPr>
              <a:t/>
            </a:r>
            <a:br>
              <a:rPr lang="en-GB" altLang="en-US" sz="3528" dirty="0">
                <a:solidFill>
                  <a:schemeClr val="tx1"/>
                </a:solidFill>
              </a:rPr>
            </a:br>
            <a:r>
              <a:rPr lang="en-GB" altLang="en-US" sz="3528" dirty="0" smtClean="0">
                <a:solidFill>
                  <a:schemeClr val="tx1"/>
                </a:solidFill>
                <a:latin typeface="Raleway Medium" panose="020B0603030101060003" pitchFamily="34" charset="0"/>
              </a:rPr>
              <a:t>?</a:t>
            </a: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/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/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/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/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/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>Henry </a:t>
            </a:r>
            <a:r>
              <a:rPr lang="en-GB" altLang="en-US" sz="3528" dirty="0" err="1">
                <a:solidFill>
                  <a:schemeClr val="tx1"/>
                </a:solidFill>
                <a:latin typeface="Raleway Medium" panose="020B0603030101060003" pitchFamily="34" charset="0"/>
              </a:rPr>
              <a:t>Kletzing</a:t>
            </a:r>
            <a: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  <a:t> (1898) </a:t>
            </a:r>
            <a:br>
              <a:rPr lang="en-GB" altLang="en-US" sz="3528" dirty="0">
                <a:solidFill>
                  <a:schemeClr val="tx1"/>
                </a:solidFill>
                <a:latin typeface="Raleway Medium" panose="020B0603030101060003" pitchFamily="34" charset="0"/>
              </a:rPr>
            </a:br>
            <a:r>
              <a:rPr lang="en-GB" altLang="en-US" sz="3528" i="1" dirty="0">
                <a:solidFill>
                  <a:schemeClr val="tx1"/>
                </a:solidFill>
                <a:latin typeface="Raleway Medium" panose="020B0603030101060003" pitchFamily="34" charset="0"/>
              </a:rPr>
              <a:t>Traits of Character</a:t>
            </a:r>
            <a:r>
              <a:rPr lang="en-GB" altLang="en-US" sz="3528" dirty="0">
                <a:solidFill>
                  <a:schemeClr val="tx1"/>
                </a:solidFill>
              </a:rPr>
              <a:t/>
            </a:r>
            <a:br>
              <a:rPr lang="en-GB" altLang="en-US" sz="3528" dirty="0">
                <a:solidFill>
                  <a:schemeClr val="tx1"/>
                </a:solidFill>
              </a:rPr>
            </a:br>
            <a:r>
              <a:rPr lang="en-GB" altLang="en-US" sz="3528" dirty="0">
                <a:solidFill>
                  <a:schemeClr val="tx1"/>
                </a:solidFill>
              </a:rPr>
              <a:t/>
            </a:r>
            <a:br>
              <a:rPr lang="en-GB" altLang="en-US" sz="3528" dirty="0">
                <a:solidFill>
                  <a:schemeClr val="tx1"/>
                </a:solidFill>
              </a:rPr>
            </a:br>
            <a:r>
              <a:rPr lang="en-GB" altLang="en-US" sz="3528" dirty="0"/>
              <a:t/>
            </a:r>
            <a:br>
              <a:rPr lang="en-GB" altLang="en-US" sz="3528" dirty="0"/>
            </a:br>
            <a:r>
              <a:rPr lang="en-GB" altLang="en-US" sz="3528" dirty="0"/>
              <a:t/>
            </a:r>
            <a:br>
              <a:rPr lang="en-GB" altLang="en-US" sz="3528" dirty="0"/>
            </a:br>
            <a:r>
              <a:rPr lang="en-GB" altLang="en-US" sz="3528" dirty="0"/>
              <a:t/>
            </a:r>
            <a:br>
              <a:rPr lang="en-GB" altLang="en-US" sz="3528" dirty="0"/>
            </a:br>
            <a:endParaRPr lang="en-GB" altLang="en-US" sz="3528" dirty="0"/>
          </a:p>
        </p:txBody>
      </p:sp>
      <p:pic>
        <p:nvPicPr>
          <p:cNvPr id="71683" name="Picture 2" descr="https://pbs.twimg.com/media/Bi19sibCAAASjv5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07" y="-14002"/>
            <a:ext cx="5681449" cy="75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2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tchell Institute">
  <a:themeElements>
    <a:clrScheme name="Mitchell Institute">
      <a:dk1>
        <a:srgbClr val="000000"/>
      </a:dk1>
      <a:lt1>
        <a:sysClr val="window" lastClr="FFFFFF"/>
      </a:lt1>
      <a:dk2>
        <a:srgbClr val="004054"/>
      </a:dk2>
      <a:lt2>
        <a:srgbClr val="FFFFFF"/>
      </a:lt2>
      <a:accent1>
        <a:srgbClr val="107AA1"/>
      </a:accent1>
      <a:accent2>
        <a:srgbClr val="57BEE6"/>
      </a:accent2>
      <a:accent3>
        <a:srgbClr val="28B29D"/>
      </a:accent3>
      <a:accent4>
        <a:srgbClr val="AC165E"/>
      </a:accent4>
      <a:accent5>
        <a:srgbClr val="EB5B4C"/>
      </a:accent5>
      <a:accent6>
        <a:srgbClr val="ECCD08"/>
      </a:accent6>
      <a:hlink>
        <a:srgbClr val="57BEE6"/>
      </a:hlink>
      <a:folHlink>
        <a:srgbClr val="3893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Mitchell Institute</Template>
  <TotalTime>3855</TotalTime>
  <Words>405</Words>
  <Application>Microsoft Office PowerPoint</Application>
  <PresentationFormat>Custom</PresentationFormat>
  <Paragraphs>72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La Gioconda TT</vt:lpstr>
      <vt:lpstr>Raleway</vt:lpstr>
      <vt:lpstr>Raleway Medium</vt:lpstr>
      <vt:lpstr>Times New Roman</vt:lpstr>
      <vt:lpstr>Trajan Pro</vt:lpstr>
      <vt:lpstr>Wingdings</vt:lpstr>
      <vt:lpstr>Mitchell Institute</vt:lpstr>
      <vt:lpstr>2_blank</vt:lpstr>
      <vt:lpstr>3_blank</vt:lpstr>
      <vt:lpstr>4_blank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?     Henry Kletzing (1898)  Traits of Character     </vt:lpstr>
      <vt:lpstr>PowerPoint Presentation</vt:lpstr>
      <vt:lpstr>PowerPoint Presentation</vt:lpstr>
      <vt:lpstr>PowerPoint Presentation</vt:lpstr>
      <vt:lpstr>4-6-1 A better model of real world learning</vt:lpstr>
      <vt:lpstr>A reframing of engineering</vt:lpstr>
      <vt:lpstr>A five-dimensional model of Creative Thinking</vt:lpstr>
      <vt:lpstr>PowerPoint Presentation</vt:lpstr>
      <vt:lpstr>PowerPoint Presentation</vt:lpstr>
      <vt:lpstr>PowerPoint Presentation</vt:lpstr>
      <vt:lpstr>Canada</vt:lpstr>
      <vt:lpstr>USA</vt:lpstr>
      <vt:lpstr>Asia-Pacific</vt:lpstr>
      <vt:lpstr>Australia</vt:lpstr>
      <vt:lpstr>PowerPoint Presentation</vt:lpstr>
      <vt:lpstr>PowerPoint Presentation</vt:lpstr>
      <vt:lpstr>Ruby Power</vt:lpstr>
      <vt:lpstr>PowerPoint Presentation</vt:lpstr>
      <vt:lpstr>PowerPoint Presentation</vt:lpstr>
      <vt:lpstr>PowerPoint Presentation</vt:lpstr>
      <vt:lpstr>PowerPoint Presentation</vt:lpstr>
      <vt:lpstr>Web             E-mail            Twitter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Bill Lucas</cp:lastModifiedBy>
  <cp:revision>368</cp:revision>
  <cp:lastPrinted>2018-06-23T15:40:02Z</cp:lastPrinted>
  <dcterms:created xsi:type="dcterms:W3CDTF">2015-03-25T05:55:46Z</dcterms:created>
  <dcterms:modified xsi:type="dcterms:W3CDTF">2018-06-23T15:41:34Z</dcterms:modified>
</cp:coreProperties>
</file>