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68" r:id="rId6"/>
    <p:sldMasterId id="2147483681" r:id="rId7"/>
  </p:sldMasterIdLst>
  <p:notesMasterIdLst>
    <p:notesMasterId r:id="rId21"/>
  </p:notesMasterIdLst>
  <p:handoutMasterIdLst>
    <p:handoutMasterId r:id="rId22"/>
  </p:handoutMasterIdLst>
  <p:sldIdLst>
    <p:sldId id="256" r:id="rId8"/>
    <p:sldId id="290" r:id="rId9"/>
    <p:sldId id="271" r:id="rId10"/>
    <p:sldId id="293" r:id="rId11"/>
    <p:sldId id="295" r:id="rId12"/>
    <p:sldId id="298" r:id="rId13"/>
    <p:sldId id="309" r:id="rId14"/>
    <p:sldId id="310" r:id="rId15"/>
    <p:sldId id="308" r:id="rId16"/>
    <p:sldId id="312" r:id="rId17"/>
    <p:sldId id="265" r:id="rId18"/>
    <p:sldId id="311" r:id="rId19"/>
    <p:sldId id="260" r:id="rId20"/>
  </p:sldIdLst>
  <p:sldSz cx="12192000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00"/>
    <a:srgbClr val="E70000"/>
    <a:srgbClr val="00AE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4C1C-4EC7-49C3-AEE1-9B03B8F455D6}" v="62" dt="2018-06-21T09:45:09.134"/>
    <p1510:client id="{8F5B4C4F-A9E3-4B94-94EA-CBE337EEE2A8}" v="1" dt="2018-06-21T07:15:22.894"/>
    <p1510:client id="{A567B407-16C4-4F3B-B383-D3EC8BC79227}" v="484" dt="2018-06-21T11:23:26.745"/>
    <p1510:client id="{5E58580D-E359-4AF0-AEDD-DCE300EB1C18}" v="5886" dt="2018-06-21T12:40:13.250"/>
    <p1510:client id="{4B67A7E7-CE2E-9D47-9A60-E6C25B05B3A5}" v="74" dt="2018-06-21T07:22:22.8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1" autoAdjust="0"/>
    <p:restoredTop sz="69707" autoAdjust="0"/>
  </p:normalViewPr>
  <p:slideViewPr>
    <p:cSldViewPr snapToGrid="0">
      <p:cViewPr varScale="1">
        <p:scale>
          <a:sx n="80" d="100"/>
          <a:sy n="80" d="100"/>
        </p:scale>
        <p:origin x="13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osmopol.sharepoint.com/sites/DEA%20Intranet/P/E/GI%20%20Unges%20uddannelsesvalg/Registerbaserede%20analyser/Figur_bedstefor&#230;ldre/Bedste_desk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23637712548688E-2"/>
          <c:y val="7.4811701596152719E-2"/>
          <c:w val="0.92152059367385786"/>
          <c:h val="0.75360130608102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Ark3_Oslo!$B$13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Ark3_Oslo!$C$12:$N$12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Ark3_Oslo!$C$13:$N$13</c:f>
              <c:numCache>
                <c:formatCode>General</c:formatCode>
                <c:ptCount val="12"/>
                <c:pt idx="0">
                  <c:v>7.5885792913656687</c:v>
                </c:pt>
                <c:pt idx="1">
                  <c:v>7.2056349873843573</c:v>
                </c:pt>
                <c:pt idx="2">
                  <c:v>7.2774604654777173</c:v>
                </c:pt>
                <c:pt idx="3">
                  <c:v>6.4710150462078984</c:v>
                </c:pt>
                <c:pt idx="4">
                  <c:v>4.3405676126878134</c:v>
                </c:pt>
                <c:pt idx="5">
                  <c:v>4.4869300696827139</c:v>
                </c:pt>
                <c:pt idx="6">
                  <c:v>4.7128807376979323</c:v>
                </c:pt>
                <c:pt idx="7">
                  <c:v>4.7603128969713175</c:v>
                </c:pt>
                <c:pt idx="8">
                  <c:v>5.5345726852078938</c:v>
                </c:pt>
                <c:pt idx="9">
                  <c:v>6.4193255833127214</c:v>
                </c:pt>
                <c:pt idx="10">
                  <c:v>7.526418657037798</c:v>
                </c:pt>
                <c:pt idx="11">
                  <c:v>9.2642466500338703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52-46BB-A99F-9A00703F15AA}"/>
            </c:ext>
          </c:extLst>
        </c:ser>
        <c:ser>
          <c:idx val="1"/>
          <c:order val="1"/>
          <c:tx>
            <c:strRef>
              <c:f>Ark3_Oslo!$B$14</c:f>
              <c:strCache>
                <c:ptCount val="1"/>
                <c:pt idx="0">
                  <c:v>VET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Ark3_Oslo!$C$12:$N$12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Ark3_Oslo!$C$14:$N$14</c:f>
              <c:numCache>
                <c:formatCode>General</c:formatCode>
                <c:ptCount val="12"/>
                <c:pt idx="0">
                  <c:v>35.388143561518177</c:v>
                </c:pt>
                <c:pt idx="1">
                  <c:v>34.869638351555935</c:v>
                </c:pt>
                <c:pt idx="2">
                  <c:v>34.446516688036674</c:v>
                </c:pt>
                <c:pt idx="3">
                  <c:v>34.264492476896052</c:v>
                </c:pt>
                <c:pt idx="4">
                  <c:v>35.085357315956699</c:v>
                </c:pt>
                <c:pt idx="5">
                  <c:v>31.974461462275833</c:v>
                </c:pt>
                <c:pt idx="6">
                  <c:v>29.124409824609248</c:v>
                </c:pt>
                <c:pt idx="7">
                  <c:v>26.761716921842616</c:v>
                </c:pt>
                <c:pt idx="8">
                  <c:v>25.759879661876035</c:v>
                </c:pt>
                <c:pt idx="9">
                  <c:v>23.461126226399539</c:v>
                </c:pt>
                <c:pt idx="10">
                  <c:v>22.667042104217046</c:v>
                </c:pt>
                <c:pt idx="11">
                  <c:v>19.921352213208202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52-46BB-A99F-9A00703F15AA}"/>
            </c:ext>
          </c:extLst>
        </c:ser>
        <c:ser>
          <c:idx val="2"/>
          <c:order val="2"/>
          <c:tx>
            <c:strRef>
              <c:f>Ark3_Oslo!$B$15</c:f>
              <c:strCache>
                <c:ptCount val="1"/>
                <c:pt idx="0">
                  <c:v>General upper secondary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Ark3_Oslo!$C$12:$N$12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Ark3_Oslo!$C$15:$N$15</c:f>
              <c:numCache>
                <c:formatCode>General</c:formatCode>
                <c:ptCount val="12"/>
                <c:pt idx="0">
                  <c:v>57.023277147116161</c:v>
                </c:pt>
                <c:pt idx="1">
                  <c:v>57.924726661059708</c:v>
                </c:pt>
                <c:pt idx="2">
                  <c:v>58.27602284648561</c:v>
                </c:pt>
                <c:pt idx="3">
                  <c:v>59.264492476896045</c:v>
                </c:pt>
                <c:pt idx="4">
                  <c:v>60.57407507135548</c:v>
                </c:pt>
                <c:pt idx="5">
                  <c:v>63.53860846804146</c:v>
                </c:pt>
                <c:pt idx="6">
                  <c:v>66.162709437692826</c:v>
                </c:pt>
                <c:pt idx="7">
                  <c:v>68.477970181186066</c:v>
                </c:pt>
                <c:pt idx="8">
                  <c:v>68.705547652916081</c:v>
                </c:pt>
                <c:pt idx="9">
                  <c:v>70.119548190287745</c:v>
                </c:pt>
                <c:pt idx="10">
                  <c:v>69.80653923874516</c:v>
                </c:pt>
                <c:pt idx="11">
                  <c:v>70.814401136757937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52-46BB-A99F-9A00703F1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87880576"/>
        <c:axId val="387881888"/>
      </c:barChart>
      <c:catAx>
        <c:axId val="3878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rnd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7881888"/>
        <c:crosses val="autoZero"/>
        <c:auto val="1"/>
        <c:lblAlgn val="ctr"/>
        <c:lblOffset val="100"/>
        <c:noMultiLvlLbl val="0"/>
      </c:catAx>
      <c:valAx>
        <c:axId val="3878818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Per</a:t>
                </a:r>
                <a:r>
                  <a:rPr lang="en-US" b="1" baseline="0" dirty="0"/>
                  <a:t>cent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"/>
              <c:y val="2.7328295372474123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\%" sourceLinked="0"/>
        <c:majorTickMark val="none"/>
        <c:minorTickMark val="none"/>
        <c:tickLblPos val="nextTo"/>
        <c:spPr>
          <a:noFill/>
          <a:ln w="25400" cap="rnd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8788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33716446801787"/>
          <c:y val="0.90091346615684631"/>
          <c:w val="0.50779068281154516"/>
          <c:h val="5.822553890320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EFDA9-6701-7D40-ABF4-719E742D45DD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8B24-F02A-D24C-BB0C-8B33B22351C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A90E-912F-4E49-AB72-03465B8EACBF}" type="datetimeFigureOut">
              <a:rPr lang="da-DK" smtClean="0"/>
              <a:t>21-06-2018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92201" y="3270972"/>
            <a:ext cx="7942238" cy="26775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621696" y="6456698"/>
            <a:ext cx="4302625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98E0B-3E4D-4F6F-ADEB-65C6E53F3B4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285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i="1" dirty="0">
              <a:highlight>
                <a:srgbClr val="FFFF00"/>
              </a:highlight>
            </a:endParaRPr>
          </a:p>
          <a:p>
            <a:r>
              <a:rPr lang="da-DK" dirty="0">
                <a:highlight>
                  <a:srgbClr val="FFFF00"/>
                </a:highlight>
              </a:rPr>
              <a:t>(</a:t>
            </a:r>
            <a:r>
              <a:rPr lang="da-DK" dirty="0" err="1">
                <a:highlight>
                  <a:srgbClr val="FFFF00"/>
                </a:highlight>
              </a:rPr>
              <a:t>Thank</a:t>
            </a:r>
            <a:r>
              <a:rPr lang="da-DK" dirty="0">
                <a:highlight>
                  <a:srgbClr val="FFFF00"/>
                </a:highlight>
              </a:rPr>
              <a:t> </a:t>
            </a:r>
            <a:r>
              <a:rPr lang="da-DK" dirty="0" err="1">
                <a:highlight>
                  <a:srgbClr val="FFFF00"/>
                </a:highlight>
              </a:rPr>
              <a:t>you</a:t>
            </a:r>
            <a:r>
              <a:rPr lang="da-DK" dirty="0">
                <a:highlight>
                  <a:srgbClr val="FFFF00"/>
                </a:highlight>
              </a:rPr>
              <a:t>)</a:t>
            </a:r>
          </a:p>
          <a:p>
            <a:r>
              <a:rPr lang="da-DK" dirty="0">
                <a:highlight>
                  <a:srgbClr val="FFFF00"/>
                </a:highlight>
              </a:rPr>
              <a:t>(Presentation)</a:t>
            </a:r>
          </a:p>
          <a:p>
            <a:r>
              <a:rPr lang="da-DK" dirty="0" err="1">
                <a:highlight>
                  <a:srgbClr val="FFFF00"/>
                </a:highlight>
              </a:rPr>
              <a:t>Our</a:t>
            </a:r>
            <a:r>
              <a:rPr lang="da-DK" dirty="0">
                <a:highlight>
                  <a:srgbClr val="FFFF00"/>
                </a:highlight>
              </a:rPr>
              <a:t> talk is </a:t>
            </a:r>
            <a:r>
              <a:rPr lang="da-DK" dirty="0" err="1">
                <a:highlight>
                  <a:srgbClr val="FFFF00"/>
                </a:highlight>
              </a:rPr>
              <a:t>about</a:t>
            </a:r>
            <a:endParaRPr lang="da-DK" dirty="0">
              <a:highlight>
                <a:srgbClr val="FFFF00"/>
              </a:highlight>
            </a:endParaRPr>
          </a:p>
          <a:p>
            <a:r>
              <a:rPr lang="en-GB" sz="1200" dirty="0">
                <a:highlight>
                  <a:srgbClr val="FFFF00"/>
                </a:highlight>
              </a:rPr>
              <a:t>Age, Gender and Competencies: Opportunities and Disadvantages in Profound Social Partner Engagement.</a:t>
            </a:r>
          </a:p>
          <a:p>
            <a:endParaRPr lang="en-GB" sz="1200" dirty="0">
              <a:highlight>
                <a:srgbClr val="FFFF00"/>
              </a:highlight>
            </a:endParaRPr>
          </a:p>
          <a:p>
            <a:r>
              <a:rPr lang="en-GB" sz="1200" dirty="0">
                <a:highlight>
                  <a:srgbClr val="FFFF00"/>
                </a:highlight>
              </a:rPr>
              <a:t>We are from the think tank DEA – a private and independent think tank focusing on education, research and innovation, located in Copenhagen, Denmark. Any questions to the think tank – please feel free to ask us in the break.</a:t>
            </a:r>
          </a:p>
          <a:p>
            <a:r>
              <a:rPr lang="en-GB" sz="1200" dirty="0">
                <a:highlight>
                  <a:srgbClr val="FFFF00"/>
                </a:highlight>
              </a:rPr>
              <a:t>The next 15 minutes: (run through agenda)</a:t>
            </a:r>
            <a:endParaRPr lang="da-DK" dirty="0">
              <a:highlight>
                <a:srgbClr val="FFFF00"/>
              </a:highlight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78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 completed by principals.</a:t>
            </a:r>
          </a:p>
          <a:p>
            <a:br>
              <a:rPr lang="en-GB" dirty="0"/>
            </a:br>
            <a:r>
              <a:rPr lang="en-GB" dirty="0"/>
              <a:t>Several figures like this – showing the gaps between present and important competencies.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8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Overall,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found</a:t>
            </a:r>
            <a:r>
              <a:rPr lang="da-DK" dirty="0"/>
              <a:t>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gaps</a:t>
            </a:r>
            <a:r>
              <a:rPr lang="da-DK" dirty="0"/>
              <a:t> from </a:t>
            </a:r>
            <a:r>
              <a:rPr lang="da-DK" dirty="0" err="1"/>
              <a:t>different</a:t>
            </a:r>
            <a:r>
              <a:rPr lang="da-DK" dirty="0"/>
              <a:t> </a:t>
            </a:r>
            <a:r>
              <a:rPr lang="da-DK" dirty="0" err="1"/>
              <a:t>perspectives</a:t>
            </a:r>
            <a:r>
              <a:rPr lang="da-DK" dirty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2061C-ABB9-438D-B522-B8DA9BE1C2FD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4748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2061C-ABB9-438D-B522-B8DA9BE1C2FD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288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573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(Run </a:t>
            </a:r>
            <a:r>
              <a:rPr lang="da-DK" dirty="0" err="1"/>
              <a:t>through</a:t>
            </a:r>
            <a:r>
              <a:rPr lang="da-DK" dirty="0"/>
              <a:t> agenda)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72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setting</a:t>
            </a:r>
            <a:r>
              <a:rPr lang="da-DK" dirty="0"/>
              <a:t>: Denmark. </a:t>
            </a:r>
          </a:p>
          <a:p>
            <a:r>
              <a:rPr lang="da-DK" dirty="0"/>
              <a:t>Dual system</a:t>
            </a:r>
          </a:p>
          <a:p>
            <a:r>
              <a:rPr lang="da-DK" dirty="0"/>
              <a:t>Run </a:t>
            </a:r>
            <a:r>
              <a:rPr lang="da-DK" dirty="0" err="1"/>
              <a:t>through</a:t>
            </a:r>
            <a:r>
              <a:rPr lang="da-DK" dirty="0"/>
              <a:t>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41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enrolment of young people leaving compulsory or community school –appr. Age 15-17 – into upper secondary education.</a:t>
            </a:r>
          </a:p>
          <a:p>
            <a:r>
              <a:rPr lang="en-GB" dirty="0"/>
              <a:t>General upper secondary has massive enrolment – 73,1 % of pupils chooses general upper secondary</a:t>
            </a:r>
          </a:p>
          <a:p>
            <a:r>
              <a:rPr lang="en-GB" dirty="0"/>
              <a:t>Only 19.4 % chooses VET.</a:t>
            </a:r>
          </a:p>
          <a:p>
            <a:r>
              <a:rPr lang="en-GB" dirty="0"/>
              <a:t>The low intake of student into VET has been a problem for almost 15 years, but seems to have stagnated now.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0713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Collective agreements in almost all sectors</a:t>
            </a:r>
          </a:p>
          <a:p>
            <a:r>
              <a:rPr lang="en-GB" noProof="0" dirty="0"/>
              <a:t>Ryan Air &amp; Uber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15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Social partners have majority in school boards in the education sector</a:t>
            </a:r>
          </a:p>
          <a:p>
            <a:r>
              <a:rPr lang="en-GB" noProof="0" dirty="0"/>
              <a:t>We have a multilevel governance structure within these 3 institutions, and the social partners have majority in all governance levels.</a:t>
            </a:r>
          </a:p>
          <a:p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190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Social partners are also heavily represented outside the school boards</a:t>
            </a:r>
          </a:p>
          <a:p>
            <a:r>
              <a:rPr lang="en-GB" noProof="0" dirty="0"/>
              <a:t>We have a multilevel governance structure within these 3 institutions, and the social partners have majority in all governance levels.</a:t>
            </a:r>
          </a:p>
          <a:p>
            <a:endParaRPr lang="en-GB" noProof="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401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findings is from our Board Report 2017.</a:t>
            </a:r>
          </a:p>
          <a:p>
            <a:r>
              <a:rPr lang="en-GB" dirty="0"/>
              <a:t>Its based on surveys and interviews – and mappings of reforms.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8227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98E0B-3E4D-4F6F-ADEB-65C6E53F3B4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6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 slide -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984" y="3622089"/>
            <a:ext cx="10076033" cy="9224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57984" y="4749209"/>
            <a:ext cx="10076033" cy="17153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7" name="Rektangel 1"/>
          <p:cNvSpPr/>
          <p:nvPr userDrawn="1"/>
        </p:nvSpPr>
        <p:spPr>
          <a:xfrm>
            <a:off x="0" y="0"/>
            <a:ext cx="12192000" cy="3551205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8" y="144401"/>
            <a:ext cx="2343435" cy="65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12" y="1852012"/>
            <a:ext cx="1736471" cy="173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52" y="1852012"/>
            <a:ext cx="1736471" cy="1736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92" y="1848931"/>
            <a:ext cx="1736471" cy="1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1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261127" y="5999793"/>
            <a:ext cx="698500" cy="6985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217163" y="6376019"/>
            <a:ext cx="4961723" cy="3222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9963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 slide -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984" y="3622089"/>
            <a:ext cx="10076033" cy="9224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57984" y="4749209"/>
            <a:ext cx="10076033" cy="17153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7" name="Rektangel 1"/>
          <p:cNvSpPr/>
          <p:nvPr userDrawn="1"/>
        </p:nvSpPr>
        <p:spPr>
          <a:xfrm>
            <a:off x="0" y="0"/>
            <a:ext cx="12192000" cy="3551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8" y="144401"/>
            <a:ext cx="2343435" cy="65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12" y="1852012"/>
            <a:ext cx="1736471" cy="173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52" y="1852012"/>
            <a:ext cx="1736471" cy="1736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92" y="1848931"/>
            <a:ext cx="1736471" cy="1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2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0103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6166885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3621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537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71537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 hasCustomPrompt="1"/>
          </p:nvPr>
        </p:nvSpPr>
        <p:spPr>
          <a:xfrm>
            <a:off x="6638423" y="1825625"/>
            <a:ext cx="4715377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38423" y="365124"/>
            <a:ext cx="471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- 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6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6615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77810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84" y="955964"/>
            <a:ext cx="10076033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1274"/>
            <a:ext cx="12192000" cy="33067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43985"/>
            <a:ext cx="1370083" cy="3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3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8" y="955964"/>
            <a:ext cx="5090652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889820"/>
            <a:ext cx="12192000" cy="155371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" y="4340264"/>
            <a:ext cx="2343435" cy="6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56256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 slide -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984" y="3622089"/>
            <a:ext cx="10076033" cy="9224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57984" y="4749209"/>
            <a:ext cx="10076033" cy="17153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  <p:sp>
        <p:nvSpPr>
          <p:cNvPr id="7" name="Rektangel 1"/>
          <p:cNvSpPr/>
          <p:nvPr userDrawn="1"/>
        </p:nvSpPr>
        <p:spPr>
          <a:xfrm>
            <a:off x="0" y="0"/>
            <a:ext cx="12192000" cy="35512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8" y="144401"/>
            <a:ext cx="2343435" cy="652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112" y="1852012"/>
            <a:ext cx="1736471" cy="1736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252" y="1852012"/>
            <a:ext cx="1736471" cy="1736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92" y="1848931"/>
            <a:ext cx="1736471" cy="173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4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601586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6166885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98863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8C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537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71537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 hasCustomPrompt="1"/>
          </p:nvPr>
        </p:nvSpPr>
        <p:spPr>
          <a:xfrm>
            <a:off x="6638423" y="1825625"/>
            <a:ext cx="4715377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38423" y="365124"/>
            <a:ext cx="471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01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- rø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59344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089287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84" y="955964"/>
            <a:ext cx="10076033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1274"/>
            <a:ext cx="12192000" cy="3306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43985"/>
            <a:ext cx="1370083" cy="3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8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8" y="955964"/>
            <a:ext cx="5090652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889820"/>
            <a:ext cx="12192000" cy="1553718"/>
          </a:xfrm>
          <a:prstGeom prst="rect">
            <a:avLst/>
          </a:prstGeom>
          <a:solidFill>
            <a:srgbClr val="8C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" y="4340264"/>
            <a:ext cx="2343435" cy="6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11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 slide -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027" y="890921"/>
            <a:ext cx="4961723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3889820"/>
            <a:ext cx="12192000" cy="1553718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605373" y="274248"/>
            <a:ext cx="6300878" cy="63008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8027" y="4157933"/>
            <a:ext cx="4961723" cy="96396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88325" y="457200"/>
            <a:ext cx="5934973" cy="5934974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6166885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13061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261127" y="5999793"/>
            <a:ext cx="698500" cy="6985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217163" y="6376019"/>
            <a:ext cx="4961723" cy="3222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0659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261127" y="5999793"/>
            <a:ext cx="698500" cy="6985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8" name="Pladsholder til indhold 2"/>
          <p:cNvSpPr>
            <a:spLocks noGrp="1"/>
          </p:cNvSpPr>
          <p:nvPr>
            <p:ph idx="12"/>
          </p:nvPr>
        </p:nvSpPr>
        <p:spPr>
          <a:xfrm>
            <a:off x="6166885" y="1825625"/>
            <a:ext cx="5186915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C9B75CCE-B3EF-CE45-B034-2D2A1D2E4FB0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17163" y="6376019"/>
            <a:ext cx="4961723" cy="3222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452562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- rød">
    <p:bg>
      <p:bgPr>
        <a:solidFill>
          <a:srgbClr val="E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305395"/>
            <a:ext cx="1366683" cy="4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70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261127" y="5999793"/>
            <a:ext cx="698500" cy="6985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9D8548AA-CFE0-784B-BBF1-8BB25F81562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17163" y="6376019"/>
            <a:ext cx="4961723" cy="3222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09628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261127" y="5999793"/>
            <a:ext cx="698500" cy="6985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5C7ED1B9-C47C-F04C-AB90-D09F8232BF4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217163" y="6376019"/>
            <a:ext cx="4961723" cy="322274"/>
          </a:xfrm>
        </p:spPr>
        <p:txBody>
          <a:bodyPr anchor="b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006238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8" y="955964"/>
            <a:ext cx="5090652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889820"/>
            <a:ext cx="12192000" cy="1553718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" y="4162877"/>
            <a:ext cx="2929606" cy="100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0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6906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 kolonner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1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15377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71537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2" hasCustomPrompt="1"/>
          </p:nvPr>
        </p:nvSpPr>
        <p:spPr>
          <a:xfrm>
            <a:off x="6638423" y="1825625"/>
            <a:ext cx="4715377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38423" y="365124"/>
            <a:ext cx="47153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9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- rød">
    <p:bg>
      <p:bgPr>
        <a:solidFill>
          <a:srgbClr val="E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86276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1" hasCustomPrompt="1"/>
          </p:nvPr>
        </p:nvSpPr>
        <p:spPr>
          <a:xfrm>
            <a:off x="6392077" y="6311900"/>
            <a:ext cx="4961723" cy="54610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198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84" y="955964"/>
            <a:ext cx="10076033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551274"/>
            <a:ext cx="12192000" cy="3306726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343985"/>
            <a:ext cx="1370083" cy="3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98" y="955964"/>
            <a:ext cx="5090652" cy="245797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889820"/>
            <a:ext cx="12192000" cy="1553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7" y="4340264"/>
            <a:ext cx="2343435" cy="6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DD172A-2AEF-3A47-BEC6-6863EB1F0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296" y="-1917411"/>
            <a:ext cx="13704985" cy="46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7" r:id="rId3"/>
    <p:sldLayoutId id="2147483658" r:id="rId4"/>
    <p:sldLayoutId id="2147483649" r:id="rId5"/>
    <p:sldLayoutId id="2147483654" r:id="rId6"/>
    <p:sldLayoutId id="2147483655" r:id="rId7"/>
    <p:sldLayoutId id="2147483656" r:id="rId8"/>
    <p:sldLayoutId id="2147483677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" y="6433855"/>
            <a:ext cx="1084758" cy="3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0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225841" y="5959667"/>
            <a:ext cx="776377" cy="7763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2" y="6403151"/>
            <a:ext cx="1057158" cy="363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AACCBA-0561-4549-A4F7-69135594A0D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61" y="5992670"/>
            <a:ext cx="783777" cy="64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984" y="5230376"/>
            <a:ext cx="10076033" cy="1234218"/>
          </a:xfrm>
        </p:spPr>
        <p:txBody>
          <a:bodyPr/>
          <a:lstStyle/>
          <a:p>
            <a:endParaRPr lang="en-US" dirty="0"/>
          </a:p>
          <a:p>
            <a:r>
              <a:rPr lang="en-US" sz="1400" dirty="0"/>
              <a:t>Sidse Frich Østergaard-Thygesen &amp; Signe Emilie Bech Christensen, The Think Tank DEA</a:t>
            </a:r>
          </a:p>
        </p:txBody>
      </p:sp>
      <p:sp>
        <p:nvSpPr>
          <p:cNvPr id="6" name="Rektangel 5"/>
          <p:cNvSpPr/>
          <p:nvPr/>
        </p:nvSpPr>
        <p:spPr>
          <a:xfrm>
            <a:off x="0" y="2743200"/>
            <a:ext cx="12203541" cy="87888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984" y="1949827"/>
            <a:ext cx="10076033" cy="2743200"/>
          </a:xfrm>
        </p:spPr>
        <p:txBody>
          <a:bodyPr>
            <a:noAutofit/>
          </a:bodyPr>
          <a:lstStyle/>
          <a:p>
            <a:r>
              <a:rPr lang="en-GB" sz="4000" dirty="0"/>
              <a:t>Age, Gender and Competencies: Opportunities and Disadvantages in Profound Social Partner Engagement</a:t>
            </a:r>
            <a:endParaRPr lang="da-DK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833335-EDA3-3945-9971-615F64A72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4269"/>
            <a:ext cx="12203541" cy="380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CD4A3A5-E27D-482F-ADBD-60A51A02D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8" t="14034" r="19770" b="14381"/>
          <a:stretch/>
        </p:blipFill>
        <p:spPr>
          <a:xfrm>
            <a:off x="1464493" y="238645"/>
            <a:ext cx="9348537" cy="6064375"/>
          </a:xfrm>
          <a:prstGeom prst="rect">
            <a:avLst/>
          </a:prstGeom>
        </p:spPr>
      </p:pic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BA2687-9D3E-4276-A5A2-223689D68DA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COMPETENCY GAPS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119ED02-2CE7-41E8-80CE-283E7EDE0602}"/>
              </a:ext>
            </a:extLst>
          </p:cNvPr>
          <p:cNvSpPr/>
          <p:nvPr/>
        </p:nvSpPr>
        <p:spPr>
          <a:xfrm>
            <a:off x="9801226" y="1485804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2013 present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86DBE7A-7B92-459C-AFDD-4F2A698CE6A7}"/>
              </a:ext>
            </a:extLst>
          </p:cNvPr>
          <p:cNvSpPr/>
          <p:nvPr/>
        </p:nvSpPr>
        <p:spPr>
          <a:xfrm>
            <a:off x="9801226" y="1720513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2013 important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6840A26-5933-48D2-882B-CB73EA351432}"/>
              </a:ext>
            </a:extLst>
          </p:cNvPr>
          <p:cNvSpPr/>
          <p:nvPr/>
        </p:nvSpPr>
        <p:spPr>
          <a:xfrm>
            <a:off x="9801226" y="2201963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2016 important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24A37F0-BF71-4988-8167-E6A0DC2DB079}"/>
              </a:ext>
            </a:extLst>
          </p:cNvPr>
          <p:cNvSpPr/>
          <p:nvPr/>
        </p:nvSpPr>
        <p:spPr>
          <a:xfrm>
            <a:off x="9801226" y="1955222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2016 present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F99267F-5FC0-4FC6-9FBB-610F6EDCD202}"/>
              </a:ext>
            </a:extLst>
          </p:cNvPr>
          <p:cNvSpPr/>
          <p:nvPr/>
        </p:nvSpPr>
        <p:spPr>
          <a:xfrm>
            <a:off x="4563277" y="1485804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Communication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EFB9EC7-A442-4F38-BD61-4C8DEE38F595}"/>
              </a:ext>
            </a:extLst>
          </p:cNvPr>
          <p:cNvSpPr/>
          <p:nvPr/>
        </p:nvSpPr>
        <p:spPr>
          <a:xfrm>
            <a:off x="6580571" y="2201963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Board experience/governance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2296AFD-665E-4EE9-930D-4D76CA7D8E51}"/>
              </a:ext>
            </a:extLst>
          </p:cNvPr>
          <p:cNvSpPr/>
          <p:nvPr/>
        </p:nvSpPr>
        <p:spPr>
          <a:xfrm>
            <a:off x="7356790" y="3429000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Knowledge about education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02921F0-E5B2-46E5-B16C-DCE34CB4FA63}"/>
              </a:ext>
            </a:extLst>
          </p:cNvPr>
          <p:cNvSpPr/>
          <p:nvPr/>
        </p:nvSpPr>
        <p:spPr>
          <a:xfrm>
            <a:off x="1394961" y="4862676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Organisation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4ACA9C5-8984-40C2-B57A-6800B3C5A757}"/>
              </a:ext>
            </a:extLst>
          </p:cNvPr>
          <p:cNvSpPr/>
          <p:nvPr/>
        </p:nvSpPr>
        <p:spPr>
          <a:xfrm>
            <a:off x="3648877" y="6017042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Business development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8D0B66E-2B5F-47AC-9729-B36AF65C3B1A}"/>
              </a:ext>
            </a:extLst>
          </p:cNvPr>
          <p:cNvSpPr/>
          <p:nvPr/>
        </p:nvSpPr>
        <p:spPr>
          <a:xfrm>
            <a:off x="5477677" y="6036738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Finances and economy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19D59E6-F727-4BBF-A773-A24082511B3D}"/>
              </a:ext>
            </a:extLst>
          </p:cNvPr>
          <p:cNvSpPr/>
          <p:nvPr/>
        </p:nvSpPr>
        <p:spPr>
          <a:xfrm>
            <a:off x="7065845" y="4892413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0081E4C0-6387-4A56-9CBA-963952BBEB97}"/>
              </a:ext>
            </a:extLst>
          </p:cNvPr>
          <p:cNvSpPr/>
          <p:nvPr/>
        </p:nvSpPr>
        <p:spPr>
          <a:xfrm>
            <a:off x="1037673" y="3451655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Local and regional experience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49B725B-7296-4934-8E74-83347D9ADEA1}"/>
              </a:ext>
            </a:extLst>
          </p:cNvPr>
          <p:cNvSpPr/>
          <p:nvPr/>
        </p:nvSpPr>
        <p:spPr>
          <a:xfrm>
            <a:off x="1703420" y="2343381"/>
            <a:ext cx="1828800" cy="2828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Experience within the trade and sector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5B0FE8A-3D6C-43D2-A2CB-A49088FABEC4}"/>
              </a:ext>
            </a:extLst>
          </p:cNvPr>
          <p:cNvSpPr/>
          <p:nvPr/>
        </p:nvSpPr>
        <p:spPr>
          <a:xfrm>
            <a:off x="1394961" y="211097"/>
            <a:ext cx="3261260" cy="974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40FF79D-60AB-4CEA-8E85-248F6613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351" y="172082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da-DK" sz="4000" dirty="0" err="1"/>
              <a:t>Competency</a:t>
            </a:r>
            <a:r>
              <a:rPr lang="da-DK" sz="4000" dirty="0"/>
              <a:t> Gaps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64C68E4-B8BA-40C6-91D1-D0DC02C4877A}"/>
              </a:ext>
            </a:extLst>
          </p:cNvPr>
          <p:cNvSpPr/>
          <p:nvPr/>
        </p:nvSpPr>
        <p:spPr>
          <a:xfrm rot="1170255">
            <a:off x="4186288" y="4032012"/>
            <a:ext cx="1155733" cy="1720802"/>
          </a:xfrm>
          <a:prstGeom prst="ellipse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580E645-8CE2-4DC1-9476-124F43AA9500}"/>
              </a:ext>
            </a:extLst>
          </p:cNvPr>
          <p:cNvSpPr/>
          <p:nvPr/>
        </p:nvSpPr>
        <p:spPr>
          <a:xfrm rot="1170255">
            <a:off x="5518134" y="2295079"/>
            <a:ext cx="1155733" cy="1720802"/>
          </a:xfrm>
          <a:prstGeom prst="ellipse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62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765" y="1960562"/>
            <a:ext cx="5289884" cy="351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chairperson’s perspective:</a:t>
            </a:r>
          </a:p>
          <a:p>
            <a:pPr marL="0" indent="0">
              <a:buNone/>
            </a:pPr>
            <a:r>
              <a:rPr lang="en-US" dirty="0"/>
              <a:t>Gaps within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Knowledge about education</a:t>
            </a:r>
          </a:p>
          <a:p>
            <a:r>
              <a:rPr lang="en-US" dirty="0"/>
              <a:t>Economy/finances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VET SCHOOL BOARDS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7B893A-2557-424D-A5D8-92E866AFF13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1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a-DK" sz="1600" dirty="0"/>
            </a:br>
            <a:br>
              <a:rPr lang="da-DK" sz="1600" dirty="0"/>
            </a:br>
            <a:r>
              <a:rPr lang="da-DK" sz="4700" dirty="0" err="1">
                <a:latin typeface="+mn-lt"/>
              </a:rPr>
              <a:t>Competency</a:t>
            </a:r>
            <a:r>
              <a:rPr lang="da-DK" sz="4700" dirty="0">
                <a:latin typeface="+mn-lt"/>
              </a:rPr>
              <a:t> Gaps - </a:t>
            </a:r>
            <a:r>
              <a:rPr lang="da-DK" sz="4700" dirty="0" err="1">
                <a:latin typeface="+mn-lt"/>
              </a:rPr>
              <a:t>findings</a:t>
            </a:r>
            <a:br>
              <a:rPr lang="da-DK" sz="2700" dirty="0"/>
            </a:b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17096C-539D-4E67-9435-D81508474B05}"/>
              </a:ext>
            </a:extLst>
          </p:cNvPr>
          <p:cNvSpPr txBox="1">
            <a:spLocks/>
          </p:cNvSpPr>
          <p:nvPr/>
        </p:nvSpPr>
        <p:spPr>
          <a:xfrm>
            <a:off x="1031408" y="1960562"/>
            <a:ext cx="47685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From principal’s perspective: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Gaps within</a:t>
            </a:r>
          </a:p>
          <a:p>
            <a:r>
              <a:rPr lang="en-US" dirty="0"/>
              <a:t>Board experience/ Governance</a:t>
            </a:r>
          </a:p>
          <a:p>
            <a:r>
              <a:rPr lang="en-US" dirty="0"/>
              <a:t>Business development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92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2">
            <a:extLst>
              <a:ext uri="{FF2B5EF4-FFF2-40B4-BE49-F238E27FC236}">
                <a16:creationId xmlns:a16="http://schemas.microsoft.com/office/drawing/2014/main" id="{5AEDE300-4D37-4B31-8F4B-65FBC663981A}"/>
              </a:ext>
            </a:extLst>
          </p:cNvPr>
          <p:cNvGrpSpPr/>
          <p:nvPr/>
        </p:nvGrpSpPr>
        <p:grpSpPr>
          <a:xfrm>
            <a:off x="7402731" y="1225436"/>
            <a:ext cx="4203733" cy="4879797"/>
            <a:chOff x="6392077" y="756374"/>
            <a:chExt cx="4610450" cy="5356037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F67BE9BB-4986-4520-AECE-B8AF570FB915}"/>
                </a:ext>
              </a:extLst>
            </p:cNvPr>
            <p:cNvSpPr/>
            <p:nvPr/>
          </p:nvSpPr>
          <p:spPr>
            <a:xfrm>
              <a:off x="6701586" y="756374"/>
              <a:ext cx="3915784" cy="481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Ministry of Education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E3E22ECD-1748-4E7B-BC53-8BBC7A454908}"/>
                </a:ext>
              </a:extLst>
            </p:cNvPr>
            <p:cNvSpPr/>
            <p:nvPr/>
          </p:nvSpPr>
          <p:spPr>
            <a:xfrm>
              <a:off x="7185608" y="1415000"/>
              <a:ext cx="3080085" cy="407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Council for VET (REU)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AEEAFC9-3D55-4CBD-8822-3B92B61DB99A}"/>
                </a:ext>
              </a:extLst>
            </p:cNvPr>
            <p:cNvSpPr/>
            <p:nvPr/>
          </p:nvSpPr>
          <p:spPr>
            <a:xfrm>
              <a:off x="6392077" y="2352589"/>
              <a:ext cx="1347537" cy="546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Bricklayer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945325DE-C8A0-461E-A506-7F229E88952C}"/>
                </a:ext>
              </a:extLst>
            </p:cNvPr>
            <p:cNvSpPr/>
            <p:nvPr/>
          </p:nvSpPr>
          <p:spPr>
            <a:xfrm>
              <a:off x="8029195" y="2341653"/>
              <a:ext cx="1347537" cy="5460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Hairdresser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93AA3547-C59F-487B-8C95-E35E607EFAFA}"/>
                </a:ext>
              </a:extLst>
            </p:cNvPr>
            <p:cNvSpPr/>
            <p:nvPr/>
          </p:nvSpPr>
          <p:spPr>
            <a:xfrm>
              <a:off x="9654990" y="2342362"/>
              <a:ext cx="1347537" cy="5460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Electrician</a:t>
              </a:r>
            </a:p>
          </p:txBody>
        </p:sp>
        <p:pic>
          <p:nvPicPr>
            <p:cNvPr id="51" name="Grafik 50" descr="Skolebygning">
              <a:extLst>
                <a:ext uri="{FF2B5EF4-FFF2-40B4-BE49-F238E27FC236}">
                  <a16:creationId xmlns:a16="http://schemas.microsoft.com/office/drawing/2014/main" id="{A7BED60F-3C96-414C-9BD2-529C6AE7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77032" y="3297514"/>
              <a:ext cx="914400" cy="914400"/>
            </a:xfrm>
            <a:prstGeom prst="rect">
              <a:avLst/>
            </a:prstGeom>
          </p:spPr>
        </p:pic>
        <p:sp>
          <p:nvSpPr>
            <p:cNvPr id="52" name="Tekstfelt 51">
              <a:extLst>
                <a:ext uri="{FF2B5EF4-FFF2-40B4-BE49-F238E27FC236}">
                  <a16:creationId xmlns:a16="http://schemas.microsoft.com/office/drawing/2014/main" id="{96316917-A71D-4187-ABB3-13142067A0C2}"/>
                </a:ext>
              </a:extLst>
            </p:cNvPr>
            <p:cNvSpPr txBox="1"/>
            <p:nvPr/>
          </p:nvSpPr>
          <p:spPr>
            <a:xfrm>
              <a:off x="8228961" y="4079358"/>
              <a:ext cx="1179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VET School X</a:t>
              </a: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3A645F07-DC29-448B-8543-93AA5CD885CA}"/>
                </a:ext>
              </a:extLst>
            </p:cNvPr>
            <p:cNvSpPr/>
            <p:nvPr/>
          </p:nvSpPr>
          <p:spPr>
            <a:xfrm>
              <a:off x="7793623" y="3061620"/>
              <a:ext cx="1027657" cy="5262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School board</a:t>
              </a:r>
            </a:p>
          </p:txBody>
        </p:sp>
        <p:cxnSp>
          <p:nvCxnSpPr>
            <p:cNvPr id="54" name="Lige pilforbindelse 53">
              <a:extLst>
                <a:ext uri="{FF2B5EF4-FFF2-40B4-BE49-F238E27FC236}">
                  <a16:creationId xmlns:a16="http://schemas.microsoft.com/office/drawing/2014/main" id="{9D7251EF-FEF7-4905-886E-D53F2BA4DEA4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>
              <a:off x="7184353" y="2883779"/>
              <a:ext cx="1092679" cy="87093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ge pilforbindelse 54">
              <a:extLst>
                <a:ext uri="{FF2B5EF4-FFF2-40B4-BE49-F238E27FC236}">
                  <a16:creationId xmlns:a16="http://schemas.microsoft.com/office/drawing/2014/main" id="{94792E7D-25C5-4080-884B-E7FA5BD18C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811" y="2883542"/>
              <a:ext cx="8769" cy="69970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ge pilforbindelse 55">
              <a:extLst>
                <a:ext uri="{FF2B5EF4-FFF2-40B4-BE49-F238E27FC236}">
                  <a16:creationId xmlns:a16="http://schemas.microsoft.com/office/drawing/2014/main" id="{EFAAA0E1-F150-4C22-949B-2978518F748A}"/>
                </a:ext>
              </a:extLst>
            </p:cNvPr>
            <p:cNvCxnSpPr>
              <a:cxnSpLocks/>
              <a:endCxn id="51" idx="3"/>
            </p:cNvCxnSpPr>
            <p:nvPr/>
          </p:nvCxnSpPr>
          <p:spPr>
            <a:xfrm flipH="1">
              <a:off x="9191432" y="2898663"/>
              <a:ext cx="1540700" cy="85605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23">
              <a:extLst>
                <a:ext uri="{FF2B5EF4-FFF2-40B4-BE49-F238E27FC236}">
                  <a16:creationId xmlns:a16="http://schemas.microsoft.com/office/drawing/2014/main" id="{14B5592B-24CE-45F3-81D4-F362F49582E7}"/>
                </a:ext>
              </a:extLst>
            </p:cNvPr>
            <p:cNvSpPr/>
            <p:nvPr/>
          </p:nvSpPr>
          <p:spPr>
            <a:xfrm>
              <a:off x="7415954" y="4526304"/>
              <a:ext cx="1347537" cy="546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Bricklayer</a:t>
              </a:r>
            </a:p>
          </p:txBody>
        </p:sp>
        <p:sp>
          <p:nvSpPr>
            <p:cNvPr id="58" name="Rektangel 24">
              <a:extLst>
                <a:ext uri="{FF2B5EF4-FFF2-40B4-BE49-F238E27FC236}">
                  <a16:creationId xmlns:a16="http://schemas.microsoft.com/office/drawing/2014/main" id="{C1FF5DEE-F174-440F-9F67-62BD6F24EAB1}"/>
                </a:ext>
              </a:extLst>
            </p:cNvPr>
            <p:cNvSpPr/>
            <p:nvPr/>
          </p:nvSpPr>
          <p:spPr>
            <a:xfrm>
              <a:off x="7586046" y="5046698"/>
              <a:ext cx="1347537" cy="5460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Hairdresser</a:t>
              </a:r>
            </a:p>
          </p:txBody>
        </p:sp>
        <p:sp>
          <p:nvSpPr>
            <p:cNvPr id="59" name="Rektangel 25">
              <a:extLst>
                <a:ext uri="{FF2B5EF4-FFF2-40B4-BE49-F238E27FC236}">
                  <a16:creationId xmlns:a16="http://schemas.microsoft.com/office/drawing/2014/main" id="{D261A5AA-45E3-4DDF-B246-45F1FA77B675}"/>
                </a:ext>
              </a:extLst>
            </p:cNvPr>
            <p:cNvSpPr/>
            <p:nvPr/>
          </p:nvSpPr>
          <p:spPr>
            <a:xfrm>
              <a:off x="7819654" y="5566337"/>
              <a:ext cx="1347537" cy="5460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Electrician</a:t>
              </a:r>
            </a:p>
          </p:txBody>
        </p:sp>
        <p:cxnSp>
          <p:nvCxnSpPr>
            <p:cNvPr id="60" name="Lige pilforbindelse 45">
              <a:extLst>
                <a:ext uri="{FF2B5EF4-FFF2-40B4-BE49-F238E27FC236}">
                  <a16:creationId xmlns:a16="http://schemas.microsoft.com/office/drawing/2014/main" id="{99CA9D72-0851-4000-BF89-3802C9289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0679" y="4360542"/>
              <a:ext cx="0" cy="331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Lige pilforbindelse 46">
              <a:extLst>
                <a:ext uri="{FF2B5EF4-FFF2-40B4-BE49-F238E27FC236}">
                  <a16:creationId xmlns:a16="http://schemas.microsoft.com/office/drawing/2014/main" id="{3961E4FA-EB63-4CA5-88AC-C4773B05E5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2035" y="4360542"/>
              <a:ext cx="0" cy="746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ge pilforbindelse 47">
              <a:extLst>
                <a:ext uri="{FF2B5EF4-FFF2-40B4-BE49-F238E27FC236}">
                  <a16:creationId xmlns:a16="http://schemas.microsoft.com/office/drawing/2014/main" id="{28F2837F-7EEB-4395-8C16-01F1DE7F4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7947" y="4343971"/>
              <a:ext cx="0" cy="12488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833" y="1844611"/>
            <a:ext cx="5531219" cy="4260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National and local Trade Committees: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2400" dirty="0"/>
              <a:t>What is their views on disruption and Industry 4?</a:t>
            </a:r>
          </a:p>
          <a:p>
            <a:r>
              <a:rPr lang="en-US" sz="2400" dirty="0"/>
              <a:t>How do they respond to the development of new technologies and the </a:t>
            </a:r>
            <a:r>
              <a:rPr lang="en-US" sz="2400" dirty="0" err="1"/>
              <a:t>labour</a:t>
            </a:r>
            <a:r>
              <a:rPr lang="en-US" sz="2400" dirty="0"/>
              <a:t> market of the future? </a:t>
            </a:r>
          </a:p>
          <a:p>
            <a:r>
              <a:rPr lang="en-US" sz="2400" dirty="0"/>
              <a:t>How well do they cooperate?</a:t>
            </a:r>
          </a:p>
          <a:p>
            <a:r>
              <a:rPr lang="en-US" sz="2400" dirty="0"/>
              <a:t>Who are they? (age, gender, education)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7B893A-2557-424D-A5D8-92E866AFF13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118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a-DK" sz="1600" dirty="0"/>
            </a:br>
            <a:br>
              <a:rPr lang="da-DK" sz="1600" dirty="0"/>
            </a:br>
            <a:r>
              <a:rPr lang="en-US" sz="4700" dirty="0">
                <a:latin typeface="+mn-lt"/>
              </a:rPr>
              <a:t>New Analysis: Local and National Trade Committees</a:t>
            </a:r>
            <a:br>
              <a:rPr lang="da-DK" sz="2700" dirty="0"/>
            </a:b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25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4"/>
          <p:cNvSpPr txBox="1">
            <a:spLocks/>
          </p:cNvSpPr>
          <p:nvPr/>
        </p:nvSpPr>
        <p:spPr>
          <a:xfrm>
            <a:off x="838200" y="846156"/>
            <a:ext cx="105156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3200" dirty="0"/>
              <a:t>Q &amp; A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2621"/>
          </a:xfrm>
        </p:spPr>
        <p:txBody>
          <a:bodyPr>
            <a:normAutofit/>
          </a:bodyPr>
          <a:lstStyle/>
          <a:p>
            <a:r>
              <a:rPr lang="da-DK" sz="3200" dirty="0" err="1"/>
              <a:t>Thank</a:t>
            </a:r>
            <a:r>
              <a:rPr lang="da-DK" sz="3200" dirty="0"/>
              <a:t> </a:t>
            </a:r>
            <a:r>
              <a:rPr lang="da-DK" sz="3200" dirty="0" err="1"/>
              <a:t>you</a:t>
            </a:r>
            <a:r>
              <a:rPr lang="da-DK" sz="3200" dirty="0"/>
              <a:t>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437366-01D1-482B-A682-BD6E0E990046}"/>
              </a:ext>
            </a:extLst>
          </p:cNvPr>
          <p:cNvSpPr txBox="1">
            <a:spLocks/>
          </p:cNvSpPr>
          <p:nvPr/>
        </p:nvSpPr>
        <p:spPr>
          <a:xfrm>
            <a:off x="1852068" y="3192704"/>
            <a:ext cx="10076033" cy="472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/>
              <a:t>Sidse Frich Østergaard-Thygesen &amp; Signe Emilie Bech Christensen, The Think Tank DEA</a:t>
            </a:r>
          </a:p>
        </p:txBody>
      </p:sp>
    </p:spTree>
    <p:extLst>
      <p:ext uri="{BB962C8B-B14F-4D97-AF65-F5344CB8AC3E}">
        <p14:creationId xmlns:p14="http://schemas.microsoft.com/office/powerpoint/2010/main" val="110977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61421" cy="4576763"/>
          </a:xfrm>
        </p:spPr>
        <p:txBody>
          <a:bodyPr>
            <a:normAutofit/>
          </a:bodyPr>
          <a:lstStyle/>
          <a:p>
            <a:r>
              <a:rPr lang="en-GB" sz="2400" dirty="0"/>
              <a:t>A short introduction to Denmark</a:t>
            </a:r>
          </a:p>
          <a:p>
            <a:pPr lvl="1"/>
            <a:r>
              <a:rPr lang="en-GB" sz="2000" dirty="0"/>
              <a:t>Student enrolment in upper secondary education</a:t>
            </a:r>
          </a:p>
          <a:p>
            <a:pPr lvl="1"/>
            <a:r>
              <a:rPr lang="en-GB" sz="2000" dirty="0"/>
              <a:t>Strong social partners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400" dirty="0"/>
              <a:t>VET Governance Structures</a:t>
            </a:r>
          </a:p>
          <a:p>
            <a:pPr lvl="1"/>
            <a:r>
              <a:rPr lang="en-GB" sz="2000" dirty="0"/>
              <a:t>Board composition</a:t>
            </a:r>
          </a:p>
          <a:p>
            <a:pPr lvl="1"/>
            <a:r>
              <a:rPr lang="en-GB" sz="2000" dirty="0"/>
              <a:t>Age, gender and competency gaps</a:t>
            </a:r>
          </a:p>
          <a:p>
            <a:pPr marL="457200" lvl="1" indent="0">
              <a:buNone/>
            </a:pPr>
            <a:endParaRPr lang="en-GB" sz="2000" dirty="0"/>
          </a:p>
          <a:p>
            <a:r>
              <a:rPr lang="en-GB" sz="2400" dirty="0"/>
              <a:t>New analysis: Trade committees and Responsive VET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Q &amp; 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D24FE94B-F33A-4F66-97ED-CF71CA0EF68C}"/>
              </a:ext>
            </a:extLst>
          </p:cNvPr>
          <p:cNvCxnSpPr/>
          <p:nvPr/>
        </p:nvCxnSpPr>
        <p:spPr>
          <a:xfrm flipV="1">
            <a:off x="2005318" y="3297992"/>
            <a:ext cx="0" cy="4676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>
            <a:extLst>
              <a:ext uri="{FF2B5EF4-FFF2-40B4-BE49-F238E27FC236}">
                <a16:creationId xmlns:a16="http://schemas.microsoft.com/office/drawing/2014/main" id="{485A0936-F70D-4AEC-BAAD-5369B8FE78EE}"/>
              </a:ext>
            </a:extLst>
          </p:cNvPr>
          <p:cNvCxnSpPr/>
          <p:nvPr/>
        </p:nvCxnSpPr>
        <p:spPr>
          <a:xfrm flipV="1">
            <a:off x="3645467" y="3265985"/>
            <a:ext cx="0" cy="4676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0DF794CF-2FEE-4C9C-B743-B6AD48455C67}"/>
              </a:ext>
            </a:extLst>
          </p:cNvPr>
          <p:cNvCxnSpPr/>
          <p:nvPr/>
        </p:nvCxnSpPr>
        <p:spPr>
          <a:xfrm flipV="1">
            <a:off x="6655374" y="3281989"/>
            <a:ext cx="0" cy="467686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Danish Education System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54014D8D-71BE-41EF-967C-37DD062CF9C6}"/>
              </a:ext>
            </a:extLst>
          </p:cNvPr>
          <p:cNvCxnSpPr>
            <a:cxnSpLocks/>
          </p:cNvCxnSpPr>
          <p:nvPr/>
        </p:nvCxnSpPr>
        <p:spPr>
          <a:xfrm flipV="1">
            <a:off x="4035451" y="3215784"/>
            <a:ext cx="1843811" cy="60228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SHORT INTRODUCTION TO DENMARK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DEBD41B-3DF4-4D21-8113-8D607CC0E03D}"/>
              </a:ext>
            </a:extLst>
          </p:cNvPr>
          <p:cNvSpPr/>
          <p:nvPr/>
        </p:nvSpPr>
        <p:spPr>
          <a:xfrm>
            <a:off x="1039748" y="4864453"/>
            <a:ext cx="6786839" cy="10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Lower Secondary Programmes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(compulsory school, age 15/16)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2A/EQF 2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B5CB37-FCA9-46E3-A24F-1119C0D7F17C}"/>
              </a:ext>
            </a:extLst>
          </p:cNvPr>
          <p:cNvSpPr/>
          <p:nvPr/>
        </p:nvSpPr>
        <p:spPr>
          <a:xfrm>
            <a:off x="1039747" y="3733671"/>
            <a:ext cx="3244628" cy="914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General Programmes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(General, business, technology)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3A/EQF 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0F65A3E-E242-4F54-9E79-608054B145BA}"/>
              </a:ext>
            </a:extLst>
          </p:cNvPr>
          <p:cNvSpPr/>
          <p:nvPr/>
        </p:nvSpPr>
        <p:spPr>
          <a:xfrm>
            <a:off x="7061340" y="3733671"/>
            <a:ext cx="765247" cy="914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F950603-4D15-4F1C-ACEA-0D1CA8958309}"/>
              </a:ext>
            </a:extLst>
          </p:cNvPr>
          <p:cNvSpPr/>
          <p:nvPr/>
        </p:nvSpPr>
        <p:spPr>
          <a:xfrm>
            <a:off x="1039747" y="1759955"/>
            <a:ext cx="1926523" cy="1438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Academic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Bachelor Programmes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5A/EQF 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813B575-82B2-47E6-9B33-A93252213BF1}"/>
              </a:ext>
            </a:extLst>
          </p:cNvPr>
          <p:cNvSpPr/>
          <p:nvPr/>
        </p:nvSpPr>
        <p:spPr>
          <a:xfrm>
            <a:off x="3469905" y="1759955"/>
            <a:ext cx="1926523" cy="1438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Professional Bachelor Programmes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5A/EQF 6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635E744-C505-4D89-8DB1-44515706D3C1}"/>
              </a:ext>
            </a:extLst>
          </p:cNvPr>
          <p:cNvSpPr/>
          <p:nvPr/>
        </p:nvSpPr>
        <p:spPr>
          <a:xfrm>
            <a:off x="5900063" y="1764036"/>
            <a:ext cx="1926523" cy="1438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Academy Profession Programmes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(AP-degrees)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5B/EQF 5</a:t>
            </a:r>
          </a:p>
        </p:txBody>
      </p: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E5A3B8F5-8279-4395-BBEB-04CF1772CF6C}"/>
              </a:ext>
            </a:extLst>
          </p:cNvPr>
          <p:cNvCxnSpPr/>
          <p:nvPr/>
        </p:nvCxnSpPr>
        <p:spPr>
          <a:xfrm flipV="1">
            <a:off x="8802039" y="2754898"/>
            <a:ext cx="0" cy="467686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2AAC3CA-D8C8-4634-9749-39D1E0CBE62B}"/>
              </a:ext>
            </a:extLst>
          </p:cNvPr>
          <p:cNvCxnSpPr/>
          <p:nvPr/>
        </p:nvCxnSpPr>
        <p:spPr>
          <a:xfrm flipV="1">
            <a:off x="8804112" y="3568890"/>
            <a:ext cx="0" cy="46768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B11BAD11-E506-42B5-8A37-9953AA0A58A2}"/>
              </a:ext>
            </a:extLst>
          </p:cNvPr>
          <p:cNvSpPr txBox="1"/>
          <p:nvPr/>
        </p:nvSpPr>
        <p:spPr>
          <a:xfrm>
            <a:off x="8970076" y="2754898"/>
            <a:ext cx="201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to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relevant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tertiary education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FD17E9E0-19BF-45DC-AD36-3337FB481147}"/>
              </a:ext>
            </a:extLst>
          </p:cNvPr>
          <p:cNvSpPr txBox="1"/>
          <p:nvPr/>
        </p:nvSpPr>
        <p:spPr>
          <a:xfrm>
            <a:off x="8970076" y="3556461"/>
            <a:ext cx="201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Access to tertiary education</a:t>
            </a:r>
          </a:p>
        </p:txBody>
      </p:sp>
      <p:cxnSp>
        <p:nvCxnSpPr>
          <p:cNvPr id="24" name="Lige pilforbindelse 23">
            <a:extLst>
              <a:ext uri="{FF2B5EF4-FFF2-40B4-BE49-F238E27FC236}">
                <a16:creationId xmlns:a16="http://schemas.microsoft.com/office/drawing/2014/main" id="{D4CD905A-4411-4FEA-BECE-BC2BA7AFDDB2}"/>
              </a:ext>
            </a:extLst>
          </p:cNvPr>
          <p:cNvCxnSpPr/>
          <p:nvPr/>
        </p:nvCxnSpPr>
        <p:spPr>
          <a:xfrm flipV="1">
            <a:off x="5014920" y="3298622"/>
            <a:ext cx="0" cy="467686"/>
          </a:xfrm>
          <a:prstGeom prst="straightConnector1">
            <a:avLst/>
          </a:prstGeom>
          <a:ln w="5715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5FD5C22B-8C62-48B8-A793-CB0FFA9BDC23}"/>
              </a:ext>
            </a:extLst>
          </p:cNvPr>
          <p:cNvSpPr/>
          <p:nvPr/>
        </p:nvSpPr>
        <p:spPr>
          <a:xfrm>
            <a:off x="4451085" y="3733671"/>
            <a:ext cx="2451830" cy="9144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ISCED 3B-C/EQF 3-5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88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VET is the Rare Choice for Young People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05B03480-E430-47CA-B783-6E501E40E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35507"/>
              </p:ext>
            </p:extLst>
          </p:nvPr>
        </p:nvGraphicFramePr>
        <p:xfrm>
          <a:off x="838200" y="1825625"/>
          <a:ext cx="956026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8E8C86ED-B41C-480F-A7D7-6D29FDEB1DAA}"/>
              </a:ext>
            </a:extLst>
          </p:cNvPr>
          <p:cNvSpPr/>
          <p:nvPr/>
        </p:nvSpPr>
        <p:spPr>
          <a:xfrm rot="900000">
            <a:off x="10121315" y="1377272"/>
            <a:ext cx="1870541" cy="18396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2018:</a:t>
            </a:r>
          </a:p>
          <a:p>
            <a:pPr algn="ctr"/>
            <a:r>
              <a:rPr lang="en-GB" sz="1600" dirty="0"/>
              <a:t>General Upper Secondary: 73,1 % </a:t>
            </a:r>
          </a:p>
          <a:p>
            <a:pPr algn="ctr"/>
            <a:r>
              <a:rPr lang="en-GB" sz="1600" dirty="0"/>
              <a:t>VET: 19,4 %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308A8A-423B-EE48-9177-6F6B9F73120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SHORT INTRODUCTION TO DENMARK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58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Strong Social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68" y="2117688"/>
            <a:ext cx="9678045" cy="3813879"/>
          </a:xfrm>
        </p:spPr>
        <p:txBody>
          <a:bodyPr>
            <a:normAutofit/>
          </a:bodyPr>
          <a:lstStyle/>
          <a:p>
            <a:r>
              <a:rPr lang="da-DK" dirty="0"/>
              <a:t>Strong </a:t>
            </a:r>
            <a:r>
              <a:rPr lang="da-DK" dirty="0" err="1"/>
              <a:t>trade</a:t>
            </a:r>
            <a:r>
              <a:rPr lang="da-DK" dirty="0"/>
              <a:t> unions as </a:t>
            </a:r>
            <a:r>
              <a:rPr lang="da-DK" dirty="0" err="1"/>
              <a:t>well</a:t>
            </a:r>
            <a:r>
              <a:rPr lang="da-DK" dirty="0"/>
              <a:t> as </a:t>
            </a:r>
            <a:r>
              <a:rPr lang="da-DK" dirty="0" err="1"/>
              <a:t>employer</a:t>
            </a:r>
            <a:r>
              <a:rPr lang="da-DK" dirty="0"/>
              <a:t> organisations</a:t>
            </a:r>
          </a:p>
          <a:p>
            <a:pPr marL="0" indent="0">
              <a:buNone/>
            </a:pPr>
            <a:endParaRPr lang="da-DK" dirty="0"/>
          </a:p>
          <a:p>
            <a:r>
              <a:rPr lang="en-GB" dirty="0"/>
              <a:t>Collective</a:t>
            </a:r>
            <a:r>
              <a:rPr lang="da-DK" dirty="0"/>
              <a:t> agreements in </a:t>
            </a:r>
            <a:r>
              <a:rPr lang="da-DK" dirty="0" err="1"/>
              <a:t>almost</a:t>
            </a:r>
            <a:r>
              <a:rPr lang="da-DK" dirty="0"/>
              <a:t> all </a:t>
            </a:r>
            <a:r>
              <a:rPr lang="da-DK" dirty="0" err="1"/>
              <a:t>sectors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Tripartite</a:t>
            </a:r>
            <a:r>
              <a:rPr lang="da-DK" dirty="0"/>
              <a:t> </a:t>
            </a:r>
            <a:r>
              <a:rPr lang="da-DK" dirty="0" err="1"/>
              <a:t>negotiations</a:t>
            </a:r>
            <a:endParaRPr lang="da-DK" dirty="0"/>
          </a:p>
          <a:p>
            <a:endParaRPr lang="da-DK" dirty="0"/>
          </a:p>
          <a:p>
            <a:r>
              <a:rPr lang="da-DK" dirty="0"/>
              <a:t>69% of the </a:t>
            </a:r>
            <a:r>
              <a:rPr lang="en-GB" dirty="0"/>
              <a:t>labour</a:t>
            </a:r>
            <a:r>
              <a:rPr lang="da-DK" dirty="0"/>
              <a:t> force is a </a:t>
            </a:r>
            <a:r>
              <a:rPr lang="da-DK" dirty="0" err="1"/>
              <a:t>member</a:t>
            </a:r>
            <a:r>
              <a:rPr lang="da-DK" dirty="0"/>
              <a:t> of a union (2014)</a:t>
            </a:r>
          </a:p>
          <a:p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 INTRODUCTION TO DENMARK</a:t>
            </a:r>
          </a:p>
        </p:txBody>
      </p:sp>
    </p:spTree>
    <p:extLst>
      <p:ext uri="{BB962C8B-B14F-4D97-AF65-F5344CB8AC3E}">
        <p14:creationId xmlns:p14="http://schemas.microsoft.com/office/powerpoint/2010/main" val="33354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Social Partners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05" y="1780675"/>
            <a:ext cx="7959033" cy="3862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Social partners have </a:t>
            </a:r>
            <a:r>
              <a:rPr lang="da-DK" sz="2400" dirty="0" err="1"/>
              <a:t>majority</a:t>
            </a:r>
            <a:r>
              <a:rPr lang="da-DK" sz="2400" dirty="0"/>
              <a:t> in school </a:t>
            </a:r>
            <a:r>
              <a:rPr lang="da-DK" sz="2400" dirty="0" err="1"/>
              <a:t>boards</a:t>
            </a:r>
            <a:r>
              <a:rPr lang="da-DK" sz="2400" dirty="0"/>
              <a:t>  </a:t>
            </a:r>
          </a:p>
          <a:p>
            <a:pPr lvl="1"/>
            <a:r>
              <a:rPr lang="da-DK" sz="2000" dirty="0" err="1"/>
              <a:t>Vocational</a:t>
            </a:r>
            <a:r>
              <a:rPr lang="da-DK" sz="2000" dirty="0"/>
              <a:t> Schools (EQF 3-5/ISCED 3B-3C)</a:t>
            </a:r>
          </a:p>
          <a:p>
            <a:pPr lvl="1"/>
            <a:r>
              <a:rPr lang="da-DK" sz="2000" dirty="0"/>
              <a:t>Business </a:t>
            </a:r>
            <a:r>
              <a:rPr lang="da-DK" sz="2000" dirty="0" err="1"/>
              <a:t>Academies</a:t>
            </a:r>
            <a:r>
              <a:rPr lang="da-DK" sz="2000" dirty="0"/>
              <a:t> (EQF 5/ISCED 5B)</a:t>
            </a:r>
          </a:p>
          <a:p>
            <a:pPr lvl="1"/>
            <a:r>
              <a:rPr lang="da-DK" sz="2000" dirty="0"/>
              <a:t>University Colleges (EQF 6/ISCED 5A)</a:t>
            </a:r>
          </a:p>
          <a:p>
            <a:pPr marL="457200" lvl="1" indent="0">
              <a:buNone/>
            </a:pPr>
            <a:br>
              <a:rPr lang="da-DK" dirty="0"/>
            </a:br>
            <a:endParaRPr lang="da-DK" dirty="0"/>
          </a:p>
          <a:p>
            <a:pPr marL="0" lvl="1" indent="0">
              <a:buNone/>
            </a:pPr>
            <a:r>
              <a:rPr lang="da-DK" dirty="0"/>
              <a:t>Social partners have </a:t>
            </a:r>
            <a:r>
              <a:rPr lang="da-DK" b="1" dirty="0"/>
              <a:t>no</a:t>
            </a:r>
            <a:r>
              <a:rPr lang="da-DK" dirty="0"/>
              <a:t> </a:t>
            </a:r>
            <a:r>
              <a:rPr lang="da-DK" dirty="0" err="1"/>
              <a:t>representation</a:t>
            </a:r>
            <a:r>
              <a:rPr lang="da-DK" dirty="0"/>
              <a:t> at general upper </a:t>
            </a:r>
            <a:r>
              <a:rPr lang="da-DK" dirty="0" err="1"/>
              <a:t>secondary</a:t>
            </a:r>
            <a:r>
              <a:rPr lang="da-DK" dirty="0"/>
              <a:t> school (gymnasium) and </a:t>
            </a:r>
            <a:r>
              <a:rPr lang="da-DK" dirty="0" err="1"/>
              <a:t>universities</a:t>
            </a:r>
            <a:r>
              <a:rPr lang="da-DK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VET GOVERNANCE STRUCTURES</a:t>
            </a:r>
          </a:p>
        </p:txBody>
      </p:sp>
    </p:spTree>
    <p:extLst>
      <p:ext uri="{BB962C8B-B14F-4D97-AF65-F5344CB8AC3E}">
        <p14:creationId xmlns:p14="http://schemas.microsoft.com/office/powerpoint/2010/main" val="3353285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54" y="365125"/>
            <a:ext cx="461552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VET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35" y="1812882"/>
            <a:ext cx="4929174" cy="449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Self governance in all VET schools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Social partners are represented at all governance levels:</a:t>
            </a:r>
          </a:p>
          <a:p>
            <a:r>
              <a:rPr lang="en-GB" sz="2000" dirty="0"/>
              <a:t>Majority in the Council for VET (overall strategy for the Danish VET system): Majority</a:t>
            </a:r>
          </a:p>
          <a:p>
            <a:r>
              <a:rPr lang="en-GB" sz="2000" dirty="0"/>
              <a:t>The National Trade </a:t>
            </a:r>
            <a:r>
              <a:rPr lang="en-GB" sz="2000" dirty="0" err="1"/>
              <a:t>Comittees</a:t>
            </a:r>
            <a:r>
              <a:rPr lang="en-GB" sz="2000" dirty="0"/>
              <a:t> (deciding education content and curricula): 100 %</a:t>
            </a:r>
          </a:p>
          <a:p>
            <a:r>
              <a:rPr lang="en-GB" sz="2000" dirty="0"/>
              <a:t>School boards: Majority</a:t>
            </a:r>
          </a:p>
          <a:p>
            <a:r>
              <a:rPr lang="en-GB" sz="2000" dirty="0"/>
              <a:t>Trade Committees: 100 %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1"/>
          </p:nvPr>
        </p:nvSpPr>
        <p:spPr>
          <a:xfrm>
            <a:off x="6392077" y="6311900"/>
            <a:ext cx="4961723" cy="546100"/>
          </a:xfrm>
        </p:spPr>
        <p:txBody>
          <a:bodyPr>
            <a:normAutofit/>
          </a:bodyPr>
          <a:lstStyle/>
          <a:p>
            <a:r>
              <a:rPr lang="en-GB" dirty="0"/>
              <a:t>VET GOVERNANCE STRUCTURES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F03C78E-3749-4C49-8EF4-09A592A5DF09}"/>
              </a:ext>
            </a:extLst>
          </p:cNvPr>
          <p:cNvGrpSpPr/>
          <p:nvPr/>
        </p:nvGrpSpPr>
        <p:grpSpPr>
          <a:xfrm>
            <a:off x="6392077" y="756374"/>
            <a:ext cx="4610450" cy="5356037"/>
            <a:chOff x="6392077" y="756374"/>
            <a:chExt cx="4610450" cy="5356037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329CA7B-80C0-4992-BCF9-AE09002B9490}"/>
                </a:ext>
              </a:extLst>
            </p:cNvPr>
            <p:cNvSpPr/>
            <p:nvPr/>
          </p:nvSpPr>
          <p:spPr>
            <a:xfrm>
              <a:off x="6701586" y="756374"/>
              <a:ext cx="3915784" cy="4812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Ministry of Education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18CA280-4D47-4C18-831C-F6F54ADB4157}"/>
                </a:ext>
              </a:extLst>
            </p:cNvPr>
            <p:cNvSpPr/>
            <p:nvPr/>
          </p:nvSpPr>
          <p:spPr>
            <a:xfrm>
              <a:off x="7185608" y="1415000"/>
              <a:ext cx="3080085" cy="4071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Council for VET (REU)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5B70202-647E-41DF-AE12-7B017104305F}"/>
                </a:ext>
              </a:extLst>
            </p:cNvPr>
            <p:cNvSpPr/>
            <p:nvPr/>
          </p:nvSpPr>
          <p:spPr>
            <a:xfrm>
              <a:off x="6392077" y="2352589"/>
              <a:ext cx="1347537" cy="546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Bricklayer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3F2F9A52-39EC-4C86-886B-CAA166C389C4}"/>
                </a:ext>
              </a:extLst>
            </p:cNvPr>
            <p:cNvSpPr/>
            <p:nvPr/>
          </p:nvSpPr>
          <p:spPr>
            <a:xfrm>
              <a:off x="8029195" y="2341653"/>
              <a:ext cx="1347537" cy="5460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Hairdresser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BF44CB17-0BE6-4C0C-8E0E-39A236ECCBE9}"/>
                </a:ext>
              </a:extLst>
            </p:cNvPr>
            <p:cNvSpPr/>
            <p:nvPr/>
          </p:nvSpPr>
          <p:spPr>
            <a:xfrm>
              <a:off x="9654990" y="2342362"/>
              <a:ext cx="1347537" cy="5460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National Trade Committee, Electrician</a:t>
              </a:r>
            </a:p>
          </p:txBody>
        </p:sp>
        <p:pic>
          <p:nvPicPr>
            <p:cNvPr id="19" name="Grafik 18" descr="Skolebygning">
              <a:extLst>
                <a:ext uri="{FF2B5EF4-FFF2-40B4-BE49-F238E27FC236}">
                  <a16:creationId xmlns:a16="http://schemas.microsoft.com/office/drawing/2014/main" id="{97FA10E4-4BAB-4211-98A0-7B46BB865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77032" y="3297514"/>
              <a:ext cx="914400" cy="914400"/>
            </a:xfrm>
            <a:prstGeom prst="rect">
              <a:avLst/>
            </a:prstGeom>
          </p:spPr>
        </p:pic>
        <p:sp>
          <p:nvSpPr>
            <p:cNvPr id="22" name="Tekstfelt 21">
              <a:extLst>
                <a:ext uri="{FF2B5EF4-FFF2-40B4-BE49-F238E27FC236}">
                  <a16:creationId xmlns:a16="http://schemas.microsoft.com/office/drawing/2014/main" id="{5FD173CD-5B27-44E1-B16E-F13393BE89B5}"/>
                </a:ext>
              </a:extLst>
            </p:cNvPr>
            <p:cNvSpPr txBox="1"/>
            <p:nvPr/>
          </p:nvSpPr>
          <p:spPr>
            <a:xfrm>
              <a:off x="8228961" y="4079358"/>
              <a:ext cx="11791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VET School X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7E680A81-E75D-45EB-933F-2D3EFD136AC9}"/>
                </a:ext>
              </a:extLst>
            </p:cNvPr>
            <p:cNvSpPr/>
            <p:nvPr/>
          </p:nvSpPr>
          <p:spPr>
            <a:xfrm>
              <a:off x="7793623" y="3061620"/>
              <a:ext cx="1027657" cy="52624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</a:rPr>
                <a:t>School board</a:t>
              </a:r>
            </a:p>
          </p:txBody>
        </p:sp>
        <p:cxnSp>
          <p:nvCxnSpPr>
            <p:cNvPr id="38" name="Lige pilforbindelse 37">
              <a:extLst>
                <a:ext uri="{FF2B5EF4-FFF2-40B4-BE49-F238E27FC236}">
                  <a16:creationId xmlns:a16="http://schemas.microsoft.com/office/drawing/2014/main" id="{BAB6AD0A-35EB-4A91-9B4B-B53BEC7EFAA7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7184353" y="2883779"/>
              <a:ext cx="1092679" cy="870935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ge pilforbindelse 39">
              <a:extLst>
                <a:ext uri="{FF2B5EF4-FFF2-40B4-BE49-F238E27FC236}">
                  <a16:creationId xmlns:a16="http://schemas.microsoft.com/office/drawing/2014/main" id="{0B214A9F-CA6D-439C-AE9E-6BC230427B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811" y="2883542"/>
              <a:ext cx="8769" cy="69970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ge pilforbindelse 40">
              <a:extLst>
                <a:ext uri="{FF2B5EF4-FFF2-40B4-BE49-F238E27FC236}">
                  <a16:creationId xmlns:a16="http://schemas.microsoft.com/office/drawing/2014/main" id="{5FDF7A65-6D79-4B3C-BACD-4557CD583EB6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 flipH="1">
              <a:off x="9191432" y="2898663"/>
              <a:ext cx="1540700" cy="856051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ktangel 23">
              <a:extLst>
                <a:ext uri="{FF2B5EF4-FFF2-40B4-BE49-F238E27FC236}">
                  <a16:creationId xmlns:a16="http://schemas.microsoft.com/office/drawing/2014/main" id="{F10CA967-89A8-EF43-AFDE-A5CA3F08657D}"/>
                </a:ext>
              </a:extLst>
            </p:cNvPr>
            <p:cNvSpPr/>
            <p:nvPr/>
          </p:nvSpPr>
          <p:spPr>
            <a:xfrm>
              <a:off x="7415954" y="4526304"/>
              <a:ext cx="1347537" cy="5460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Bricklayer</a:t>
              </a:r>
            </a:p>
          </p:txBody>
        </p:sp>
        <p:sp>
          <p:nvSpPr>
            <p:cNvPr id="72" name="Rektangel 24">
              <a:extLst>
                <a:ext uri="{FF2B5EF4-FFF2-40B4-BE49-F238E27FC236}">
                  <a16:creationId xmlns:a16="http://schemas.microsoft.com/office/drawing/2014/main" id="{F7C88B57-B1D0-CF40-AFC0-76B14E07D3B4}"/>
                </a:ext>
              </a:extLst>
            </p:cNvPr>
            <p:cNvSpPr/>
            <p:nvPr/>
          </p:nvSpPr>
          <p:spPr>
            <a:xfrm>
              <a:off x="7586046" y="5046698"/>
              <a:ext cx="1347537" cy="54607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Hairdresser</a:t>
              </a:r>
            </a:p>
          </p:txBody>
        </p:sp>
        <p:sp>
          <p:nvSpPr>
            <p:cNvPr id="73" name="Rektangel 25">
              <a:extLst>
                <a:ext uri="{FF2B5EF4-FFF2-40B4-BE49-F238E27FC236}">
                  <a16:creationId xmlns:a16="http://schemas.microsoft.com/office/drawing/2014/main" id="{84C0DD26-3E4C-C242-9064-77F95D0C8A78}"/>
                </a:ext>
              </a:extLst>
            </p:cNvPr>
            <p:cNvSpPr/>
            <p:nvPr/>
          </p:nvSpPr>
          <p:spPr>
            <a:xfrm>
              <a:off x="7819654" y="5566337"/>
              <a:ext cx="1347537" cy="54607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>
                  <a:solidFill>
                    <a:schemeClr val="tx1"/>
                  </a:solidFill>
                </a:rPr>
                <a:t>LOCAL Trade Committee, Electrician</a:t>
              </a:r>
            </a:p>
          </p:txBody>
        </p:sp>
        <p:cxnSp>
          <p:nvCxnSpPr>
            <p:cNvPr id="74" name="Lige pilforbindelse 45">
              <a:extLst>
                <a:ext uri="{FF2B5EF4-FFF2-40B4-BE49-F238E27FC236}">
                  <a16:creationId xmlns:a16="http://schemas.microsoft.com/office/drawing/2014/main" id="{50625B55-9F40-6948-A088-CDD2AFE1C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0679" y="4360542"/>
              <a:ext cx="0" cy="3315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ge pilforbindelse 46">
              <a:extLst>
                <a:ext uri="{FF2B5EF4-FFF2-40B4-BE49-F238E27FC236}">
                  <a16:creationId xmlns:a16="http://schemas.microsoft.com/office/drawing/2014/main" id="{805F0508-EB6C-924E-B60C-BDC51F403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2035" y="4360542"/>
              <a:ext cx="0" cy="7464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ge pilforbindelse 47">
              <a:extLst>
                <a:ext uri="{FF2B5EF4-FFF2-40B4-BE49-F238E27FC236}">
                  <a16:creationId xmlns:a16="http://schemas.microsoft.com/office/drawing/2014/main" id="{F898EB29-110E-FE4A-AA0B-DA1280A416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7947" y="4343971"/>
              <a:ext cx="0" cy="12488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8B538F5-2F5F-43F3-A54B-DBDB07C55990}"/>
              </a:ext>
            </a:extLst>
          </p:cNvPr>
          <p:cNvCxnSpPr>
            <a:cxnSpLocks/>
          </p:cNvCxnSpPr>
          <p:nvPr/>
        </p:nvCxnSpPr>
        <p:spPr>
          <a:xfrm>
            <a:off x="6330750" y="2873349"/>
            <a:ext cx="4699185" cy="101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95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5D7C1-2685-4100-9C65-E4769E6A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Board Report 2017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2EF26F-42E1-407C-8961-0F7BABED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Methodology</a:t>
            </a:r>
          </a:p>
          <a:p>
            <a:r>
              <a:rPr lang="en-US" dirty="0"/>
              <a:t>Survey amongst 436 chairpersons and principals</a:t>
            </a:r>
          </a:p>
          <a:p>
            <a:r>
              <a:rPr lang="en-US" dirty="0"/>
              <a:t>of which 277 responded (64% response rate)</a:t>
            </a:r>
          </a:p>
          <a:p>
            <a:r>
              <a:rPr lang="en-US" dirty="0"/>
              <a:t>Follow up interviews with 11 respondents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F9ECA77-CB12-4EBF-82B0-398C9E86ACF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VET SCHOOL BOARDS - METHODOLOGY</a:t>
            </a:r>
          </a:p>
        </p:txBody>
      </p:sp>
    </p:spTree>
    <p:extLst>
      <p:ext uri="{BB962C8B-B14F-4D97-AF65-F5344CB8AC3E}">
        <p14:creationId xmlns:p14="http://schemas.microsoft.com/office/powerpoint/2010/main" val="363917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536F1-8D49-416F-B167-65C78640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0"/>
            <a:ext cx="9144000" cy="1185863"/>
          </a:xfrm>
        </p:spPr>
        <p:txBody>
          <a:bodyPr/>
          <a:lstStyle/>
          <a:p>
            <a:r>
              <a:rPr lang="en-GB" dirty="0"/>
              <a:t>Age &amp; Gender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3742477-EDE0-4EE9-B8D0-9B475E9C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463" y="4559302"/>
            <a:ext cx="4500087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2% female chairpersons</a:t>
            </a:r>
          </a:p>
          <a:p>
            <a:pPr marL="0" indent="0">
              <a:buNone/>
            </a:pPr>
            <a:r>
              <a:rPr lang="en-GB" sz="2800" b="1" dirty="0"/>
              <a:t>98% male chairpersons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27CF7CCB-116C-4ECD-A1E9-922100C7F158}"/>
              </a:ext>
            </a:extLst>
          </p:cNvPr>
          <p:cNvSpPr txBox="1">
            <a:spLocks/>
          </p:cNvSpPr>
          <p:nvPr/>
        </p:nvSpPr>
        <p:spPr>
          <a:xfrm>
            <a:off x="1524000" y="4559302"/>
            <a:ext cx="4090988" cy="125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41% is 60+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- of which 5% 69+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1E014BA9-699A-5246-B915-727DA201E032}"/>
              </a:ext>
            </a:extLst>
          </p:cNvPr>
          <p:cNvSpPr txBox="1">
            <a:spLocks/>
          </p:cNvSpPr>
          <p:nvPr/>
        </p:nvSpPr>
        <p:spPr>
          <a:xfrm>
            <a:off x="6392077" y="6311900"/>
            <a:ext cx="4961723" cy="5461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200" b="1" dirty="0">
                <a:solidFill>
                  <a:schemeClr val="bg1"/>
                </a:solidFill>
              </a:rPr>
              <a:t>VET SCHOOL BOARDS – AGE AND GENDER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701CA4-034A-0E45-9FEE-9E7AEB702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94" y="2654302"/>
            <a:ext cx="1905000" cy="190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D6BDFB-5932-1545-AD3F-4AECA947D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2654302"/>
            <a:ext cx="1905000" cy="18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95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18731346346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18731346346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1873138916149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18731389161494"/>
</p:tagLst>
</file>

<file path=ppt/theme/theme1.xml><?xml version="1.0" encoding="utf-8"?>
<a:theme xmlns:a="http://schemas.openxmlformats.org/drawingml/2006/main" name="DEA rød">
  <a:themeElements>
    <a:clrScheme name="DEA">
      <a:dk1>
        <a:srgbClr val="000000"/>
      </a:dk1>
      <a:lt1>
        <a:srgbClr val="FFFFFF"/>
      </a:lt1>
      <a:dk2>
        <a:srgbClr val="E70000"/>
      </a:dk2>
      <a:lt2>
        <a:srgbClr val="FFFFFF"/>
      </a:lt2>
      <a:accent1>
        <a:srgbClr val="E70000"/>
      </a:accent1>
      <a:accent2>
        <a:srgbClr val="00AEEF"/>
      </a:accent2>
      <a:accent3>
        <a:srgbClr val="8CC600"/>
      </a:accent3>
      <a:accent4>
        <a:srgbClr val="FF208A"/>
      </a:accent4>
      <a:accent5>
        <a:srgbClr val="FF8000"/>
      </a:accent5>
      <a:accent6>
        <a:srgbClr val="BEBEBE"/>
      </a:accent6>
      <a:hlink>
        <a:srgbClr val="E70000"/>
      </a:hlink>
      <a:folHlink>
        <a:srgbClr val="BEB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A rød">
  <a:themeElements>
    <a:clrScheme name="DEA 1">
      <a:dk1>
        <a:srgbClr val="000000"/>
      </a:dk1>
      <a:lt1>
        <a:srgbClr val="FFFFFF"/>
      </a:lt1>
      <a:dk2>
        <a:srgbClr val="FFFFFF"/>
      </a:dk2>
      <a:lt2>
        <a:srgbClr val="E70000"/>
      </a:lt2>
      <a:accent1>
        <a:srgbClr val="E70000"/>
      </a:accent1>
      <a:accent2>
        <a:srgbClr val="00AEEF"/>
      </a:accent2>
      <a:accent3>
        <a:srgbClr val="8CC600"/>
      </a:accent3>
      <a:accent4>
        <a:srgbClr val="FF208A"/>
      </a:accent4>
      <a:accent5>
        <a:srgbClr val="F2941D"/>
      </a:accent5>
      <a:accent6>
        <a:srgbClr val="BEBEBE"/>
      </a:accent6>
      <a:hlink>
        <a:srgbClr val="E70000"/>
      </a:hlink>
      <a:folHlink>
        <a:srgbClr val="BEB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A rød">
  <a:themeElements>
    <a:clrScheme name="DEA 1">
      <a:dk1>
        <a:srgbClr val="000000"/>
      </a:dk1>
      <a:lt1>
        <a:srgbClr val="FFFFFF"/>
      </a:lt1>
      <a:dk2>
        <a:srgbClr val="FFFFFF"/>
      </a:dk2>
      <a:lt2>
        <a:srgbClr val="E70000"/>
      </a:lt2>
      <a:accent1>
        <a:srgbClr val="E70000"/>
      </a:accent1>
      <a:accent2>
        <a:srgbClr val="00AEEF"/>
      </a:accent2>
      <a:accent3>
        <a:srgbClr val="8CC600"/>
      </a:accent3>
      <a:accent4>
        <a:srgbClr val="FF208A"/>
      </a:accent4>
      <a:accent5>
        <a:srgbClr val="F2941D"/>
      </a:accent5>
      <a:accent6>
        <a:srgbClr val="BEBEBE"/>
      </a:accent6>
      <a:hlink>
        <a:srgbClr val="E70000"/>
      </a:hlink>
      <a:folHlink>
        <a:srgbClr val="BEB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A rød">
  <a:themeElements>
    <a:clrScheme name="DEA 2">
      <a:dk1>
        <a:srgbClr val="000000"/>
      </a:dk1>
      <a:lt1>
        <a:srgbClr val="FFFFFF"/>
      </a:lt1>
      <a:dk2>
        <a:srgbClr val="FFFFFF"/>
      </a:dk2>
      <a:lt2>
        <a:srgbClr val="E70000"/>
      </a:lt2>
      <a:accent1>
        <a:srgbClr val="E70000"/>
      </a:accent1>
      <a:accent2>
        <a:srgbClr val="00AEEF"/>
      </a:accent2>
      <a:accent3>
        <a:srgbClr val="8CC600"/>
      </a:accent3>
      <a:accent4>
        <a:srgbClr val="FF208A"/>
      </a:accent4>
      <a:accent5>
        <a:srgbClr val="E77375"/>
      </a:accent5>
      <a:accent6>
        <a:srgbClr val="BEBEBE"/>
      </a:accent6>
      <a:hlink>
        <a:srgbClr val="E70000"/>
      </a:hlink>
      <a:folHlink>
        <a:srgbClr val="BEBE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C5F639CA86154CA6D70BF1F99FE531" ma:contentTypeVersion="8" ma:contentTypeDescription="Opret et nyt dokument." ma:contentTypeScope="" ma:versionID="a50d61b76e24220054e065ad4b26d275">
  <xsd:schema xmlns:xsd="http://www.w3.org/2001/XMLSchema" xmlns:xs="http://www.w3.org/2001/XMLSchema" xmlns:p="http://schemas.microsoft.com/office/2006/metadata/properties" xmlns:ns2="fa93a5af-54e9-4439-a567-e67a4e54f933" xmlns:ns3="2f20e979-fccf-491e-9b13-ee229a902778" targetNamespace="http://schemas.microsoft.com/office/2006/metadata/properties" ma:root="true" ma:fieldsID="9f3ab3231e7723d93a34bea42aa0e176" ns2:_="" ns3:_="">
    <xsd:import namespace="fa93a5af-54e9-4439-a567-e67a4e54f933"/>
    <xsd:import namespace="2f20e979-fccf-491e-9b13-ee229a90277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a5af-54e9-4439-a567-e67a4e54f9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0e979-fccf-491e-9b13-ee229a902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a93a5af-54e9-4439-a567-e67a4e54f933">
      <UserInfo>
        <DisplayName>Signe Emilie Bech Christensen</DisplayName>
        <AccountId>17</AccountId>
        <AccountType/>
      </UserInfo>
      <UserInfo>
        <DisplayName>Joakim Møller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D03A4A6-C659-4009-B0DF-4EA0A8072B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DCEFA0-6E52-47CE-83B2-15C384932B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3a5af-54e9-4439-a567-e67a4e54f933"/>
    <ds:schemaRef ds:uri="2f20e979-fccf-491e-9b13-ee229a902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8EAB09-B434-4DAD-A4E2-4A9C72ACA58D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fa93a5af-54e9-4439-a567-e67a4e54f933"/>
    <ds:schemaRef ds:uri="2f20e979-fccf-491e-9b13-ee229a90277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835</Words>
  <Application>Microsoft Office PowerPoint</Application>
  <PresentationFormat>Widescreen</PresentationFormat>
  <Paragraphs>187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DEA rød</vt:lpstr>
      <vt:lpstr>1_DEA rød</vt:lpstr>
      <vt:lpstr>2_DEA rød</vt:lpstr>
      <vt:lpstr>3_DEA rød</vt:lpstr>
      <vt:lpstr>Age, Gender and Competencies: Opportunities and Disadvantages in Profound Social Partner Engagement</vt:lpstr>
      <vt:lpstr>Agenda</vt:lpstr>
      <vt:lpstr>The Danish Education System</vt:lpstr>
      <vt:lpstr>VET is the Rare Choice for Young People</vt:lpstr>
      <vt:lpstr>Strong Social Partners</vt:lpstr>
      <vt:lpstr>Social Partners in Education</vt:lpstr>
      <vt:lpstr>VET Governance</vt:lpstr>
      <vt:lpstr>Board Report 2017</vt:lpstr>
      <vt:lpstr>Age &amp; Gender</vt:lpstr>
      <vt:lpstr>Competency Gaps</vt:lpstr>
      <vt:lpstr>PowerPoint-præsentation</vt:lpstr>
      <vt:lpstr>PowerPoint-præsentation</vt:lpstr>
      <vt:lpstr>Thank you.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Tænketanken DEA</dc:title>
  <dc:subject/>
  <dc:creator>Tænketanken DEA</dc:creator>
  <cp:keywords/>
  <dc:description/>
  <cp:lastModifiedBy>Sidse Frich Thygesen</cp:lastModifiedBy>
  <cp:revision>252</cp:revision>
  <cp:lastPrinted>2018-06-21T11:09:26Z</cp:lastPrinted>
  <dcterms:created xsi:type="dcterms:W3CDTF">2016-05-23T09:45:46Z</dcterms:created>
  <dcterms:modified xsi:type="dcterms:W3CDTF">2018-06-21T12:40:13Z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0x010100CFC5F639CA86154CA6D70BF1F99FE531</vt:lpwstr>
  </property>
  <property fmtid="{D5CDD505-2E9C-101B-9397-08002B2CF9AE}" pid="3" name="PluginDependencies_0">
    <vt:lpwstr>{"635690283596553901:635756574568773657":[],"635690283596553901:635953638118278257":[],"635926855539746206:635926856813471641":[]}</vt:lpwstr>
  </property>
  <property fmtid="{D5CDD505-2E9C-101B-9397-08002B2CF9AE}" pid="4" name="CustomerId">
    <vt:lpwstr>dea</vt:lpwstr>
  </property>
  <property fmtid="{D5CDD505-2E9C-101B-9397-08002B2CF9AE}" pid="5" name="TemplateId">
    <vt:lpwstr>636118731367127814</vt:lpwstr>
  </property>
  <property fmtid="{D5CDD505-2E9C-101B-9397-08002B2CF9AE}" pid="6" name="UserProfileId">
    <vt:lpwstr>636071244045506301</vt:lpwstr>
  </property>
</Properties>
</file>