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740833" indent="-296333" algn="ctr">
              <a:spcBef>
                <a:spcPts val="0"/>
              </a:spcBef>
              <a:defRPr sz="2400"/>
            </a:lvl2pPr>
            <a:lvl3pPr marL="1185333" indent="-296333" algn="ctr">
              <a:spcBef>
                <a:spcPts val="0"/>
              </a:spcBef>
              <a:defRPr sz="2400"/>
            </a:lvl3pPr>
            <a:lvl4pPr marL="1629833" indent="-296333" algn="ctr">
              <a:spcBef>
                <a:spcPts val="0"/>
              </a:spcBef>
              <a:defRPr sz="2400"/>
            </a:lvl4pPr>
            <a:lvl5pPr marL="2074333" indent="-296333" algn="ctr">
              <a:spcBef>
                <a:spcPts val="0"/>
              </a:spcBef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/>
          <p:nvPr>
            <p:ph type="body" sz="quarter" idx="13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800"/>
            </a:pP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2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image" Target="../media/image14.png"/><Relationship Id="rId4" Type="http://schemas.openxmlformats.org/officeDocument/2006/relationships/image" Target="../media/image19.jpeg"/><Relationship Id="rId5" Type="http://schemas.openxmlformats.org/officeDocument/2006/relationships/image" Target="../media/image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eg"/><Relationship Id="rId3" Type="http://schemas.openxmlformats.org/officeDocument/2006/relationships/image" Target="../media/image15.png"/><Relationship Id="rId4" Type="http://schemas.openxmlformats.org/officeDocument/2006/relationships/image" Target="../media/image21.jpeg"/><Relationship Id="rId5" Type="http://schemas.openxmlformats.org/officeDocument/2006/relationships/image" Target="../media/image16.png"/><Relationship Id="rId6" Type="http://schemas.openxmlformats.org/officeDocument/2006/relationships/image" Target="../media/image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4" Type="http://schemas.openxmlformats.org/officeDocument/2006/relationships/image" Target="../media/image17.png"/><Relationship Id="rId5" Type="http://schemas.openxmlformats.org/officeDocument/2006/relationships/image" Target="../media/image24.jpeg"/><Relationship Id="rId6" Type="http://schemas.openxmlformats.org/officeDocument/2006/relationships/image" Target="../media/image18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Relationship Id="rId3" Type="http://schemas.openxmlformats.org/officeDocument/2006/relationships/image" Target="../media/image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image" Target="../media/image28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9.jpeg"/><Relationship Id="rId5" Type="http://schemas.openxmlformats.org/officeDocument/2006/relationships/image" Target="../media/image26.png"/><Relationship Id="rId6" Type="http://schemas.openxmlformats.org/officeDocument/2006/relationships/image" Target="../media/image30.jpeg"/><Relationship Id="rId7" Type="http://schemas.openxmlformats.org/officeDocument/2006/relationships/image" Target="../media/image27.png"/><Relationship Id="rId8" Type="http://schemas.openxmlformats.org/officeDocument/2006/relationships/image" Target="../media/image2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2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jpeg"/><Relationship Id="rId3" Type="http://schemas.openxmlformats.org/officeDocument/2006/relationships/image" Target="../media/image30.png"/><Relationship Id="rId4" Type="http://schemas.openxmlformats.org/officeDocument/2006/relationships/image" Target="../media/image32.jpeg"/><Relationship Id="rId5" Type="http://schemas.openxmlformats.org/officeDocument/2006/relationships/image" Target="../media/image31.png"/><Relationship Id="rId6" Type="http://schemas.openxmlformats.org/officeDocument/2006/relationships/image" Target="../media/image33.jpeg"/><Relationship Id="rId7" Type="http://schemas.openxmlformats.org/officeDocument/2006/relationships/image" Target="../media/image32.png"/><Relationship Id="rId8" Type="http://schemas.openxmlformats.org/officeDocument/2006/relationships/image" Target="../media/image2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jpeg"/><Relationship Id="rId3" Type="http://schemas.openxmlformats.org/officeDocument/2006/relationships/image" Target="../media/image33.png"/><Relationship Id="rId4" Type="http://schemas.openxmlformats.org/officeDocument/2006/relationships/image" Target="../media/image2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4" Type="http://schemas.openxmlformats.org/officeDocument/2006/relationships/image" Target="../media/image2.jpeg"/><Relationship Id="rId5" Type="http://schemas.openxmlformats.org/officeDocument/2006/relationships/image" Target="../media/image4.png"/><Relationship Id="rId6" Type="http://schemas.openxmlformats.org/officeDocument/2006/relationships/image" Target="../media/image3.jpeg"/><Relationship Id="rId7" Type="http://schemas.openxmlformats.org/officeDocument/2006/relationships/image" Target="../media/image5.png"/><Relationship Id="rId8" Type="http://schemas.openxmlformats.org/officeDocument/2006/relationships/image" Target="../media/image4.jpeg"/><Relationship Id="rId9" Type="http://schemas.openxmlformats.org/officeDocument/2006/relationships/image" Target="../media/image6.png"/><Relationship Id="rId10" Type="http://schemas.openxmlformats.org/officeDocument/2006/relationships/image" Target="../media/image5.jpeg"/><Relationship Id="rId11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6" Type="http://schemas.openxmlformats.org/officeDocument/2006/relationships/image" Target="../media/image8.jpeg"/><Relationship Id="rId7" Type="http://schemas.openxmlformats.org/officeDocument/2006/relationships/image" Target="../media/image9.png"/><Relationship Id="rId8" Type="http://schemas.openxmlformats.org/officeDocument/2006/relationships/image" Target="../media/image9.jpeg"/><Relationship Id="rId9" Type="http://schemas.openxmlformats.org/officeDocument/2006/relationships/image" Target="../media/image1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3.png"/><Relationship Id="rId9" Type="http://schemas.openxmlformats.org/officeDocument/2006/relationships/image" Target="../media/image14.jpeg"/><Relationship Id="rId10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0327" y="1492745"/>
            <a:ext cx="9024145" cy="67681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27"/>
          <p:cNvSpPr txBox="1"/>
          <p:nvPr>
            <p:ph type="title"/>
          </p:nvPr>
        </p:nvSpPr>
        <p:spPr>
          <a:xfrm>
            <a:off x="952500" y="-63501"/>
            <a:ext cx="5334000" cy="3012532"/>
          </a:xfrm>
          <a:prstGeom prst="rect">
            <a:avLst/>
          </a:prstGeom>
        </p:spPr>
        <p:txBody>
          <a:bodyPr/>
          <a:lstStyle>
            <a:lvl1pPr>
              <a:defRPr sz="3900">
                <a:solidFill>
                  <a:schemeClr val="accent2"/>
                </a:solidFill>
                <a:latin typeface="Garden Grown Caps"/>
                <a:ea typeface="Garden Grown Caps"/>
                <a:cs typeface="Garden Grown Caps"/>
                <a:sym typeface="Garden Grown Caps"/>
              </a:defRPr>
            </a:lvl1pPr>
          </a:lstStyle>
          <a:p>
            <a:pPr/>
            <a:r>
              <a:t>Seeds, Shoots… Success </a:t>
            </a:r>
          </a:p>
        </p:txBody>
      </p:sp>
      <p:sp>
        <p:nvSpPr>
          <p:cNvPr id="197" name="Shape 128"/>
          <p:cNvSpPr txBox="1"/>
          <p:nvPr>
            <p:ph type="body" sz="half" idx="1"/>
          </p:nvPr>
        </p:nvSpPr>
        <p:spPr>
          <a:xfrm>
            <a:off x="952500" y="3302000"/>
            <a:ext cx="5334000" cy="5816254"/>
          </a:xfrm>
          <a:prstGeom prst="rect">
            <a:avLst/>
          </a:prstGeom>
        </p:spPr>
        <p:txBody>
          <a:bodyPr/>
          <a:lstStyle/>
          <a:p>
            <a:pPr defTabSz="519937">
              <a:defRPr sz="23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3 ways for Schools to partner…</a:t>
            </a:r>
          </a:p>
          <a:p>
            <a:pPr defTabSz="519937">
              <a:defRPr sz="2700"/>
            </a:pPr>
          </a:p>
          <a:p>
            <a:pPr defTabSz="519937">
              <a:defRPr sz="2300">
                <a:latin typeface="Garden Grown Caps"/>
                <a:ea typeface="Garden Grown Caps"/>
                <a:cs typeface="Garden Grown Caps"/>
                <a:sym typeface="Garden Grown Caps"/>
              </a:defRPr>
            </a:pPr>
            <a:r>
              <a:t>1. </a:t>
            </a:r>
            <a:r>
              <a:rPr>
                <a:solidFill>
                  <a:schemeClr val="accent2"/>
                </a:solidFill>
              </a:rPr>
              <a:t>Growing school</a:t>
            </a:r>
          </a:p>
          <a:p>
            <a:pPr defTabSz="519937">
              <a:defRPr sz="18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One term, weekly, 2 hours x 8</a:t>
            </a:r>
          </a:p>
          <a:p>
            <a:pPr defTabSz="519937">
              <a:defRPr sz="18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Handbook coached sessions </a:t>
            </a:r>
          </a:p>
          <a:p>
            <a:pPr defTabSz="519937">
              <a:defRPr sz="18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CPD; Termly Business Meetings </a:t>
            </a:r>
          </a:p>
          <a:p>
            <a:pPr defTabSz="519937">
              <a:defRPr sz="2300"/>
            </a:pPr>
          </a:p>
          <a:p>
            <a:pPr defTabSz="519937">
              <a:defRPr sz="2300">
                <a:latin typeface="Garden Grown Caps"/>
                <a:ea typeface="Garden Grown Caps"/>
                <a:cs typeface="Garden Grown Caps"/>
                <a:sym typeface="Garden Grown Caps"/>
              </a:defRPr>
            </a:pPr>
            <a:r>
              <a:t>2</a:t>
            </a:r>
            <a:r>
              <a:rPr>
                <a:latin typeface="Helvetica Light"/>
                <a:ea typeface="Helvetica Light"/>
                <a:cs typeface="Helvetica Light"/>
                <a:sym typeface="Helvetica Light"/>
              </a:rPr>
              <a:t>.</a:t>
            </a:r>
            <a:r>
              <a:rPr>
                <a:solidFill>
                  <a:schemeClr val="accent2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>
                <a:solidFill>
                  <a:schemeClr val="accent2"/>
                </a:solidFill>
              </a:rPr>
              <a:t>Seedling school</a:t>
            </a:r>
          </a:p>
          <a:p>
            <a:pPr defTabSz="519937">
              <a:defRPr sz="18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Food for Thought Enterprise Day,</a:t>
            </a:r>
          </a:p>
          <a:p>
            <a:pPr defTabSz="519937">
              <a:defRPr sz="18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CPD; option to sell produce</a:t>
            </a:r>
          </a:p>
          <a:p>
            <a:pPr defTabSz="519937">
              <a:defRPr sz="2300"/>
            </a:pPr>
          </a:p>
          <a:p>
            <a:pPr defTabSz="519937">
              <a:defRPr sz="2300">
                <a:latin typeface="Garden Grown Caps"/>
                <a:ea typeface="Garden Grown Caps"/>
                <a:cs typeface="Garden Grown Caps"/>
                <a:sym typeface="Garden Grown Caps"/>
              </a:defRPr>
            </a:pPr>
            <a:r>
              <a:t>3</a:t>
            </a:r>
            <a:r>
              <a:rPr>
                <a:latin typeface="Helvetica Light"/>
                <a:ea typeface="Helvetica Light"/>
                <a:cs typeface="Helvetica Light"/>
                <a:sym typeface="Helvetica Light"/>
              </a:rPr>
              <a:t>. </a:t>
            </a:r>
            <a:r>
              <a:rPr>
                <a:solidFill>
                  <a:schemeClr val="accent2"/>
                </a:solidFill>
              </a:rPr>
              <a:t>Producer school </a:t>
            </a:r>
            <a:endParaRPr>
              <a:solidFill>
                <a:schemeClr val="accent2"/>
              </a:solidFill>
            </a:endParaRPr>
          </a:p>
          <a:p>
            <a:pPr defTabSz="519937">
              <a:defRPr sz="1800"/>
            </a:pPr>
            <a:r>
              <a:t>Simply sell us their produce </a:t>
            </a:r>
          </a:p>
          <a:p>
            <a:pPr defTabSz="519937">
              <a:defRPr sz="2300"/>
            </a:pPr>
          </a:p>
          <a:p>
            <a:pPr defTabSz="519937">
              <a:defRPr sz="1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…Just so you know …the fresh produce is collected by Adnam’s drays and delivered to our pubs &amp; restaurants</a:t>
            </a:r>
          </a:p>
        </p:txBody>
      </p:sp>
      <p:grpSp>
        <p:nvGrpSpPr>
          <p:cNvPr id="200" name="Group 131"/>
          <p:cNvGrpSpPr/>
          <p:nvPr/>
        </p:nvGrpSpPr>
        <p:grpSpPr>
          <a:xfrm>
            <a:off x="6860043" y="5369395"/>
            <a:ext cx="4978401" cy="3873501"/>
            <a:chOff x="0" y="0"/>
            <a:chExt cx="4978400" cy="3873500"/>
          </a:xfrm>
        </p:grpSpPr>
        <p:pic>
          <p:nvPicPr>
            <p:cNvPr id="198" name="pasted-image.tiff" descr="pasted-image.tif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4724400" cy="3543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9" name="image3.png" descr="image3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978400" cy="3873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01" name="IMG_8549.jpeg" descr="IMG_8549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76806" y="1762516"/>
            <a:ext cx="2493674" cy="33248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pasted-image.pdf" descr="pasted-image.pdf"/>
          <p:cNvPicPr>
            <a:picLocks noChangeAspect="1"/>
          </p:cNvPicPr>
          <p:nvPr/>
        </p:nvPicPr>
        <p:blipFill>
          <a:blip r:embed="rId5">
            <a:extLst/>
          </a:blip>
          <a:srcRect l="8180" t="4620" r="0" b="4620"/>
          <a:stretch>
            <a:fillRect/>
          </a:stretch>
        </p:blipFill>
        <p:spPr>
          <a:xfrm>
            <a:off x="10229236" y="640945"/>
            <a:ext cx="1915325" cy="19440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IMG_8280.jpeg"/>
          <p:cNvGrpSpPr/>
          <p:nvPr/>
        </p:nvGrpSpPr>
        <p:grpSpPr>
          <a:xfrm>
            <a:off x="7297933" y="2580275"/>
            <a:ext cx="5115622" cy="6723462"/>
            <a:chOff x="0" y="0"/>
            <a:chExt cx="5115621" cy="6723460"/>
          </a:xfrm>
        </p:grpSpPr>
        <p:pic>
          <p:nvPicPr>
            <p:cNvPr id="205" name="IMG_8280.jpeg" descr="IMG_8280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03200" y="203200"/>
              <a:ext cx="4709222" cy="627896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4" name="IMG_8280.jpeg" descr="IMG_8280.jpe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115622" cy="6723461"/>
            </a:xfrm>
            <a:prstGeom prst="rect">
              <a:avLst/>
            </a:prstGeom>
            <a:effectLst/>
          </p:spPr>
        </p:pic>
      </p:grpSp>
      <p:grpSp>
        <p:nvGrpSpPr>
          <p:cNvPr id="209" name="IMG_8269.jpeg"/>
          <p:cNvGrpSpPr/>
          <p:nvPr/>
        </p:nvGrpSpPr>
        <p:grpSpPr>
          <a:xfrm>
            <a:off x="1467905" y="2999389"/>
            <a:ext cx="4766352" cy="6257768"/>
            <a:chOff x="0" y="0"/>
            <a:chExt cx="4766350" cy="6257766"/>
          </a:xfrm>
        </p:grpSpPr>
        <p:pic>
          <p:nvPicPr>
            <p:cNvPr id="208" name="IMG_8269.jpeg" descr="IMG_8269.jpe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03200" y="203200"/>
              <a:ext cx="4359951" cy="581326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7" name="IMG_8269.jpeg" descr="IMG_8269.jpe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4766351" cy="6257767"/>
            </a:xfrm>
            <a:prstGeom prst="rect">
              <a:avLst/>
            </a:prstGeom>
            <a:effectLst/>
          </p:spPr>
        </p:pic>
      </p:grpSp>
      <p:pic>
        <p:nvPicPr>
          <p:cNvPr id="210" name="pasted-image.pdf" descr="pasted-image.pdf"/>
          <p:cNvPicPr>
            <a:picLocks noChangeAspect="1"/>
          </p:cNvPicPr>
          <p:nvPr/>
        </p:nvPicPr>
        <p:blipFill>
          <a:blip r:embed="rId6">
            <a:extLst/>
          </a:blip>
          <a:srcRect l="8180" t="4620" r="0" b="4620"/>
          <a:stretch>
            <a:fillRect/>
          </a:stretch>
        </p:blipFill>
        <p:spPr>
          <a:xfrm>
            <a:off x="5283332" y="297894"/>
            <a:ext cx="2191928" cy="22248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136"/>
          <p:cNvSpPr txBox="1"/>
          <p:nvPr>
            <p:ph type="title"/>
          </p:nvPr>
        </p:nvSpPr>
        <p:spPr>
          <a:xfrm>
            <a:off x="785356" y="-6859"/>
            <a:ext cx="11099801" cy="2159001"/>
          </a:xfrm>
          <a:prstGeom prst="rect">
            <a:avLst/>
          </a:prstGeom>
        </p:spPr>
        <p:txBody>
          <a:bodyPr/>
          <a:lstStyle>
            <a:lvl1pPr defTabSz="525779">
              <a:defRPr sz="7200">
                <a:solidFill>
                  <a:schemeClr val="accent2"/>
                </a:solidFill>
                <a:latin typeface="Garden Grown Caps"/>
                <a:ea typeface="Garden Grown Caps"/>
                <a:cs typeface="Garden Grown Caps"/>
                <a:sym typeface="Garden Grown Caps"/>
              </a:defRPr>
            </a:lvl1pPr>
          </a:lstStyle>
          <a:p>
            <a:pPr/>
            <a:r>
              <a:t>“Growing PEOPLE, GROWING Business…”</a:t>
            </a:r>
          </a:p>
        </p:txBody>
      </p:sp>
      <p:sp>
        <p:nvSpPr>
          <p:cNvPr id="213" name="Shape 137"/>
          <p:cNvSpPr txBox="1"/>
          <p:nvPr>
            <p:ph type="body" idx="1"/>
          </p:nvPr>
        </p:nvSpPr>
        <p:spPr>
          <a:xfrm>
            <a:off x="785356" y="1609796"/>
            <a:ext cx="11099801" cy="7774155"/>
          </a:xfrm>
          <a:prstGeom prst="rect">
            <a:avLst/>
          </a:prstGeom>
        </p:spPr>
        <p:txBody>
          <a:bodyPr/>
          <a:lstStyle/>
          <a:p>
            <a:pPr marL="232428" indent="-232428" defTabSz="305477">
              <a:spcBef>
                <a:spcPts val="2100"/>
              </a:spcBef>
              <a:defRPr sz="1411">
                <a:latin typeface="Avenir Book"/>
                <a:ea typeface="Avenir Book"/>
                <a:cs typeface="Avenir Book"/>
                <a:sym typeface="Avenir Book"/>
              </a:defRPr>
            </a:pPr>
            <a:r>
              <a:t>8 schools : 3 High 5 Primary : 20  schools waiting , 3 charities …</a:t>
            </a:r>
          </a:p>
          <a:p>
            <a:pPr marL="232428" indent="-232428" defTabSz="305477">
              <a:spcBef>
                <a:spcPts val="2100"/>
              </a:spcBef>
              <a:defRPr sz="1411">
                <a:latin typeface="Avenir Book"/>
                <a:ea typeface="Avenir Book"/>
                <a:cs typeface="Avenir Book"/>
                <a:sym typeface="Avenir Book"/>
              </a:defRPr>
            </a:pPr>
            <a:r>
              <a:t>Pilot seeds planted 2016: Flegg High, Norfolk and Wenhaston Primary ,Suffolk</a:t>
            </a:r>
          </a:p>
          <a:p>
            <a:pPr marL="232428" indent="-232428" defTabSz="305477">
              <a:spcBef>
                <a:spcPts val="2100"/>
              </a:spcBef>
              <a:defRPr sz="1411">
                <a:latin typeface="Avenir Book"/>
                <a:ea typeface="Avenir Book"/>
                <a:cs typeface="Avenir Book"/>
                <a:sym typeface="Avenir Book"/>
              </a:defRPr>
            </a:pPr>
            <a:r>
              <a:t>Flegg awarded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Norwich &amp; Norfolk ‘Eco’ school of the year 2017.</a:t>
            </a:r>
            <a:r>
              <a:t> Worked with all pupil abilities with excellent success / evaluations across all abilities. Rejuvenated old growing space: grow ‘all seasons’; ‘Great Growing Company’  pupil ‘MD’</a:t>
            </a:r>
          </a:p>
          <a:p>
            <a:pPr marL="232428" indent="-232428" defTabSz="305477">
              <a:spcBef>
                <a:spcPts val="2100"/>
              </a:spcBef>
              <a:defRPr sz="1411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marL="232428" indent="-232428" defTabSz="305477">
              <a:spcBef>
                <a:spcPts val="2100"/>
              </a:spcBef>
              <a:defRPr sz="1411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marL="232428" indent="-232428" defTabSz="305477">
              <a:spcBef>
                <a:spcPts val="2100"/>
              </a:spcBef>
              <a:defRPr sz="1411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marL="232428" indent="-232428" defTabSz="305477">
              <a:spcBef>
                <a:spcPts val="2100"/>
              </a:spcBef>
              <a:defRPr sz="1411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marL="232428" indent="-232428" defTabSz="305477">
              <a:spcBef>
                <a:spcPts val="2100"/>
              </a:spcBef>
              <a:defRPr sz="1411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marL="232428" indent="-232428" defTabSz="305477">
              <a:spcBef>
                <a:spcPts val="2100"/>
              </a:spcBef>
              <a:defRPr sz="1411">
                <a:latin typeface="Avenir Book"/>
                <a:ea typeface="Avenir Book"/>
                <a:cs typeface="Avenir Book"/>
                <a:sym typeface="Avenir Book"/>
              </a:defRPr>
            </a:pPr>
            <a:r>
              <a:t>Year 1 : Wenhaston : zero crops 2016 … June 2017 : 21 ‘crops’,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RHS Gold star award</a:t>
            </a:r>
            <a:r>
              <a:t>, featured in print press BBC TV ‘Look East’, allotment where they grow food for their school canteen ..</a:t>
            </a:r>
          </a:p>
          <a:p>
            <a:pPr marL="232428" indent="-232428" defTabSz="305477">
              <a:spcBef>
                <a:spcPts val="2100"/>
              </a:spcBef>
              <a:defRPr sz="1411">
                <a:latin typeface="Avenir Book"/>
                <a:ea typeface="Avenir Book"/>
                <a:cs typeface="Avenir Book"/>
                <a:sym typeface="Avenir Book"/>
              </a:defRPr>
            </a:pPr>
            <a:r>
              <a:t>Langham School (for excluded boys),15 year-old pupil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shortlisted RHS Young Gardener of the Year</a:t>
            </a:r>
          </a:p>
          <a:p>
            <a:pPr marL="232428" indent="-232428" defTabSz="305477">
              <a:spcBef>
                <a:spcPts val="2100"/>
              </a:spcBef>
              <a:defRPr sz="1411">
                <a:latin typeface="Avenir Book"/>
                <a:ea typeface="Avenir Book"/>
                <a:cs typeface="Avenir Book"/>
                <a:sym typeface="Avenir Book"/>
              </a:defRPr>
            </a:pPr>
            <a:r>
              <a:t>Peterhouse Primary: by Year 2 every class growing something : over 15 crops! </a:t>
            </a:r>
          </a:p>
          <a:p>
            <a:pPr marL="232428" indent="-232428" defTabSz="305477">
              <a:spcBef>
                <a:spcPts val="2100"/>
              </a:spcBef>
              <a:defRPr sz="1411">
                <a:latin typeface="Avenir Book"/>
                <a:ea typeface="Avenir Book"/>
                <a:cs typeface="Avenir Book"/>
                <a:sym typeface="Avenir Book"/>
              </a:defRPr>
            </a:pPr>
            <a:r>
              <a:t>Food for Thought ‘Big Dig :Adnams employees, local people involved.</a:t>
            </a:r>
          </a:p>
          <a:p>
            <a:pPr marL="232428" indent="-232428" defTabSz="305477">
              <a:spcBef>
                <a:spcPts val="2100"/>
              </a:spcBef>
              <a:defRPr sz="1411">
                <a:latin typeface="Avenir Book"/>
                <a:ea typeface="Avenir Book"/>
                <a:cs typeface="Avenir Book"/>
                <a:sym typeface="Avenir Book"/>
              </a:defRPr>
            </a:pPr>
            <a:r>
              <a:t>Food for Thought stand at Norwich Food and Drink, June 2017 : “I just have to come up and congratulate you on your team…”         12 pupils from Primary in Great Yarmouth, part of the team of 60, Year 5 pupils May - July 2017</a:t>
            </a:r>
          </a:p>
          <a:p>
            <a:pPr marL="232428" indent="-232428" defTabSz="305477">
              <a:spcBef>
                <a:spcPts val="2100"/>
              </a:spcBef>
              <a:defRPr sz="1411">
                <a:latin typeface="Avenir Book"/>
                <a:ea typeface="Avenir Book"/>
                <a:cs typeface="Avenir Book"/>
                <a:sym typeface="Avenir Book"/>
              </a:defRPr>
            </a:pPr>
            <a:r>
              <a:t>Peterhouse Pupils created and designed Food for Thought marketing kit which promotes healthy eating, makes good food fun! </a:t>
            </a:r>
          </a:p>
        </p:txBody>
      </p:sp>
      <p:pic>
        <p:nvPicPr>
          <p:cNvPr id="214" name="IMG_3621.jpeg" descr="IMG_362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85577" y="3484651"/>
            <a:ext cx="2206075" cy="22060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7" name="IMG_3623.jpeg"/>
          <p:cNvGrpSpPr/>
          <p:nvPr/>
        </p:nvGrpSpPr>
        <p:grpSpPr>
          <a:xfrm>
            <a:off x="4787416" y="3484574"/>
            <a:ext cx="2206229" cy="2244329"/>
            <a:chOff x="0" y="0"/>
            <a:chExt cx="2206228" cy="2244328"/>
          </a:xfrm>
        </p:grpSpPr>
        <p:pic>
          <p:nvPicPr>
            <p:cNvPr id="216" name="IMG_3623.jpeg" descr="IMG_3623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03200" y="203200"/>
              <a:ext cx="1799829" cy="179982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5" name="IMG_3623.jpeg" descr="IMG_3623.jpe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206229" cy="2244329"/>
            </a:xfrm>
            <a:prstGeom prst="rect">
              <a:avLst/>
            </a:prstGeom>
            <a:effectLst/>
          </p:spPr>
        </p:pic>
      </p:grpSp>
      <p:grpSp>
        <p:nvGrpSpPr>
          <p:cNvPr id="220" name="IMG_3464.jpeg"/>
          <p:cNvGrpSpPr/>
          <p:nvPr/>
        </p:nvGrpSpPr>
        <p:grpSpPr>
          <a:xfrm>
            <a:off x="7689309" y="3304988"/>
            <a:ext cx="3285068" cy="2603501"/>
            <a:chOff x="0" y="0"/>
            <a:chExt cx="3285066" cy="2603500"/>
          </a:xfrm>
        </p:grpSpPr>
        <p:pic>
          <p:nvPicPr>
            <p:cNvPr id="219" name="IMG_3464.jpeg" descr="IMG_3464.jpe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03200" y="203200"/>
              <a:ext cx="2878667" cy="2159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8" name="IMG_3464.jpeg" descr="IMG_3464.jpeg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3285067" cy="26035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0951" y="514647"/>
            <a:ext cx="6896489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rcRect l="8180" t="4620" r="0" b="4620"/>
          <a:stretch>
            <a:fillRect/>
          </a:stretch>
        </p:blipFill>
        <p:spPr>
          <a:xfrm>
            <a:off x="9837544" y="430041"/>
            <a:ext cx="2213793" cy="22470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0" r="2946" b="13572"/>
          <a:stretch>
            <a:fillRect/>
          </a:stretch>
        </p:blipFill>
        <p:spPr>
          <a:xfrm>
            <a:off x="442371" y="0"/>
            <a:ext cx="6693288" cy="84297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61377" y="2190762"/>
            <a:ext cx="4592243" cy="64947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rcRect l="8180" t="4619" r="0" b="4620"/>
          <a:stretch>
            <a:fillRect/>
          </a:stretch>
        </p:blipFill>
        <p:spPr>
          <a:xfrm>
            <a:off x="10341511" y="430041"/>
            <a:ext cx="1723873" cy="17497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8451" y="83343"/>
            <a:ext cx="6778617" cy="95868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21690" y="836513"/>
            <a:ext cx="6896488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139"/>
          <p:cNvSpPr txBox="1"/>
          <p:nvPr>
            <p:ph type="title"/>
          </p:nvPr>
        </p:nvSpPr>
        <p:spPr>
          <a:xfrm>
            <a:off x="3835400" y="469900"/>
            <a:ext cx="5334000" cy="1300709"/>
          </a:xfrm>
          <a:prstGeom prst="rect">
            <a:avLst/>
          </a:prstGeom>
        </p:spPr>
        <p:txBody>
          <a:bodyPr/>
          <a:lstStyle>
            <a:lvl1pPr defTabSz="414780">
              <a:defRPr sz="4200">
                <a:latin typeface="Garden Grown Caps"/>
                <a:ea typeface="Garden Grown Caps"/>
                <a:cs typeface="Garden Grown Caps"/>
                <a:sym typeface="Garden Grown Caps"/>
              </a:defRPr>
            </a:lvl1pPr>
          </a:lstStyle>
          <a:p>
            <a:pPr/>
            <a:r>
              <a:t>Growing PEOPLE ….EvaluationS</a:t>
            </a:r>
          </a:p>
        </p:txBody>
      </p:sp>
      <p:sp>
        <p:nvSpPr>
          <p:cNvPr id="233" name="Shape 140"/>
          <p:cNvSpPr txBox="1"/>
          <p:nvPr>
            <p:ph type="body" sz="half" idx="1"/>
          </p:nvPr>
        </p:nvSpPr>
        <p:spPr>
          <a:xfrm>
            <a:off x="1221952" y="1777800"/>
            <a:ext cx="4795096" cy="7369327"/>
          </a:xfrm>
          <a:prstGeom prst="rect">
            <a:avLst/>
          </a:prstGeom>
        </p:spPr>
        <p:txBody>
          <a:bodyPr/>
          <a:lstStyle/>
          <a:p>
            <a:pPr defTabSz="544006">
              <a:defRPr sz="2328">
                <a:solidFill>
                  <a:srgbClr val="0B5D18"/>
                </a:solidFill>
                <a:latin typeface="Garden Grown Caps"/>
                <a:ea typeface="Garden Grown Caps"/>
                <a:cs typeface="Garden Grown Caps"/>
                <a:sym typeface="Garden Grown Caps"/>
              </a:defRPr>
            </a:pPr>
            <a:r>
              <a:t>Highly positive from both teachers…</a:t>
            </a:r>
          </a:p>
          <a:p>
            <a:pPr defTabSz="544006">
              <a:defRPr sz="1843">
                <a:solidFill>
                  <a:srgbClr val="0B5D18"/>
                </a:solidFill>
              </a:defRPr>
            </a:pPr>
          </a:p>
          <a:p>
            <a:pPr defTabSz="544006">
              <a:defRPr sz="1649">
                <a:solidFill>
                  <a:srgbClr val="0B5D1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“As a whole project it appeals to all learning styles.No matter what style suits a pupil best (auditory, visual or kinaesthetic) there is something within this project where every pupil has an opportunity to shine and every pupil can develop a deep knowledge of themselves and their strengths…giving an insight into future directions (VERY lacking in today’s education!)</a:t>
            </a:r>
          </a:p>
          <a:p>
            <a:pPr defTabSz="544006">
              <a:defRPr sz="1843">
                <a:solidFill>
                  <a:srgbClr val="0B5D1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 </a:t>
            </a:r>
          </a:p>
          <a:p>
            <a:pPr defTabSz="544006">
              <a:defRPr sz="1843">
                <a:solidFill>
                  <a:srgbClr val="0B5D1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‘“How many pupils can say they have been part of developing a successful business at primary school?”</a:t>
            </a:r>
          </a:p>
          <a:p>
            <a:pPr defTabSz="544006">
              <a:defRPr sz="1067">
                <a:solidFill>
                  <a:srgbClr val="0B5D1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Andy Rollings, Wenhaston Primary Teacher</a:t>
            </a:r>
          </a:p>
          <a:p>
            <a:pPr defTabSz="544006">
              <a:defRPr sz="1067">
                <a:solidFill>
                  <a:srgbClr val="0B5D1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defTabSz="544006">
              <a:defRPr sz="1649">
                <a:solidFill>
                  <a:srgbClr val="0B5D1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“Every pupil should do Food for Thought”  </a:t>
            </a:r>
          </a:p>
          <a:p>
            <a:pPr defTabSz="544006">
              <a:defRPr sz="1067">
                <a:solidFill>
                  <a:srgbClr val="0B5D1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RNAA Education ManagerTony Bellinger</a:t>
            </a:r>
            <a:endParaRPr sz="1358"/>
          </a:p>
          <a:p>
            <a:pPr defTabSz="544006">
              <a:defRPr sz="1358">
                <a:solidFill>
                  <a:srgbClr val="0B5D1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defTabSz="544006">
              <a:defRPr sz="1649">
                <a:solidFill>
                  <a:srgbClr val="0B5D1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“this has been very successful and for some students, their engagement has been life changing”</a:t>
            </a:r>
            <a:endParaRPr sz="1358"/>
          </a:p>
          <a:p>
            <a:pPr defTabSz="544006">
              <a:defRPr sz="1358">
                <a:solidFill>
                  <a:srgbClr val="0B5D1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“..social, emotional, physical benefits…”</a:t>
            </a:r>
          </a:p>
          <a:p>
            <a:pPr defTabSz="544006">
              <a:defRPr sz="1358">
                <a:solidFill>
                  <a:srgbClr val="0B5D1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649"/>
              <a:t>“From an educational point of view it is a vehicle for learning..</a:t>
            </a:r>
            <a:r>
              <a:t>”</a:t>
            </a:r>
            <a:r>
              <a:rPr sz="1067"/>
              <a:t>Ruth Bullard, Director of Business &amp; Enterprise</a:t>
            </a:r>
            <a:endParaRPr sz="1067"/>
          </a:p>
        </p:txBody>
      </p:sp>
      <p:sp>
        <p:nvSpPr>
          <p:cNvPr id="234" name="Shape 141"/>
          <p:cNvSpPr txBox="1"/>
          <p:nvPr/>
        </p:nvSpPr>
        <p:spPr>
          <a:xfrm>
            <a:off x="6609505" y="2120700"/>
            <a:ext cx="4967538" cy="7610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defTabSz="403097">
              <a:defRPr sz="2400">
                <a:solidFill>
                  <a:srgbClr val="70BF41"/>
                </a:solidFill>
                <a:latin typeface="Garden Grown Caps"/>
                <a:ea typeface="Garden Grown Caps"/>
                <a:cs typeface="Garden Grown Caps"/>
                <a:sym typeface="Garden Grown Caps"/>
              </a:defRPr>
            </a:pPr>
            <a:r>
              <a:t>…and pupils…</a:t>
            </a:r>
          </a:p>
          <a:p>
            <a:pPr defTabSz="403097">
              <a:defRPr sz="1400">
                <a:solidFill>
                  <a:srgbClr val="70BF41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t>Wenhaston Primary</a:t>
            </a:r>
          </a:p>
          <a:p>
            <a:pPr defTabSz="403097">
              <a:defRPr sz="1100">
                <a:solidFill>
                  <a:srgbClr val="70BF41"/>
                </a:solidFill>
              </a:defRPr>
            </a:pPr>
          </a:p>
          <a:p>
            <a:pPr defTabSz="403097">
              <a:defRPr sz="1600">
                <a:solidFill>
                  <a:srgbClr val="70BF4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95% said what they had experienced in Food for Thought they couldn't find elsewhere in school;</a:t>
            </a:r>
          </a:p>
          <a:p>
            <a:pPr defTabSz="403097">
              <a:defRPr sz="1600">
                <a:solidFill>
                  <a:srgbClr val="70BF4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85% said they now know more about what they are good at.</a:t>
            </a:r>
          </a:p>
          <a:p>
            <a:pPr defTabSz="403097">
              <a:defRPr sz="1600">
                <a:solidFill>
                  <a:srgbClr val="70BF4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defTabSz="403097">
              <a:defRPr sz="1600">
                <a:solidFill>
                  <a:srgbClr val="70BF4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“I’ve loved it so much I want it to continue” </a:t>
            </a:r>
            <a:r>
              <a:rPr sz="1300"/>
              <a:t>Samuel</a:t>
            </a:r>
            <a:endParaRPr sz="1300"/>
          </a:p>
          <a:p>
            <a:pPr defTabSz="403097">
              <a:defRPr sz="1600">
                <a:solidFill>
                  <a:srgbClr val="70BF4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defTabSz="403097">
              <a:defRPr sz="1600">
                <a:solidFill>
                  <a:srgbClr val="70BF4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“I want to make a lot of food…” </a:t>
            </a:r>
            <a:r>
              <a:rPr sz="1300"/>
              <a:t>Sky</a:t>
            </a:r>
            <a:endParaRPr sz="1300"/>
          </a:p>
          <a:p>
            <a:pPr defTabSz="403097">
              <a:defRPr sz="1400">
                <a:solidFill>
                  <a:srgbClr val="70BF4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defTabSz="403097">
              <a:defRPr sz="1400">
                <a:solidFill>
                  <a:srgbClr val="70BF41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t>Flegg High</a:t>
            </a:r>
          </a:p>
          <a:p>
            <a:pPr defTabSz="403097">
              <a:defRPr sz="1400">
                <a:solidFill>
                  <a:srgbClr val="70BF4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defTabSz="403097">
              <a:defRPr sz="1400">
                <a:solidFill>
                  <a:srgbClr val="70BF4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100% scored Food for Thought 5/5 or 4/5</a:t>
            </a:r>
          </a:p>
          <a:p>
            <a:pPr defTabSz="403097">
              <a:defRPr sz="1400">
                <a:solidFill>
                  <a:srgbClr val="70BF4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defTabSz="403097">
              <a:defRPr sz="1400">
                <a:solidFill>
                  <a:srgbClr val="70BF4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100% agreed they ‘now know a lot more </a:t>
            </a:r>
          </a:p>
          <a:p>
            <a:pPr defTabSz="403097">
              <a:defRPr sz="1400">
                <a:solidFill>
                  <a:srgbClr val="70BF4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about running a business’</a:t>
            </a:r>
          </a:p>
          <a:p>
            <a:pPr defTabSz="403097">
              <a:defRPr sz="1400">
                <a:solidFill>
                  <a:srgbClr val="70BF4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defTabSz="403097">
              <a:defRPr sz="1500">
                <a:solidFill>
                  <a:srgbClr val="70BF4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“I have learnt to “think both logically and creatively…how to write in a business manner”    </a:t>
            </a:r>
            <a:r>
              <a:rPr sz="1200"/>
              <a:t> </a:t>
            </a:r>
            <a:r>
              <a:rPr sz="1300"/>
              <a:t>Debbie </a:t>
            </a:r>
            <a:endParaRPr sz="1300"/>
          </a:p>
          <a:p>
            <a:pPr defTabSz="403097">
              <a:defRPr sz="1400">
                <a:solidFill>
                  <a:srgbClr val="70BF4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defTabSz="403097">
              <a:defRPr sz="1500">
                <a:solidFill>
                  <a:srgbClr val="70BF4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“I enjoyed being outside the most”  </a:t>
            </a:r>
            <a:r>
              <a:rPr sz="1300"/>
              <a:t>Charlie</a:t>
            </a:r>
            <a:r>
              <a:rPr sz="1200"/>
              <a:t> </a:t>
            </a:r>
            <a:endParaRPr sz="1200"/>
          </a:p>
          <a:p>
            <a:pPr defTabSz="403097">
              <a:defRPr sz="1400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defTabSz="403097">
              <a:defRPr sz="1400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defTabSz="403097">
              <a:defRPr sz="1400"/>
            </a:pPr>
          </a:p>
        </p:txBody>
      </p:sp>
      <p:pic>
        <p:nvPicPr>
          <p:cNvPr id="235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rcRect l="8180" t="4620" r="0" b="4620"/>
          <a:stretch>
            <a:fillRect/>
          </a:stretch>
        </p:blipFill>
        <p:spPr>
          <a:xfrm>
            <a:off x="10394876" y="430041"/>
            <a:ext cx="1671995" cy="16970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14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4400">
                <a:solidFill>
                  <a:schemeClr val="accent2"/>
                </a:solidFill>
                <a:latin typeface="Garden Grown Caps"/>
                <a:ea typeface="Garden Grown Caps"/>
                <a:cs typeface="Garden Grown Caps"/>
                <a:sym typeface="Garden Grown Caps"/>
              </a:defRPr>
            </a:pPr>
            <a:r>
              <a:t>FOOD FOR THOUGHT PROJECT GROWTH</a:t>
            </a:r>
            <a:r>
              <a: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</a:p>
        </p:txBody>
      </p:sp>
      <p:sp>
        <p:nvSpPr>
          <p:cNvPr id="238" name="Shape 144"/>
          <p:cNvSpPr txBox="1"/>
          <p:nvPr>
            <p:ph type="body" idx="1"/>
          </p:nvPr>
        </p:nvSpPr>
        <p:spPr>
          <a:xfrm>
            <a:off x="2689786" y="1448992"/>
            <a:ext cx="8654320" cy="7864549"/>
          </a:xfrm>
          <a:prstGeom prst="rect">
            <a:avLst/>
          </a:prstGeom>
        </p:spPr>
        <p:txBody>
          <a:bodyPr/>
          <a:lstStyle/>
          <a:p>
            <a:pPr marL="0" indent="0" defTabSz="119328">
              <a:spcBef>
                <a:spcPts val="0"/>
              </a:spcBef>
              <a:buSzTx/>
              <a:buNone/>
              <a:defRPr sz="232">
                <a:latin typeface="+mj-lt"/>
                <a:ea typeface="+mj-ea"/>
                <a:cs typeface="+mj-cs"/>
                <a:sym typeface="Helvetica"/>
              </a:defRPr>
            </a:pPr>
          </a:p>
          <a:p>
            <a:pPr marL="0" indent="0" defTabSz="119328">
              <a:spcBef>
                <a:spcPts val="0"/>
              </a:spcBef>
              <a:buSzTx/>
              <a:buNone/>
              <a:defRPr sz="232">
                <a:latin typeface="+mj-lt"/>
                <a:ea typeface="+mj-ea"/>
                <a:cs typeface="+mj-cs"/>
                <a:sym typeface="Helvetica"/>
              </a:defRPr>
            </a:pPr>
          </a:p>
          <a:p>
            <a:pPr marL="0" indent="0" defTabSz="119328">
              <a:spcBef>
                <a:spcPts val="0"/>
              </a:spcBef>
              <a:buSzTx/>
              <a:buNone/>
              <a:defRPr sz="232">
                <a:latin typeface="+mj-lt"/>
                <a:ea typeface="+mj-ea"/>
                <a:cs typeface="+mj-cs"/>
                <a:sym typeface="Helvetica"/>
              </a:defRPr>
            </a:pPr>
          </a:p>
          <a:p>
            <a:pPr marL="0" indent="0" defTabSz="119328">
              <a:spcBef>
                <a:spcPts val="0"/>
              </a:spcBef>
              <a:buSzTx/>
              <a:buNone/>
              <a:defRPr sz="232">
                <a:latin typeface="+mj-lt"/>
                <a:ea typeface="+mj-ea"/>
                <a:cs typeface="+mj-cs"/>
                <a:sym typeface="Helvetica"/>
              </a:defRPr>
            </a:pPr>
          </a:p>
          <a:p>
            <a:pPr marL="0" indent="0" defTabSz="119328">
              <a:spcBef>
                <a:spcPts val="0"/>
              </a:spcBef>
              <a:buSzTx/>
              <a:buNone/>
              <a:defRPr sz="580">
                <a:latin typeface="Avenir Book"/>
                <a:ea typeface="Avenir Book"/>
                <a:cs typeface="Avenir Book"/>
                <a:sym typeface="Avenir Book"/>
              </a:defRPr>
            </a:pPr>
            <a:endParaRPr sz="232">
              <a:latin typeface="+mj-lt"/>
              <a:ea typeface="+mj-ea"/>
              <a:cs typeface="+mj-cs"/>
              <a:sym typeface="Helvetica"/>
            </a:endParaRPr>
          </a:p>
          <a:p>
            <a:pPr marL="0" indent="0" defTabSz="119328">
              <a:spcBef>
                <a:spcPts val="0"/>
              </a:spcBef>
              <a:buSzTx/>
              <a:buNone/>
              <a:defRPr sz="580">
                <a:latin typeface="Avenir Book"/>
                <a:ea typeface="Avenir Book"/>
                <a:cs typeface="Avenir Book"/>
                <a:sym typeface="Avenir Book"/>
              </a:defRPr>
            </a:pPr>
            <a:endParaRPr sz="232">
              <a:latin typeface="+mj-lt"/>
              <a:ea typeface="+mj-ea"/>
              <a:cs typeface="+mj-cs"/>
              <a:sym typeface="Helvetica"/>
            </a:endParaRPr>
          </a:p>
          <a:p>
            <a:pPr marL="0" indent="0" defTabSz="119328">
              <a:spcBef>
                <a:spcPts val="0"/>
              </a:spcBef>
              <a:buSzTx/>
              <a:buNone/>
              <a:defRPr sz="580">
                <a:latin typeface="Avenir Book"/>
                <a:ea typeface="Avenir Book"/>
                <a:cs typeface="Avenir Book"/>
                <a:sym typeface="Avenir Book"/>
              </a:defRPr>
            </a:pPr>
            <a:endParaRPr sz="232">
              <a:latin typeface="+mj-lt"/>
              <a:ea typeface="+mj-ea"/>
              <a:cs typeface="+mj-cs"/>
              <a:sym typeface="Helvetica"/>
            </a:endParaRPr>
          </a:p>
          <a:p>
            <a:pPr marL="0" indent="0" defTabSz="119328">
              <a:spcBef>
                <a:spcPts val="0"/>
              </a:spcBef>
              <a:buSzTx/>
              <a:buNone/>
              <a:defRPr sz="580">
                <a:latin typeface="Avenir Book"/>
                <a:ea typeface="Avenir Book"/>
                <a:cs typeface="Avenir Book"/>
                <a:sym typeface="Avenir Book"/>
              </a:defRPr>
            </a:pPr>
            <a:endParaRPr sz="232">
              <a:latin typeface="+mj-lt"/>
              <a:ea typeface="+mj-ea"/>
              <a:cs typeface="+mj-cs"/>
              <a:sym typeface="Helvetica"/>
            </a:endParaRPr>
          </a:p>
          <a:p>
            <a:pPr marL="0" indent="0" defTabSz="119328">
              <a:spcBef>
                <a:spcPts val="0"/>
              </a:spcBef>
              <a:buSzTx/>
              <a:buNone/>
              <a:defRPr sz="580">
                <a:latin typeface="Avenir Book"/>
                <a:ea typeface="Avenir Book"/>
                <a:cs typeface="Avenir Book"/>
                <a:sym typeface="Avenir Book"/>
              </a:defRPr>
            </a:pPr>
            <a:endParaRPr sz="232">
              <a:latin typeface="+mj-lt"/>
              <a:ea typeface="+mj-ea"/>
              <a:cs typeface="+mj-cs"/>
              <a:sym typeface="Helvetica"/>
            </a:endParaRPr>
          </a:p>
          <a:p>
            <a:pPr marL="0" indent="0" defTabSz="119328">
              <a:spcBef>
                <a:spcPts val="0"/>
              </a:spcBef>
              <a:buSzTx/>
              <a:buNone/>
              <a:defRPr sz="580">
                <a:latin typeface="Avenir Book"/>
                <a:ea typeface="Avenir Book"/>
                <a:cs typeface="Avenir Book"/>
                <a:sym typeface="Avenir Book"/>
              </a:defRPr>
            </a:pPr>
            <a:endParaRPr sz="232">
              <a:latin typeface="+mj-lt"/>
              <a:ea typeface="+mj-ea"/>
              <a:cs typeface="+mj-cs"/>
              <a:sym typeface="Helvetica"/>
            </a:endParaRPr>
          </a:p>
          <a:p>
            <a:pPr marL="0" indent="0" defTabSz="119328">
              <a:spcBef>
                <a:spcPts val="0"/>
              </a:spcBef>
              <a:buSzTx/>
              <a:buNone/>
              <a:defRPr sz="580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marL="0" indent="0" defTabSz="119328">
              <a:spcBef>
                <a:spcPts val="0"/>
              </a:spcBef>
              <a:buSzTx/>
              <a:buNone/>
              <a:defRPr sz="637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marL="0" indent="0" defTabSz="119328">
              <a:spcBef>
                <a:spcPts val="0"/>
              </a:spcBef>
              <a:buSzTx/>
              <a:buNone/>
              <a:defRPr sz="1392">
                <a:latin typeface="Avenir Book"/>
                <a:ea typeface="Avenir Book"/>
                <a:cs typeface="Avenir Book"/>
                <a:sym typeface="Avenir Book"/>
              </a:defRPr>
            </a:pPr>
            <a:r>
              <a:t>1. Uniquely created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 Food for Thought Handbook</a:t>
            </a:r>
            <a:r>
              <a:t> .. 52 + pages.</a:t>
            </a:r>
          </a:p>
          <a:p>
            <a:pPr marL="0" indent="0" defTabSz="119328">
              <a:spcBef>
                <a:spcPts val="0"/>
              </a:spcBef>
              <a:buSzTx/>
              <a:buNone/>
              <a:defRPr sz="1392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marL="0" indent="0" defTabSz="119328">
              <a:spcBef>
                <a:spcPts val="0"/>
              </a:spcBef>
              <a:buSzTx/>
              <a:buNone/>
              <a:defRPr sz="1392">
                <a:latin typeface="Avenir Book"/>
                <a:ea typeface="Avenir Book"/>
                <a:cs typeface="Avenir Book"/>
                <a:sym typeface="Avenir Book"/>
              </a:defRPr>
            </a:pPr>
            <a:r>
              <a:t>2.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 Food for Thought Logo </a:t>
            </a:r>
            <a:r>
              <a:t>: Flegg High and Adnams</a:t>
            </a:r>
          </a:p>
          <a:p>
            <a:pPr marL="0" indent="0" defTabSz="119328">
              <a:spcBef>
                <a:spcPts val="0"/>
              </a:spcBef>
              <a:buSzTx/>
              <a:buNone/>
              <a:defRPr sz="1392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marL="0" indent="0" defTabSz="119328">
              <a:spcBef>
                <a:spcPts val="0"/>
              </a:spcBef>
              <a:buSzTx/>
              <a:buNone/>
              <a:defRPr sz="1392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marL="0" indent="0" defTabSz="119328">
              <a:spcBef>
                <a:spcPts val="0"/>
              </a:spcBef>
              <a:buSzTx/>
              <a:buNone/>
              <a:defRPr sz="1392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marL="0" indent="0" defTabSz="119328">
              <a:spcBef>
                <a:spcPts val="0"/>
              </a:spcBef>
              <a:buSzTx/>
              <a:buNone/>
              <a:defRPr sz="1392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marL="0" indent="0" defTabSz="119328">
              <a:spcBef>
                <a:spcPts val="0"/>
              </a:spcBef>
              <a:buSzTx/>
              <a:buNone/>
              <a:defRPr sz="1392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marL="0" indent="0" defTabSz="119328">
              <a:spcBef>
                <a:spcPts val="0"/>
              </a:spcBef>
              <a:buSzTx/>
              <a:buNone/>
              <a:defRPr sz="1392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marL="0" indent="0" defTabSz="119328">
              <a:spcBef>
                <a:spcPts val="0"/>
              </a:spcBef>
              <a:buSzTx/>
              <a:buNone/>
              <a:defRPr sz="1392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marL="0" indent="0" defTabSz="119328">
              <a:spcBef>
                <a:spcPts val="0"/>
              </a:spcBef>
              <a:buSzTx/>
              <a:buNone/>
              <a:defRPr sz="1392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marL="0" indent="0" defTabSz="119328">
              <a:spcBef>
                <a:spcPts val="0"/>
              </a:spcBef>
              <a:buSzTx/>
              <a:buNone/>
              <a:defRPr sz="1392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marL="0" indent="0" defTabSz="119328">
              <a:spcBef>
                <a:spcPts val="0"/>
              </a:spcBef>
              <a:buSzTx/>
              <a:buNone/>
              <a:defRPr sz="1392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marL="0" indent="0" defTabSz="119328">
              <a:spcBef>
                <a:spcPts val="0"/>
              </a:spcBef>
              <a:buSzTx/>
              <a:buNone/>
              <a:defRPr sz="1392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marL="0" indent="0" defTabSz="119328">
              <a:spcBef>
                <a:spcPts val="0"/>
              </a:spcBef>
              <a:buSzTx/>
              <a:buNone/>
              <a:defRPr sz="1392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marL="0" indent="0" defTabSz="119328">
              <a:spcBef>
                <a:spcPts val="0"/>
              </a:spcBef>
              <a:buSzTx/>
              <a:buNone/>
              <a:defRPr sz="1392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marL="0" indent="0" defTabSz="119328">
              <a:spcBef>
                <a:spcPts val="0"/>
              </a:spcBef>
              <a:buSzTx/>
              <a:buNone/>
              <a:defRPr sz="1392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marL="0" indent="0" defTabSz="119328">
              <a:spcBef>
                <a:spcPts val="0"/>
              </a:spcBef>
              <a:buSzTx/>
              <a:buNone/>
              <a:defRPr sz="1392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marL="0" indent="0" defTabSz="119328">
              <a:spcBef>
                <a:spcPts val="0"/>
              </a:spcBef>
              <a:buSzTx/>
              <a:buNone/>
              <a:defRPr sz="1392">
                <a:latin typeface="Arial"/>
                <a:ea typeface="Arial"/>
                <a:cs typeface="Arial"/>
                <a:sym typeface="Arial"/>
              </a:defRPr>
            </a:pPr>
            <a:r>
              <a:t>“In my long experience of working with young people, I know that this kind of experience changes lives… </a:t>
            </a:r>
          </a:p>
          <a:p>
            <a:pPr marL="0" indent="0" defTabSz="119328">
              <a:spcBef>
                <a:spcPts val="0"/>
              </a:spcBef>
              <a:buSzTx/>
              <a:buNone/>
              <a:defRPr sz="1392">
                <a:latin typeface="Arial"/>
                <a:ea typeface="Arial"/>
                <a:cs typeface="Arial"/>
                <a:sym typeface="Arial"/>
              </a:defRPr>
            </a:pPr>
            <a:r>
              <a:t>It will be a day that our students will never forget.”   Flegg teacher</a:t>
            </a:r>
          </a:p>
          <a:p>
            <a:pPr marL="0" indent="0" defTabSz="119328">
              <a:spcBef>
                <a:spcPts val="0"/>
              </a:spcBef>
              <a:buSzTx/>
              <a:buNone/>
              <a:defRPr sz="1392">
                <a:latin typeface="Arial"/>
                <a:ea typeface="Arial"/>
                <a:cs typeface="Arial"/>
                <a:sym typeface="Arial"/>
              </a:defRPr>
            </a:pPr>
          </a:p>
          <a:p>
            <a:pPr marL="0" indent="0" defTabSz="119328">
              <a:spcBef>
                <a:spcPts val="0"/>
              </a:spcBef>
              <a:buSzTx/>
              <a:buNone/>
              <a:defRPr sz="1392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0" indent="0" defTabSz="119328">
              <a:spcBef>
                <a:spcPts val="0"/>
              </a:spcBef>
              <a:buSzTx/>
              <a:buNone/>
              <a:defRPr i="1" sz="1392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“Today has given me an insight into what I want to do in the future.” Flegg Pupil</a:t>
            </a:r>
          </a:p>
          <a:p>
            <a:pPr marL="0" indent="0" defTabSz="119328">
              <a:spcBef>
                <a:spcPts val="0"/>
              </a:spcBef>
              <a:buSzTx/>
              <a:buNone/>
              <a:defRPr sz="1392">
                <a:latin typeface="Arial"/>
                <a:ea typeface="Arial"/>
                <a:cs typeface="Arial"/>
                <a:sym typeface="Arial"/>
              </a:defRPr>
            </a:pPr>
          </a:p>
          <a:p>
            <a:pPr marL="0" indent="0" defTabSz="119328">
              <a:spcBef>
                <a:spcPts val="0"/>
              </a:spcBef>
              <a:buSzTx/>
              <a:buNone/>
              <a:defRPr sz="1392">
                <a:latin typeface="Arial"/>
                <a:ea typeface="Arial"/>
                <a:cs typeface="Arial"/>
                <a:sym typeface="Arial"/>
              </a:defRPr>
            </a:pPr>
            <a:r>
              <a:t>3. </a:t>
            </a:r>
            <a:r>
              <a:rPr b="1"/>
              <a:t>Food for Thought marketing </a:t>
            </a:r>
            <a:r>
              <a:t>designed by pupils and includes a “family activity pack’ we can use in our family-orientated pubs :  searches  word searches, quizzes, crosswords, colouring in sheets and postcards … </a:t>
            </a:r>
          </a:p>
          <a:p>
            <a:pPr marL="0" indent="0" defTabSz="119328">
              <a:spcBef>
                <a:spcPts val="0"/>
              </a:spcBef>
              <a:buSzTx/>
              <a:buNone/>
              <a:defRPr sz="1392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marL="0" indent="0" defTabSz="119328">
              <a:spcBef>
                <a:spcPts val="0"/>
              </a:spcBef>
              <a:buSzTx/>
              <a:buNone/>
              <a:defRPr sz="1392">
                <a:latin typeface="Avenir Book"/>
                <a:ea typeface="Avenir Book"/>
                <a:cs typeface="Avenir Book"/>
                <a:sym typeface="Avenir Book"/>
              </a:defRPr>
            </a:pPr>
            <a:r>
              <a:t>4. ..and roadshow stand for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events </a:t>
            </a:r>
            <a:r>
              <a:t>…</a:t>
            </a:r>
          </a:p>
          <a:p>
            <a:pPr marL="0" indent="0" defTabSz="119328">
              <a:spcBef>
                <a:spcPts val="0"/>
              </a:spcBef>
              <a:buSzTx/>
              <a:buNone/>
              <a:defRPr sz="1044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marL="0" indent="0" defTabSz="119328">
              <a:spcBef>
                <a:spcPts val="0"/>
              </a:spcBef>
              <a:buSzTx/>
              <a:buNone/>
              <a:defRPr sz="1044"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pic>
        <p:nvPicPr>
          <p:cNvPr id="239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rcRect l="8180" t="4620" r="0" b="4620"/>
          <a:stretch>
            <a:fillRect/>
          </a:stretch>
        </p:blipFill>
        <p:spPr>
          <a:xfrm>
            <a:off x="4756495" y="3569434"/>
            <a:ext cx="2127113" cy="21590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IMG_7153.jpeg" descr="IMG_715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IMG_7287.jpeg" descr="IMG_728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49424" y="-2413920"/>
            <a:ext cx="7315201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IMG_7278.jpeg" descr="IMG_7278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83153" y="4116771"/>
            <a:ext cx="7315201" cy="5486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IMG_7249.jpeg" descr="IMG_7249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600">
                <a:latin typeface="Garden Grown Caps"/>
                <a:ea typeface="Garden Grown Caps"/>
                <a:cs typeface="Garden Grown Caps"/>
                <a:sym typeface="Garden Grown Caps"/>
              </a:defRPr>
            </a:lvl1pPr>
          </a:lstStyle>
          <a:p>
            <a:pPr/>
            <a:r>
              <a:t>What is Food for Thought ?</a:t>
            </a:r>
          </a:p>
        </p:txBody>
      </p:sp>
      <p:sp>
        <p:nvSpPr>
          <p:cNvPr id="122" name="Shape 122"/>
          <p:cNvSpPr txBox="1"/>
          <p:nvPr>
            <p:ph type="subTitle" sz="quarter" idx="1"/>
          </p:nvPr>
        </p:nvSpPr>
        <p:spPr>
          <a:xfrm>
            <a:off x="1270000" y="5967857"/>
            <a:ext cx="10464800" cy="2363343"/>
          </a:xfrm>
          <a:prstGeom prst="rect">
            <a:avLst/>
          </a:prstGeom>
        </p:spPr>
        <p:txBody>
          <a:bodyPr/>
          <a:lstStyle/>
          <a:p>
            <a:pPr defTabSz="233679">
              <a:defRPr sz="3800">
                <a:solidFill>
                  <a:schemeClr val="accent2"/>
                </a:solidFill>
                <a:latin typeface="Garden Grown Caps"/>
                <a:ea typeface="Garden Grown Caps"/>
                <a:cs typeface="Garden Grown Caps"/>
                <a:sym typeface="Garden Grown Caps"/>
              </a:defRPr>
            </a:pPr>
            <a:r>
              <a:t>Growing Food</a:t>
            </a:r>
          </a:p>
          <a:p>
            <a:pPr defTabSz="233679">
              <a:defRPr sz="3800">
                <a:solidFill>
                  <a:schemeClr val="accent2"/>
                </a:solidFill>
                <a:latin typeface="Garden Grown Caps"/>
                <a:ea typeface="Garden Grown Caps"/>
                <a:cs typeface="Garden Grown Caps"/>
                <a:sym typeface="Garden Grown Caps"/>
              </a:defRPr>
            </a:pPr>
            <a:r>
              <a:t>Growing People</a:t>
            </a:r>
          </a:p>
          <a:p>
            <a:pPr defTabSz="233679">
              <a:defRPr sz="3800">
                <a:solidFill>
                  <a:schemeClr val="accent2"/>
                </a:solidFill>
                <a:latin typeface="Garden Grown Caps"/>
                <a:ea typeface="Garden Grown Caps"/>
                <a:cs typeface="Garden Grown Caps"/>
                <a:sym typeface="Garden Grown Caps"/>
              </a:defRPr>
            </a:pPr>
            <a:r>
              <a:t>GROWING BUSINESS</a:t>
            </a:r>
          </a:p>
        </p:txBody>
      </p:sp>
      <p:pic>
        <p:nvPicPr>
          <p:cNvPr id="123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rcRect l="8180" t="4620" r="0" b="4620"/>
          <a:stretch>
            <a:fillRect/>
          </a:stretch>
        </p:blipFill>
        <p:spPr>
          <a:xfrm>
            <a:off x="10217016" y="430041"/>
            <a:ext cx="1844897" cy="18725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150"/>
          <p:cNvSpPr txBox="1"/>
          <p:nvPr>
            <p:ph type="title"/>
          </p:nvPr>
        </p:nvSpPr>
        <p:spPr>
          <a:xfrm>
            <a:off x="1115700" y="-3441035"/>
            <a:ext cx="5334001" cy="4995419"/>
          </a:xfrm>
          <a:prstGeom prst="rect">
            <a:avLst/>
          </a:prstGeom>
        </p:spPr>
        <p:txBody>
          <a:bodyPr/>
          <a:lstStyle/>
          <a:p>
            <a:pPr algn="l" defTabSz="397763">
              <a:defRPr sz="3500">
                <a:solidFill>
                  <a:srgbClr val="578726"/>
                </a:solidFill>
                <a:latin typeface="Garden Grown Caps"/>
                <a:ea typeface="Garden Grown Caps"/>
                <a:cs typeface="Garden Grown Caps"/>
                <a:sym typeface="Garden Grown Caps"/>
              </a:defRPr>
            </a:pPr>
          </a:p>
          <a:p>
            <a:pPr algn="l" defTabSz="397763">
              <a:defRPr sz="3500">
                <a:solidFill>
                  <a:srgbClr val="578726"/>
                </a:solidFill>
                <a:latin typeface="Garden Grown Caps"/>
                <a:ea typeface="Garden Grown Caps"/>
                <a:cs typeface="Garden Grown Caps"/>
                <a:sym typeface="Garden Grown Caps"/>
              </a:defRPr>
            </a:pPr>
          </a:p>
          <a:p>
            <a:pPr algn="l" defTabSz="397763">
              <a:defRPr sz="3500">
                <a:solidFill>
                  <a:srgbClr val="578726"/>
                </a:solidFill>
                <a:latin typeface="Garden Grown Caps"/>
                <a:ea typeface="Garden Grown Caps"/>
                <a:cs typeface="Garden Grown Caps"/>
                <a:sym typeface="Garden Grown Caps"/>
              </a:defRPr>
            </a:pPr>
          </a:p>
          <a:p>
            <a:pPr algn="l" defTabSz="397763">
              <a:defRPr sz="4500">
                <a:solidFill>
                  <a:schemeClr val="accent2"/>
                </a:solidFill>
                <a:latin typeface="Garden Grown Caps"/>
                <a:ea typeface="Garden Grown Caps"/>
                <a:cs typeface="Garden Grown Caps"/>
                <a:sym typeface="Garden Grown Caps"/>
              </a:defRPr>
            </a:pPr>
            <a:r>
              <a:t>Media coverage 2017</a:t>
            </a:r>
          </a:p>
        </p:txBody>
      </p:sp>
      <p:sp>
        <p:nvSpPr>
          <p:cNvPr id="248" name="Shape 151"/>
          <p:cNvSpPr txBox="1"/>
          <p:nvPr>
            <p:ph type="body" sz="half" idx="1"/>
          </p:nvPr>
        </p:nvSpPr>
        <p:spPr>
          <a:xfrm>
            <a:off x="1262266" y="1493773"/>
            <a:ext cx="6144011" cy="4995418"/>
          </a:xfrm>
          <a:prstGeom prst="rect">
            <a:avLst/>
          </a:prstGeom>
        </p:spPr>
        <p:txBody>
          <a:bodyPr/>
          <a:lstStyle/>
          <a:p>
            <a:pPr algn="l" defTabSz="265174">
              <a:defRPr sz="1300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algn="l" defTabSz="265174">
              <a:defRPr sz="1300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algn="l" defTabSz="265174">
              <a:defRPr sz="1300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algn="l" defTabSz="265174">
              <a:defRPr sz="13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BBC Radio Suffolk</a:t>
            </a:r>
          </a:p>
          <a:p>
            <a:pPr algn="l" defTabSz="265174">
              <a:defRPr sz="1300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algn="l" defTabSz="265174">
              <a:defRPr sz="13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BBC Look East June 2017</a:t>
            </a:r>
          </a:p>
          <a:p>
            <a:pPr algn="l" defTabSz="265174">
              <a:defRPr sz="1300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algn="l" defTabSz="265174">
              <a:defRPr sz="13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EADT</a:t>
            </a:r>
          </a:p>
          <a:p>
            <a:pPr algn="l" defTabSz="265174">
              <a:defRPr sz="1300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algn="l" defTabSz="265174">
              <a:defRPr sz="13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EDP</a:t>
            </a:r>
          </a:p>
          <a:p>
            <a:pPr algn="l" defTabSz="265174">
              <a:defRPr sz="1300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algn="l" defTabSz="265174">
              <a:defRPr sz="13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Beccles and Bungay Journal</a:t>
            </a:r>
          </a:p>
          <a:p>
            <a:pPr algn="l" defTabSz="265174">
              <a:defRPr sz="1300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algn="l" defTabSz="265174">
              <a:defRPr sz="13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The Southwold Journal </a:t>
            </a:r>
          </a:p>
          <a:p>
            <a:pPr algn="l" defTabSz="265174">
              <a:defRPr sz="1300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algn="l" defTabSz="265174">
              <a:defRPr sz="13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The Mercury</a:t>
            </a:r>
          </a:p>
        </p:txBody>
      </p:sp>
      <p:grpSp>
        <p:nvGrpSpPr>
          <p:cNvPr id="251" name="Group 154"/>
          <p:cNvGrpSpPr/>
          <p:nvPr/>
        </p:nvGrpSpPr>
        <p:grpSpPr>
          <a:xfrm>
            <a:off x="5308425" y="338320"/>
            <a:ext cx="3357380" cy="4620218"/>
            <a:chOff x="0" y="0"/>
            <a:chExt cx="3357378" cy="4620216"/>
          </a:xfrm>
        </p:grpSpPr>
        <p:pic>
          <p:nvPicPr>
            <p:cNvPr id="249" name="mainoffice_scanner@adnams.co.uk_20170110_113204.pdf" descr="mainoffice_scanner@adnams.co.uk_20170110_113204.pdf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3583" t="0" r="0" b="16697"/>
            <a:stretch>
              <a:fillRect/>
            </a:stretch>
          </p:blipFill>
          <p:spPr>
            <a:xfrm rot="16200000">
              <a:off x="-460206" y="878167"/>
              <a:ext cx="4351647" cy="29645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0" name="image6.png" descr="image6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6200000">
              <a:off x="-631420" y="631419"/>
              <a:ext cx="4620218" cy="33573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54" name="IMG_8366.jpeg"/>
          <p:cNvGrpSpPr/>
          <p:nvPr/>
        </p:nvGrpSpPr>
        <p:grpSpPr>
          <a:xfrm>
            <a:off x="9026065" y="3382230"/>
            <a:ext cx="3407080" cy="4445407"/>
            <a:chOff x="0" y="0"/>
            <a:chExt cx="3407079" cy="4445406"/>
          </a:xfrm>
        </p:grpSpPr>
        <p:pic>
          <p:nvPicPr>
            <p:cNvPr id="253" name="IMG_8366.jpeg" descr="IMG_8366.jpe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03200" y="203200"/>
              <a:ext cx="3000680" cy="400090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2" name="IMG_8366.jpeg" descr="IMG_8366.jpe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407080" cy="4445407"/>
            </a:xfrm>
            <a:prstGeom prst="rect">
              <a:avLst/>
            </a:prstGeom>
            <a:effectLst/>
          </p:spPr>
        </p:pic>
      </p:grpSp>
      <p:grpSp>
        <p:nvGrpSpPr>
          <p:cNvPr id="257" name="IMG_7439.jpeg"/>
          <p:cNvGrpSpPr/>
          <p:nvPr/>
        </p:nvGrpSpPr>
        <p:grpSpPr>
          <a:xfrm>
            <a:off x="2756905" y="5143325"/>
            <a:ext cx="5369943" cy="4167158"/>
            <a:chOff x="0" y="0"/>
            <a:chExt cx="5369941" cy="4167156"/>
          </a:xfrm>
        </p:grpSpPr>
        <p:pic>
          <p:nvPicPr>
            <p:cNvPr id="256" name="IMG_7439.jpeg" descr="IMG_7439.jpe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03200" y="203200"/>
              <a:ext cx="4963542" cy="372265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5" name="IMG_7439.jpeg" descr="IMG_7439.jpeg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5369942" cy="4167157"/>
            </a:xfrm>
            <a:prstGeom prst="rect">
              <a:avLst/>
            </a:prstGeom>
            <a:effectLst/>
          </p:spPr>
        </p:pic>
      </p:grpSp>
      <p:pic>
        <p:nvPicPr>
          <p:cNvPr id="258" name="pasted-image.pdf" descr="pasted-image.pdf"/>
          <p:cNvPicPr>
            <a:picLocks noChangeAspect="1"/>
          </p:cNvPicPr>
          <p:nvPr/>
        </p:nvPicPr>
        <p:blipFill>
          <a:blip r:embed="rId8">
            <a:extLst/>
          </a:blip>
          <a:srcRect l="8180" t="4620" r="0" b="4620"/>
          <a:stretch>
            <a:fillRect/>
          </a:stretch>
        </p:blipFill>
        <p:spPr>
          <a:xfrm>
            <a:off x="10144675" y="430041"/>
            <a:ext cx="1915222" cy="19439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99237" y="8575157"/>
            <a:ext cx="2085726" cy="75563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3" name="Shape 167"/>
          <p:cNvGrpSpPr/>
          <p:nvPr/>
        </p:nvGrpSpPr>
        <p:grpSpPr>
          <a:xfrm>
            <a:off x="5833036" y="5948779"/>
            <a:ext cx="5919195" cy="2138801"/>
            <a:chOff x="0" y="0"/>
            <a:chExt cx="5919194" cy="2138800"/>
          </a:xfrm>
        </p:grpSpPr>
        <p:sp>
          <p:nvSpPr>
            <p:cNvPr id="261" name="Rectangle"/>
            <p:cNvSpPr/>
            <p:nvPr/>
          </p:nvSpPr>
          <p:spPr>
            <a:xfrm>
              <a:off x="-1" y="-1"/>
              <a:ext cx="5919196" cy="2138802"/>
            </a:xfrm>
            <a:prstGeom prst="rect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defRPr sz="1200">
                  <a:solidFill>
                    <a:srgbClr val="9CE159"/>
                  </a:solidFill>
                  <a:effectLst>
                    <a:outerShdw sx="100000" sy="100000" kx="0" ky="0" algn="b" rotWithShape="0" blurRad="25400" dist="23998" dir="2700000">
                      <a:srgbClr val="000000">
                        <a:alpha val="31033"/>
                      </a:srgbClr>
                    </a:outerShdw>
                  </a:effectLst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262" name="Media / PR  Interest…"/>
            <p:cNvSpPr txBox="1"/>
            <p:nvPr/>
          </p:nvSpPr>
          <p:spPr>
            <a:xfrm>
              <a:off x="-1" y="174050"/>
              <a:ext cx="5919196" cy="1790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457200">
                <a:defRPr sz="1600">
                  <a:solidFill>
                    <a:srgbClr val="9CE159"/>
                  </a:solidFill>
                  <a:effectLst>
                    <a:outerShdw sx="100000" sy="100000" kx="0" ky="0" algn="b" rotWithShape="0" blurRad="25400" dist="23998" dir="2700000">
                      <a:srgbClr val="000000">
                        <a:alpha val="31033"/>
                      </a:srgbClr>
                    </a:outerShdw>
                  </a:effectLst>
                  <a:latin typeface="+mj-lt"/>
                  <a:ea typeface="+mj-ea"/>
                  <a:cs typeface="+mj-cs"/>
                  <a:sym typeface="Helvetica"/>
                </a:defRPr>
              </a:pPr>
              <a:r>
                <a:t>Media / PR  Interest</a:t>
              </a:r>
            </a:p>
            <a:p>
              <a:pPr defTabSz="457200">
                <a:defRPr sz="1600">
                  <a:solidFill>
                    <a:srgbClr val="9CE159"/>
                  </a:solidFill>
                  <a:effectLst>
                    <a:outerShdw sx="100000" sy="100000" kx="0" ky="0" algn="b" rotWithShape="0" blurRad="25400" dist="23998" dir="2700000">
                      <a:srgbClr val="000000">
                        <a:alpha val="31033"/>
                      </a:srgbClr>
                    </a:outerShdw>
                  </a:effectLst>
                  <a:latin typeface="+mj-lt"/>
                  <a:ea typeface="+mj-ea"/>
                  <a:cs typeface="+mj-cs"/>
                  <a:sym typeface="Helvetica"/>
                </a:defRPr>
              </a:pPr>
              <a:r>
                <a:t>Content for digital / social media promotion</a:t>
              </a:r>
            </a:p>
            <a:p>
              <a:pPr defTabSz="457200">
                <a:defRPr sz="1600">
                  <a:solidFill>
                    <a:srgbClr val="9CE159"/>
                  </a:solidFill>
                  <a:effectLst>
                    <a:outerShdw sx="100000" sy="100000" kx="0" ky="0" algn="b" rotWithShape="0" blurRad="25400" dist="23998" dir="2700000">
                      <a:srgbClr val="000000">
                        <a:alpha val="31033"/>
                      </a:srgbClr>
                    </a:outerShdw>
                  </a:effectLst>
                  <a:latin typeface="+mj-lt"/>
                  <a:ea typeface="+mj-ea"/>
                  <a:cs typeface="+mj-cs"/>
                  <a:sym typeface="Helvetica"/>
                </a:defRPr>
              </a:pPr>
              <a:r>
                <a:t>Community / Stakeholders connections</a:t>
              </a:r>
            </a:p>
            <a:p>
              <a:pPr defTabSz="457200">
                <a:defRPr sz="1600">
                  <a:solidFill>
                    <a:srgbClr val="9CE159"/>
                  </a:solidFill>
                  <a:effectLst>
                    <a:outerShdw sx="100000" sy="100000" kx="0" ky="0" algn="b" rotWithShape="0" blurRad="25400" dist="23998" dir="2700000">
                      <a:srgbClr val="000000">
                        <a:alpha val="31033"/>
                      </a:srgbClr>
                    </a:outerShdw>
                  </a:effectLst>
                  <a:latin typeface="+mj-lt"/>
                  <a:ea typeface="+mj-ea"/>
                  <a:cs typeface="+mj-cs"/>
                  <a:sym typeface="Helvetica"/>
                </a:defRPr>
              </a:pPr>
              <a:r>
                <a:t>Can see the ‘growth’</a:t>
              </a:r>
            </a:p>
            <a:p>
              <a:pPr defTabSz="457200">
                <a:defRPr sz="1600">
                  <a:solidFill>
                    <a:srgbClr val="9CE159"/>
                  </a:solidFill>
                  <a:effectLst>
                    <a:outerShdw sx="100000" sy="100000" kx="0" ky="0" algn="b" rotWithShape="0" blurRad="25400" dist="23998" dir="2700000">
                      <a:srgbClr val="000000">
                        <a:alpha val="31033"/>
                      </a:srgbClr>
                    </a:outerShdw>
                  </a:effectLst>
                  <a:latin typeface="+mj-lt"/>
                  <a:ea typeface="+mj-ea"/>
                  <a:cs typeface="+mj-cs"/>
                  <a:sym typeface="Helvetica"/>
                </a:defRPr>
              </a:pPr>
              <a:r>
                <a:t>Positive pilot evaluations evidence the broad benefits </a:t>
              </a:r>
            </a:p>
            <a:p>
              <a:pPr defTabSz="457200">
                <a:defRPr sz="1600">
                  <a:solidFill>
                    <a:srgbClr val="9CE159"/>
                  </a:solidFill>
                  <a:effectLst>
                    <a:outerShdw sx="100000" sy="100000" kx="0" ky="0" algn="b" rotWithShape="0" blurRad="25400" dist="23998" dir="2700000">
                      <a:srgbClr val="000000">
                        <a:alpha val="31033"/>
                      </a:srgbClr>
                    </a:outerShdw>
                  </a:effectLst>
                  <a:latin typeface="+mj-lt"/>
                  <a:ea typeface="+mj-ea"/>
                  <a:cs typeface="+mj-cs"/>
                  <a:sym typeface="Helvetica"/>
                </a:defRPr>
              </a:pPr>
              <a:r>
                <a:t>Long-term potential</a:t>
              </a:r>
            </a:p>
            <a:p>
              <a:pPr defTabSz="457200">
                <a:defRPr sz="1600">
                  <a:solidFill>
                    <a:srgbClr val="9CE159"/>
                  </a:solidFill>
                  <a:effectLst>
                    <a:outerShdw sx="100000" sy="100000" kx="0" ky="0" algn="b" rotWithShape="0" blurRad="25400" dist="23998" dir="2700000">
                      <a:srgbClr val="000000">
                        <a:alpha val="31033"/>
                      </a:srgbClr>
                    </a:outerShdw>
                  </a:effectLst>
                  <a:latin typeface="+mj-lt"/>
                  <a:ea typeface="+mj-ea"/>
                  <a:cs typeface="+mj-cs"/>
                  <a:sym typeface="Helvetica"/>
                </a:defRPr>
              </a:pPr>
              <a:r>
                <a:t>Collaborative  stakeholder opportunities</a:t>
              </a:r>
            </a:p>
          </p:txBody>
        </p:sp>
      </p:grpSp>
      <p:sp>
        <p:nvSpPr>
          <p:cNvPr id="264" name="Shape 168"/>
          <p:cNvSpPr/>
          <p:nvPr/>
        </p:nvSpPr>
        <p:spPr>
          <a:xfrm>
            <a:off x="1774024" y="2645067"/>
            <a:ext cx="3691714" cy="39243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sz="1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3"/>
                    </a:srgbClr>
                  </a:outerShdw>
                </a:effectLst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265" name="Shape 169"/>
          <p:cNvSpPr txBox="1"/>
          <p:nvPr/>
        </p:nvSpPr>
        <p:spPr>
          <a:xfrm>
            <a:off x="2457730" y="2845000"/>
            <a:ext cx="2324301" cy="3924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457200">
              <a:defRPr sz="1600">
                <a:solidFill>
                  <a:srgbClr val="9CE159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Ticks boxes: </a:t>
            </a:r>
          </a:p>
          <a:p>
            <a:pPr algn="l" defTabSz="457200">
              <a:defRPr sz="1600">
                <a:solidFill>
                  <a:srgbClr val="9CE159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Enterprise, </a:t>
            </a:r>
          </a:p>
          <a:p>
            <a:pPr algn="l" defTabSz="457200">
              <a:defRPr sz="1600">
                <a:solidFill>
                  <a:srgbClr val="9CE159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Well-being, Healthyeating</a:t>
            </a:r>
          </a:p>
          <a:p>
            <a:pPr algn="l" defTabSz="457200">
              <a:defRPr sz="1600">
                <a:solidFill>
                  <a:srgbClr val="9CE159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l" defTabSz="457200">
              <a:defRPr sz="1600">
                <a:solidFill>
                  <a:srgbClr val="9CE159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Unique business enterprise, &amp; employability experience</a:t>
            </a:r>
          </a:p>
          <a:p>
            <a:pPr algn="l" defTabSz="457200">
              <a:defRPr sz="1600">
                <a:solidFill>
                  <a:srgbClr val="9CE159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Social mobility, personal development, raise aspiration</a:t>
            </a:r>
          </a:p>
          <a:p>
            <a:pPr algn="l" defTabSz="457200">
              <a:defRPr sz="1400">
                <a:solidFill>
                  <a:srgbClr val="9CE159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l" defTabSz="457200">
              <a:defRPr sz="1400">
                <a:solidFill>
                  <a:srgbClr val="9CE159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CPD … SCALEABILITY </a:t>
            </a:r>
          </a:p>
          <a:p>
            <a:pPr algn="l" defTabSz="457200">
              <a:defRPr sz="1100"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l" defTabSz="457200">
              <a:defRPr sz="11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266" name="Shape 170"/>
          <p:cNvSpPr/>
          <p:nvPr/>
        </p:nvSpPr>
        <p:spPr>
          <a:xfrm>
            <a:off x="6180924" y="2684680"/>
            <a:ext cx="4118206" cy="277652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sz="1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3"/>
                    </a:srgbClr>
                  </a:outerShdw>
                </a:effectLst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267" name="Shape 171"/>
          <p:cNvSpPr txBox="1"/>
          <p:nvPr/>
        </p:nvSpPr>
        <p:spPr>
          <a:xfrm>
            <a:off x="7308382" y="2815640"/>
            <a:ext cx="1863290" cy="251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1600">
                <a:solidFill>
                  <a:srgbClr val="9CE159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Unique CSR</a:t>
            </a:r>
          </a:p>
          <a:p>
            <a:pPr algn="l" defTabSz="457200">
              <a:defRPr sz="1600">
                <a:solidFill>
                  <a:srgbClr val="9CE159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Brand fit </a:t>
            </a:r>
          </a:p>
          <a:p>
            <a:pPr algn="l" defTabSz="457200">
              <a:defRPr sz="1600">
                <a:solidFill>
                  <a:srgbClr val="9CE159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l" defTabSz="457200">
              <a:defRPr sz="1600">
                <a:solidFill>
                  <a:srgbClr val="9CE159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Digital Content</a:t>
            </a:r>
          </a:p>
          <a:p>
            <a:pPr algn="l" defTabSz="457200">
              <a:defRPr sz="1600">
                <a:solidFill>
                  <a:srgbClr val="9CE159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l" defTabSz="457200">
              <a:defRPr sz="1600">
                <a:solidFill>
                  <a:srgbClr val="9CE159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Collaborative Event opportunities </a:t>
            </a:r>
          </a:p>
          <a:p>
            <a:pPr algn="l" defTabSz="457200">
              <a:defRPr sz="1600">
                <a:solidFill>
                  <a:srgbClr val="9CE159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l" defTabSz="457200">
              <a:defRPr sz="1600">
                <a:solidFill>
                  <a:srgbClr val="9CE159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CPD / mentoring, employee </a:t>
            </a:r>
          </a:p>
        </p:txBody>
      </p:sp>
      <p:sp>
        <p:nvSpPr>
          <p:cNvPr id="268" name="Shape 172"/>
          <p:cNvSpPr txBox="1"/>
          <p:nvPr/>
        </p:nvSpPr>
        <p:spPr>
          <a:xfrm>
            <a:off x="6859649" y="1976502"/>
            <a:ext cx="2232185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defRPr sz="2300">
                <a:solidFill>
                  <a:srgbClr val="578726"/>
                </a:solidFill>
                <a:latin typeface="Garden Grown Caps"/>
                <a:ea typeface="Garden Grown Caps"/>
                <a:cs typeface="Garden Grown Caps"/>
                <a:sym typeface="Garden Grown Caps"/>
              </a:defRPr>
            </a:lvl1pPr>
          </a:lstStyle>
          <a:p>
            <a:pPr/>
            <a:r>
              <a:t>Corporate Partners</a:t>
            </a:r>
          </a:p>
        </p:txBody>
      </p:sp>
      <p:sp>
        <p:nvSpPr>
          <p:cNvPr id="269" name="Shape 173"/>
          <p:cNvSpPr txBox="1"/>
          <p:nvPr/>
        </p:nvSpPr>
        <p:spPr>
          <a:xfrm>
            <a:off x="1741126" y="1958300"/>
            <a:ext cx="1863291" cy="557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457200">
              <a:defRPr sz="2300">
                <a:solidFill>
                  <a:srgbClr val="578726"/>
                </a:solidFill>
                <a:latin typeface="Garden Grown Caps"/>
                <a:ea typeface="Garden Grown Caps"/>
                <a:cs typeface="Garden Grown Caps"/>
                <a:sym typeface="Garden Grown Caps"/>
              </a:defRPr>
            </a:pPr>
            <a:r>
              <a:t>School Partners</a:t>
            </a:r>
            <a:r>
              <a:rPr b="1">
                <a:latin typeface="+mj-lt"/>
                <a:ea typeface="+mj-ea"/>
                <a:cs typeface="+mj-cs"/>
                <a:sym typeface="Helvetica"/>
              </a:rPr>
              <a:t> </a:t>
            </a:r>
          </a:p>
        </p:txBody>
      </p:sp>
      <p:sp>
        <p:nvSpPr>
          <p:cNvPr id="270" name="Shape 174"/>
          <p:cNvSpPr txBox="1"/>
          <p:nvPr/>
        </p:nvSpPr>
        <p:spPr>
          <a:xfrm>
            <a:off x="4991142" y="366623"/>
            <a:ext cx="3022516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chemeClr val="accent2"/>
                </a:solidFill>
                <a:latin typeface="Garden Grown Caps"/>
                <a:ea typeface="Garden Grown Caps"/>
                <a:cs typeface="Garden Grown Caps"/>
                <a:sym typeface="Garden Grown Caps"/>
              </a:defRPr>
            </a:lvl1pPr>
          </a:lstStyle>
          <a:p>
            <a:pPr/>
            <a:r>
              <a:t>FOOD FOR THOUGHT BENEFITS</a:t>
            </a:r>
          </a:p>
        </p:txBody>
      </p:sp>
      <p:pic>
        <p:nvPicPr>
          <p:cNvPr id="271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rcRect l="8180" t="4620" r="0" b="4620"/>
          <a:stretch>
            <a:fillRect/>
          </a:stretch>
        </p:blipFill>
        <p:spPr>
          <a:xfrm>
            <a:off x="10198731" y="430041"/>
            <a:ext cx="1862673" cy="18906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159"/>
          <p:cNvSpPr txBox="1"/>
          <p:nvPr>
            <p:ph type="title"/>
          </p:nvPr>
        </p:nvSpPr>
        <p:spPr>
          <a:xfrm>
            <a:off x="393700" y="2662766"/>
            <a:ext cx="11099800" cy="1329202"/>
          </a:xfrm>
          <a:prstGeom prst="rect">
            <a:avLst/>
          </a:prstGeom>
        </p:spPr>
        <p:txBody>
          <a:bodyPr/>
          <a:lstStyle>
            <a:lvl1pPr defTabSz="490727">
              <a:defRPr sz="6719">
                <a:solidFill>
                  <a:schemeClr val="accent2"/>
                </a:solidFill>
                <a:latin typeface="Garden Grown Caps"/>
                <a:ea typeface="Garden Grown Caps"/>
                <a:cs typeface="Garden Grown Caps"/>
                <a:sym typeface="Garden Grown Caps"/>
              </a:defRPr>
            </a:lvl1pPr>
          </a:lstStyle>
          <a:p>
            <a:pPr/>
            <a:r>
              <a:t>Food for Thought Needs You</a:t>
            </a:r>
          </a:p>
        </p:txBody>
      </p:sp>
      <p:sp>
        <p:nvSpPr>
          <p:cNvPr id="274" name="Shape 160"/>
          <p:cNvSpPr txBox="1"/>
          <p:nvPr>
            <p:ph type="body" idx="1"/>
          </p:nvPr>
        </p:nvSpPr>
        <p:spPr>
          <a:xfrm>
            <a:off x="952500" y="3009900"/>
            <a:ext cx="11099800" cy="6286500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t>We now have over 20 schools, including 2 charities across Norfolk, Suffolk who want to be part of Food for Thought, plus 4 schools in Essex</a:t>
            </a:r>
          </a:p>
          <a:p>
            <a:pPr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t>Imagine how many more would want to get involved once they knew about us?!</a:t>
            </a:r>
          </a:p>
        </p:txBody>
      </p:sp>
      <p:pic>
        <p:nvPicPr>
          <p:cNvPr id="275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rcRect l="8179" t="4620" r="0" b="4620"/>
          <a:stretch>
            <a:fillRect/>
          </a:stretch>
        </p:blipFill>
        <p:spPr>
          <a:xfrm>
            <a:off x="10614956" y="362308"/>
            <a:ext cx="1940771" cy="19699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IMG_8369.jpeg"/>
          <p:cNvGrpSpPr/>
          <p:nvPr/>
        </p:nvGrpSpPr>
        <p:grpSpPr>
          <a:xfrm>
            <a:off x="8162176" y="4154466"/>
            <a:ext cx="3412120" cy="3713079"/>
            <a:chOff x="0" y="0"/>
            <a:chExt cx="3412118" cy="3713077"/>
          </a:xfrm>
        </p:grpSpPr>
        <p:pic>
          <p:nvPicPr>
            <p:cNvPr id="278" name="IMG_8369.jpeg" descr="IMG_8369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18441"/>
            <a:stretch>
              <a:fillRect/>
            </a:stretch>
          </p:blipFill>
          <p:spPr>
            <a:xfrm>
              <a:off x="203200" y="203200"/>
              <a:ext cx="3005719" cy="326857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77" name="IMG_8369.jpeg" descr="IMG_8369.jpe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412119" cy="3713078"/>
            </a:xfrm>
            <a:prstGeom prst="rect">
              <a:avLst/>
            </a:prstGeom>
            <a:effectLst/>
          </p:spPr>
        </p:pic>
      </p:grpSp>
      <p:grpSp>
        <p:nvGrpSpPr>
          <p:cNvPr id="282" name="IMG_8368.jpeg"/>
          <p:cNvGrpSpPr/>
          <p:nvPr/>
        </p:nvGrpSpPr>
        <p:grpSpPr>
          <a:xfrm>
            <a:off x="2480717" y="5409894"/>
            <a:ext cx="5177728" cy="4022996"/>
            <a:chOff x="0" y="0"/>
            <a:chExt cx="5177726" cy="4022995"/>
          </a:xfrm>
        </p:grpSpPr>
        <p:pic>
          <p:nvPicPr>
            <p:cNvPr id="281" name="IMG_8368.jpeg" descr="IMG_8368.jpe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03200" y="203200"/>
              <a:ext cx="4771327" cy="357849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80" name="IMG_8368.jpeg" descr="IMG_8368.jpe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177727" cy="4022996"/>
            </a:xfrm>
            <a:prstGeom prst="rect">
              <a:avLst/>
            </a:prstGeom>
            <a:effectLst/>
          </p:spPr>
        </p:pic>
      </p:grpSp>
      <p:grpSp>
        <p:nvGrpSpPr>
          <p:cNvPr id="285" name="IMG_8361.jpeg"/>
          <p:cNvGrpSpPr/>
          <p:nvPr/>
        </p:nvGrpSpPr>
        <p:grpSpPr>
          <a:xfrm>
            <a:off x="1206600" y="627031"/>
            <a:ext cx="6235889" cy="4816618"/>
            <a:chOff x="0" y="0"/>
            <a:chExt cx="6235888" cy="4816616"/>
          </a:xfrm>
        </p:grpSpPr>
        <p:pic>
          <p:nvPicPr>
            <p:cNvPr id="284" name="IMG_8361.jpeg" descr="IMG_8361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0" t="0" r="0" b="0"/>
            <a:stretch>
              <a:fillRect/>
            </a:stretch>
          </p:blipFill>
          <p:spPr>
            <a:xfrm>
              <a:off x="203200" y="203199"/>
              <a:ext cx="5829489" cy="437211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83" name="IMG_8361.jpeg" descr="IMG_8361.jpeg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1" y="-1"/>
              <a:ext cx="6235890" cy="4816618"/>
            </a:xfrm>
            <a:prstGeom prst="rect">
              <a:avLst/>
            </a:prstGeom>
            <a:effectLst/>
          </p:spPr>
        </p:pic>
      </p:grpSp>
      <p:pic>
        <p:nvPicPr>
          <p:cNvPr id="286" name="pasted-image.pdf" descr="pasted-image.pdf"/>
          <p:cNvPicPr>
            <a:picLocks noChangeAspect="1"/>
          </p:cNvPicPr>
          <p:nvPr/>
        </p:nvPicPr>
        <p:blipFill>
          <a:blip r:embed="rId8">
            <a:extLst/>
          </a:blip>
          <a:srcRect l="8122" t="4620" r="0" b="4619"/>
          <a:stretch>
            <a:fillRect/>
          </a:stretch>
        </p:blipFill>
        <p:spPr>
          <a:xfrm>
            <a:off x="9243158" y="497775"/>
            <a:ext cx="2731574" cy="27708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176"/>
          <p:cNvSpPr txBox="1"/>
          <p:nvPr>
            <p:ph type="body" sz="quarter" idx="1"/>
          </p:nvPr>
        </p:nvSpPr>
        <p:spPr>
          <a:xfrm>
            <a:off x="1270000" y="6362700"/>
            <a:ext cx="10464800" cy="939800"/>
          </a:xfrm>
          <a:prstGeom prst="rect">
            <a:avLst/>
          </a:prstGeom>
        </p:spPr>
        <p:txBody>
          <a:bodyPr/>
          <a:lstStyle/>
          <a:p>
            <a:pPr/>
            <a:r>
              <a:t>–</a:t>
            </a:r>
            <a:r>
              <a:rPr>
                <a:latin typeface="Avenir Book"/>
                <a:ea typeface="Avenir Book"/>
                <a:cs typeface="Avenir Book"/>
                <a:sym typeface="Avenir Book"/>
              </a:rPr>
              <a:t> Charlie, Wenhaston Primary, aged 10. </a:t>
            </a:r>
            <a:endParaRPr>
              <a:latin typeface="Avenir Book"/>
              <a:ea typeface="Avenir Book"/>
              <a:cs typeface="Avenir Book"/>
              <a:sym typeface="Avenir Book"/>
            </a:endParaRPr>
          </a:p>
          <a:p>
            <a:pPr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t>Future CEO ?..</a:t>
            </a:r>
          </a:p>
        </p:txBody>
      </p:sp>
      <p:sp>
        <p:nvSpPr>
          <p:cNvPr id="289" name="Shape 177"/>
          <p:cNvSpPr/>
          <p:nvPr>
            <p:ph type="body" idx="13"/>
          </p:nvPr>
        </p:nvSpPr>
        <p:spPr>
          <a:xfrm>
            <a:off x="1270000" y="3759198"/>
            <a:ext cx="10464800" cy="17018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4400">
                <a:solidFill>
                  <a:schemeClr val="accent2"/>
                </a:solidFill>
                <a:latin typeface="Garden Grown Caps"/>
                <a:ea typeface="Garden Grown Caps"/>
                <a:cs typeface="Garden Grown Caps"/>
                <a:sym typeface="Garden Grown Caps"/>
              </a:defRPr>
            </a:pPr>
            <a:r>
              <a:t>“…so far I think its been absolutely brilliant …</a:t>
            </a:r>
          </a:p>
          <a:p>
            <a:pPr marL="0" indent="0" algn="ctr">
              <a:spcBef>
                <a:spcPts val="0"/>
              </a:spcBef>
              <a:buSzTx/>
              <a:buNone/>
              <a:defRPr sz="4400">
                <a:solidFill>
                  <a:schemeClr val="accent2"/>
                </a:solidFill>
                <a:latin typeface="Garden Grown Caps"/>
                <a:ea typeface="Garden Grown Caps"/>
                <a:cs typeface="Garden Grown Caps"/>
                <a:sym typeface="Garden Grown Caps"/>
              </a:defRPr>
            </a:pPr>
            <a:r>
              <a:t>…I’ve enjoyed it a lot…” </a:t>
            </a:r>
          </a:p>
        </p:txBody>
      </p:sp>
      <p:pic>
        <p:nvPicPr>
          <p:cNvPr id="290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rcRect l="8180" t="4620" r="0" b="4620"/>
          <a:stretch>
            <a:fillRect/>
          </a:stretch>
        </p:blipFill>
        <p:spPr>
          <a:xfrm>
            <a:off x="9837544" y="430041"/>
            <a:ext cx="2213793" cy="22470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IMG_7454.jpeg"/>
          <p:cNvGrpSpPr/>
          <p:nvPr/>
        </p:nvGrpSpPr>
        <p:grpSpPr>
          <a:xfrm>
            <a:off x="677333" y="1515885"/>
            <a:ext cx="9746583" cy="7449638"/>
            <a:chOff x="0" y="0"/>
            <a:chExt cx="9746582" cy="7449637"/>
          </a:xfrm>
        </p:grpSpPr>
        <p:pic>
          <p:nvPicPr>
            <p:cNvPr id="293" name="IMG_7454.jpeg" descr="IMG_7454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03200" y="203200"/>
              <a:ext cx="9340183" cy="700513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92" name="IMG_7454.jpeg" descr="IMG_7454.jpe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9746583" cy="7449638"/>
            </a:xfrm>
            <a:prstGeom prst="rect">
              <a:avLst/>
            </a:prstGeom>
            <a:effectLst/>
          </p:spPr>
        </p:pic>
      </p:grpSp>
      <p:pic>
        <p:nvPicPr>
          <p:cNvPr id="295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rcRect l="8180" t="4620" r="0" b="4620"/>
          <a:stretch>
            <a:fillRect/>
          </a:stretch>
        </p:blipFill>
        <p:spPr>
          <a:xfrm>
            <a:off x="10410609" y="362308"/>
            <a:ext cx="1955599" cy="19849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0327" y="1492745"/>
            <a:ext cx="9024145" cy="67681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IMG_6539.jpeg"/>
          <p:cNvGrpSpPr/>
          <p:nvPr/>
        </p:nvGrpSpPr>
        <p:grpSpPr>
          <a:xfrm>
            <a:off x="6422360" y="5515906"/>
            <a:ext cx="4680088" cy="3649767"/>
            <a:chOff x="0" y="0"/>
            <a:chExt cx="4680087" cy="3649765"/>
          </a:xfrm>
        </p:grpSpPr>
        <p:pic>
          <p:nvPicPr>
            <p:cNvPr id="126" name="IMG_6539.jpeg" descr="IMG_6539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03200" y="203200"/>
              <a:ext cx="4273688" cy="320526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5" name="IMG_6539.jpeg" descr="IMG_6539.jpe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4680088" cy="3649767"/>
            </a:xfrm>
            <a:prstGeom prst="rect">
              <a:avLst/>
            </a:prstGeom>
            <a:effectLst/>
          </p:spPr>
        </p:pic>
      </p:grpSp>
      <p:grpSp>
        <p:nvGrpSpPr>
          <p:cNvPr id="130" name="IMG_7431.jpeg"/>
          <p:cNvGrpSpPr/>
          <p:nvPr/>
        </p:nvGrpSpPr>
        <p:grpSpPr>
          <a:xfrm>
            <a:off x="8799511" y="437774"/>
            <a:ext cx="3646193" cy="4764223"/>
            <a:chOff x="0" y="0"/>
            <a:chExt cx="3646191" cy="4764221"/>
          </a:xfrm>
        </p:grpSpPr>
        <p:pic>
          <p:nvPicPr>
            <p:cNvPr id="129" name="IMG_7431.jpeg" descr="IMG_7431.jpe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03200" y="203200"/>
              <a:ext cx="3239792" cy="431972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8" name="IMG_7431.jpeg" descr="IMG_7431.jpe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646192" cy="4764222"/>
            </a:xfrm>
            <a:prstGeom prst="rect">
              <a:avLst/>
            </a:prstGeom>
            <a:effectLst/>
          </p:spPr>
        </p:pic>
      </p:grpSp>
      <p:grpSp>
        <p:nvGrpSpPr>
          <p:cNvPr id="133" name="IMG_8360.jpeg"/>
          <p:cNvGrpSpPr/>
          <p:nvPr/>
        </p:nvGrpSpPr>
        <p:grpSpPr>
          <a:xfrm>
            <a:off x="421216" y="275958"/>
            <a:ext cx="3026943" cy="3938557"/>
            <a:chOff x="0" y="0"/>
            <a:chExt cx="3026941" cy="3938555"/>
          </a:xfrm>
        </p:grpSpPr>
        <p:pic>
          <p:nvPicPr>
            <p:cNvPr id="132" name="IMG_8360.jpeg" descr="IMG_8360.jpe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03200" y="203200"/>
              <a:ext cx="2620542" cy="349405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1" name="IMG_8360.jpeg" descr="IMG_8360.jpeg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3026942" cy="3938556"/>
            </a:xfrm>
            <a:prstGeom prst="rect">
              <a:avLst/>
            </a:prstGeom>
            <a:effectLst/>
          </p:spPr>
        </p:pic>
      </p:grpSp>
      <p:grpSp>
        <p:nvGrpSpPr>
          <p:cNvPr id="136" name="IMG_8265.jpeg"/>
          <p:cNvGrpSpPr/>
          <p:nvPr/>
        </p:nvGrpSpPr>
        <p:grpSpPr>
          <a:xfrm>
            <a:off x="186274" y="4978522"/>
            <a:ext cx="5223421" cy="4057266"/>
            <a:chOff x="0" y="0"/>
            <a:chExt cx="5223420" cy="4057265"/>
          </a:xfrm>
        </p:grpSpPr>
        <p:pic>
          <p:nvPicPr>
            <p:cNvPr id="135" name="IMG_8265.jpeg" descr="IMG_8265.jpe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03200" y="203200"/>
              <a:ext cx="4817021" cy="361276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4" name="IMG_8265.jpeg" descr="IMG_8265.jpeg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5223421" cy="4057266"/>
            </a:xfrm>
            <a:prstGeom prst="rect">
              <a:avLst/>
            </a:prstGeom>
            <a:effectLst/>
          </p:spPr>
        </p:pic>
      </p:grpSp>
      <p:pic>
        <p:nvPicPr>
          <p:cNvPr id="137" name="IMG_5524.jpeg" descr="IMG_5524.jpe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373388" y="1429705"/>
            <a:ext cx="5409687" cy="40572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pasted-image.pdf" descr="pasted-image.pdf"/>
          <p:cNvPicPr>
            <a:picLocks noChangeAspect="1"/>
          </p:cNvPicPr>
          <p:nvPr/>
        </p:nvPicPr>
        <p:blipFill>
          <a:blip r:embed="rId11">
            <a:extLst/>
          </a:blip>
          <a:srcRect l="8180" t="4620" r="0" b="4620"/>
          <a:stretch>
            <a:fillRect/>
          </a:stretch>
        </p:blipFill>
        <p:spPr>
          <a:xfrm>
            <a:off x="11274741" y="7677508"/>
            <a:ext cx="1409263" cy="14304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24"/>
          <p:cNvSpPr txBox="1"/>
          <p:nvPr>
            <p:ph type="title"/>
          </p:nvPr>
        </p:nvSpPr>
        <p:spPr>
          <a:xfrm>
            <a:off x="935566" y="2217737"/>
            <a:ext cx="10011107" cy="1435630"/>
          </a:xfrm>
          <a:prstGeom prst="rect">
            <a:avLst/>
          </a:prstGeom>
        </p:spPr>
        <p:txBody>
          <a:bodyPr/>
          <a:lstStyle>
            <a:lvl1pPr defTabSz="531622">
              <a:defRPr sz="7280">
                <a:solidFill>
                  <a:schemeClr val="accent2"/>
                </a:solidFill>
                <a:latin typeface="Garden Grown Caps"/>
                <a:ea typeface="Garden Grown Caps"/>
                <a:cs typeface="Garden Grown Caps"/>
                <a:sym typeface="Garden Grown Caps"/>
              </a:defRPr>
            </a:lvl1pPr>
          </a:lstStyle>
          <a:p>
            <a:pPr/>
            <a:r>
              <a:t>10 Skills we Nurture and Grow</a:t>
            </a:r>
          </a:p>
        </p:txBody>
      </p:sp>
      <p:sp>
        <p:nvSpPr>
          <p:cNvPr id="141" name="Shape 125"/>
          <p:cNvSpPr txBox="1"/>
          <p:nvPr>
            <p:ph type="body" idx="1"/>
          </p:nvPr>
        </p:nvSpPr>
        <p:spPr>
          <a:xfrm>
            <a:off x="2146300" y="3431116"/>
            <a:ext cx="11099800" cy="6286501"/>
          </a:xfrm>
          <a:prstGeom prst="rect">
            <a:avLst/>
          </a:prstGeom>
        </p:spPr>
        <p:txBody>
          <a:bodyPr/>
          <a:lstStyle/>
          <a:p>
            <a:pPr marL="249380" indent="-249380" defTabSz="457200">
              <a:spcBef>
                <a:spcPts val="1200"/>
              </a:spcBef>
              <a:buSzPct val="100000"/>
              <a:buAutoNum type="arabicPeriod" startAt="1"/>
              <a:tabLst>
                <a:tab pos="139700" algn="l"/>
                <a:tab pos="457200" algn="l"/>
              </a:tabLst>
              <a:defRPr sz="2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	Healthy Eating : knowledge, awareness and benefits </a:t>
            </a:r>
          </a:p>
          <a:p>
            <a:pPr marL="249380" indent="-249380" defTabSz="457200">
              <a:spcBef>
                <a:spcPts val="1200"/>
              </a:spcBef>
              <a:buSzPct val="100000"/>
              <a:buAutoNum type="arabicPeriod" startAt="1"/>
              <a:tabLst>
                <a:tab pos="139700" algn="l"/>
                <a:tab pos="457200" algn="l"/>
              </a:tabLst>
              <a:defRPr sz="2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   </a:t>
            </a:r>
            <a:r>
              <a:t>Improved well-being : social, emotional, physical, raises aspiration  </a:t>
            </a:r>
            <a:r>
              <a:t>   </a:t>
            </a:r>
          </a:p>
          <a:p>
            <a:pPr marL="249380" indent="-249380" defTabSz="457200">
              <a:spcBef>
                <a:spcPts val="1200"/>
              </a:spcBef>
              <a:buSzPct val="100000"/>
              <a:buAutoNum type="arabicPeriod" startAt="1"/>
              <a:tabLst>
                <a:tab pos="139700" algn="l"/>
                <a:tab pos="457200" algn="l"/>
              </a:tabLst>
              <a:defRPr sz="2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  Business and employability skills and self-awareness	</a:t>
            </a:r>
          </a:p>
          <a:p>
            <a:pPr marL="249380" indent="-249380" defTabSz="457200">
              <a:spcBef>
                <a:spcPts val="1200"/>
              </a:spcBef>
              <a:buSzPct val="100000"/>
              <a:buAutoNum type="arabicPeriod" startAt="1"/>
              <a:tabLst>
                <a:tab pos="139700" algn="l"/>
                <a:tab pos="457200" algn="l"/>
              </a:tabLst>
              <a:defRPr sz="2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   Enterprising and innovative skills and attitudes </a:t>
            </a:r>
          </a:p>
          <a:p>
            <a:pPr marL="249380" indent="-249380" defTabSz="457200">
              <a:spcBef>
                <a:spcPts val="1200"/>
              </a:spcBef>
              <a:buSzPct val="100000"/>
              <a:buAutoNum type="arabicPeriod" startAt="1"/>
              <a:tabLst>
                <a:tab pos="139700" algn="l"/>
                <a:tab pos="457200" algn="l"/>
              </a:tabLst>
              <a:defRPr sz="2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   Confidence , self-esteem and ‘can do’ mindset</a:t>
            </a:r>
          </a:p>
          <a:p>
            <a:pPr marL="249380" indent="-249380" defTabSz="457200">
              <a:spcBef>
                <a:spcPts val="1200"/>
              </a:spcBef>
              <a:buSzPct val="100000"/>
              <a:buAutoNum type="arabicPeriod" startAt="1"/>
              <a:tabLst>
                <a:tab pos="139700" algn="l"/>
                <a:tab pos="457200" algn="l"/>
              </a:tabLst>
              <a:defRPr sz="2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   Communication skills : verbal and non-verbal</a:t>
            </a:r>
          </a:p>
          <a:p>
            <a:pPr marL="249380" indent="-249380" defTabSz="457200">
              <a:spcBef>
                <a:spcPts val="1200"/>
              </a:spcBef>
              <a:buSzPct val="100000"/>
              <a:buAutoNum type="arabicPeriod" startAt="1"/>
              <a:tabLst>
                <a:tab pos="139700" algn="l"/>
                <a:tab pos="457200" algn="l"/>
              </a:tabLst>
              <a:defRPr sz="2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	Team-player and Leadership skills </a:t>
            </a:r>
          </a:p>
          <a:p>
            <a:pPr marL="249380" indent="-249380" defTabSz="457200">
              <a:spcBef>
                <a:spcPts val="1200"/>
              </a:spcBef>
              <a:buSzPct val="100000"/>
              <a:buAutoNum type="arabicPeriod" startAt="1"/>
              <a:tabLst>
                <a:tab pos="139700" algn="l"/>
                <a:tab pos="457200" algn="l"/>
              </a:tabLst>
              <a:defRPr sz="2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   Creativity and collaboration </a:t>
            </a:r>
          </a:p>
          <a:p>
            <a:pPr marL="249380" indent="-249380" defTabSz="457200">
              <a:spcBef>
                <a:spcPts val="1200"/>
              </a:spcBef>
              <a:buSzPct val="100000"/>
              <a:buAutoNum type="arabicPeriod" startAt="1"/>
              <a:tabLst>
                <a:tab pos="139700" algn="l"/>
                <a:tab pos="457200" algn="l"/>
              </a:tabLst>
              <a:defRPr sz="2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	Resilience , problem-solving, risk management </a:t>
            </a:r>
          </a:p>
          <a:p>
            <a:pPr marL="249380" indent="-249380" defTabSz="457200">
              <a:spcBef>
                <a:spcPts val="1200"/>
              </a:spcBef>
              <a:buSzPct val="100000"/>
              <a:buAutoNum type="arabicPeriod" startAt="1"/>
              <a:tabLst>
                <a:tab pos="139700" algn="l"/>
                <a:tab pos="457200" algn="l"/>
              </a:tabLst>
              <a:defRPr sz="21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 Independent learning, ownership and responsibility </a:t>
            </a:r>
          </a:p>
        </p:txBody>
      </p:sp>
      <p:pic>
        <p:nvPicPr>
          <p:cNvPr id="142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rcRect l="8180" t="4620" r="0" b="4620"/>
          <a:stretch>
            <a:fillRect/>
          </a:stretch>
        </p:blipFill>
        <p:spPr>
          <a:xfrm>
            <a:off x="10723665" y="277641"/>
            <a:ext cx="1862672" cy="18906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IMG_8362.jpeg"/>
          <p:cNvGrpSpPr/>
          <p:nvPr/>
        </p:nvGrpSpPr>
        <p:grpSpPr>
          <a:xfrm>
            <a:off x="6617479" y="4864028"/>
            <a:ext cx="5770564" cy="4467624"/>
            <a:chOff x="0" y="0"/>
            <a:chExt cx="5770563" cy="4467622"/>
          </a:xfrm>
        </p:grpSpPr>
        <p:pic>
          <p:nvPicPr>
            <p:cNvPr id="145" name="IMG_8362.jpeg" descr="IMG_8362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03200" y="203200"/>
              <a:ext cx="5364164" cy="402312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4" name="IMG_8362.jpeg" descr="IMG_8362.jpe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770564" cy="4467623"/>
            </a:xfrm>
            <a:prstGeom prst="rect">
              <a:avLst/>
            </a:prstGeom>
            <a:effectLst/>
          </p:spPr>
        </p:pic>
      </p:grpSp>
      <p:grpSp>
        <p:nvGrpSpPr>
          <p:cNvPr id="149" name="IMG_8364.jpeg"/>
          <p:cNvGrpSpPr/>
          <p:nvPr/>
        </p:nvGrpSpPr>
        <p:grpSpPr>
          <a:xfrm>
            <a:off x="425247" y="88362"/>
            <a:ext cx="6319943" cy="4879657"/>
            <a:chOff x="0" y="0"/>
            <a:chExt cx="6319941" cy="4879656"/>
          </a:xfrm>
        </p:grpSpPr>
        <p:pic>
          <p:nvPicPr>
            <p:cNvPr id="148" name="IMG_8364.jpeg" descr="IMG_8364.jpe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03200" y="203200"/>
              <a:ext cx="5913542" cy="443515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7" name="IMG_8364.jpeg" descr="IMG_8364.jpe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6319942" cy="4879657"/>
            </a:xfrm>
            <a:prstGeom prst="rect">
              <a:avLst/>
            </a:prstGeom>
            <a:effectLst/>
          </p:spPr>
        </p:pic>
      </p:grpSp>
      <p:grpSp>
        <p:nvGrpSpPr>
          <p:cNvPr id="152" name="IMG_8335.jpeg"/>
          <p:cNvGrpSpPr/>
          <p:nvPr/>
        </p:nvGrpSpPr>
        <p:grpSpPr>
          <a:xfrm>
            <a:off x="7687519" y="-69466"/>
            <a:ext cx="3884406" cy="5081842"/>
            <a:chOff x="0" y="0"/>
            <a:chExt cx="3884405" cy="5081840"/>
          </a:xfrm>
        </p:grpSpPr>
        <p:pic>
          <p:nvPicPr>
            <p:cNvPr id="151" name="IMG_8335.jpeg" descr="IMG_8335.jpe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03200" y="203200"/>
              <a:ext cx="3478006" cy="463734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0" name="IMG_8335.jpeg" descr="IMG_8335.jpeg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3884406" cy="5081841"/>
            </a:xfrm>
            <a:prstGeom prst="rect">
              <a:avLst/>
            </a:prstGeom>
            <a:effectLst/>
          </p:spPr>
        </p:pic>
      </p:grpSp>
      <p:grpSp>
        <p:nvGrpSpPr>
          <p:cNvPr id="155" name="IMG_8284.jpeg"/>
          <p:cNvGrpSpPr/>
          <p:nvPr/>
        </p:nvGrpSpPr>
        <p:grpSpPr>
          <a:xfrm>
            <a:off x="465372" y="4758360"/>
            <a:ext cx="6052347" cy="4678960"/>
            <a:chOff x="0" y="0"/>
            <a:chExt cx="6052345" cy="4678959"/>
          </a:xfrm>
        </p:grpSpPr>
        <p:pic>
          <p:nvPicPr>
            <p:cNvPr id="154" name="IMG_8284.jpeg" descr="IMG_8284.jpe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03200" y="203200"/>
              <a:ext cx="5645946" cy="423446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3" name="IMG_8284.jpeg" descr="IMG_8284.jpeg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6052346" cy="467896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33"/>
          <p:cNvSpPr txBox="1"/>
          <p:nvPr>
            <p:ph type="title"/>
          </p:nvPr>
        </p:nvSpPr>
        <p:spPr>
          <a:xfrm>
            <a:off x="-317500" y="946546"/>
            <a:ext cx="10564416" cy="1673888"/>
          </a:xfrm>
          <a:prstGeom prst="rect">
            <a:avLst/>
          </a:prstGeom>
        </p:spPr>
        <p:txBody>
          <a:bodyPr/>
          <a:lstStyle/>
          <a:p>
            <a:pPr defTabSz="508955">
              <a:defRPr sz="4312">
                <a:solidFill>
                  <a:schemeClr val="accent2"/>
                </a:solidFill>
                <a:latin typeface="Garden Grown Caps"/>
                <a:ea typeface="Garden Grown Caps"/>
                <a:cs typeface="Garden Grown Caps"/>
                <a:sym typeface="Garden Grown Caps"/>
              </a:defRPr>
            </a:pPr>
            <a:r>
              <a:t>Seeds to sustainable success </a:t>
            </a:r>
          </a:p>
          <a:p>
            <a:pPr defTabSz="508955">
              <a:defRPr sz="4312">
                <a:solidFill>
                  <a:schemeClr val="accent2"/>
                </a:solidFill>
                <a:latin typeface="Garden Grown Caps"/>
                <a:ea typeface="Garden Grown Caps"/>
                <a:cs typeface="Garden Grown Caps"/>
                <a:sym typeface="Garden Grown Caps"/>
              </a:defRPr>
            </a:pPr>
            <a:r>
              <a:t>FOOD FOR THOUGHT 8 sessions</a:t>
            </a:r>
          </a:p>
        </p:txBody>
      </p:sp>
      <p:sp>
        <p:nvSpPr>
          <p:cNvPr id="158" name="Shape 134"/>
          <p:cNvSpPr txBox="1"/>
          <p:nvPr>
            <p:ph type="body" idx="1"/>
          </p:nvPr>
        </p:nvSpPr>
        <p:spPr>
          <a:xfrm>
            <a:off x="952500" y="2616200"/>
            <a:ext cx="11099800" cy="6273800"/>
          </a:xfrm>
          <a:prstGeom prst="rect">
            <a:avLst/>
          </a:prstGeom>
        </p:spPr>
        <p:txBody>
          <a:bodyPr/>
          <a:lstStyle/>
          <a:p>
            <a:pPr>
              <a:defRPr sz="3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Our goal is by the end of the 8 sessions to have sown the seeds of a sustainable, viable school business which will grow and sell fresh, quality produce to Adnams</a:t>
            </a:r>
          </a:p>
          <a:p>
            <a:pPr>
              <a:defRPr sz="3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During the </a:t>
            </a:r>
            <a:r>
              <a:t>8 sessions we aim for every pupil to grow our 10 skills and attributes.Sessions include : unearthing talent ; team talk : key teams; mind map business plans; running the business operations; communications, event planning; action/business plan, job roles, accountability, targets. </a:t>
            </a:r>
          </a:p>
        </p:txBody>
      </p:sp>
      <p:pic>
        <p:nvPicPr>
          <p:cNvPr id="159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rcRect l="8180" t="4620" r="0" b="4620"/>
          <a:stretch>
            <a:fillRect/>
          </a:stretch>
        </p:blipFill>
        <p:spPr>
          <a:xfrm>
            <a:off x="10198731" y="430041"/>
            <a:ext cx="1862673" cy="18906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IMG_8332.jpeg"/>
          <p:cNvGrpSpPr/>
          <p:nvPr/>
        </p:nvGrpSpPr>
        <p:grpSpPr>
          <a:xfrm>
            <a:off x="326353" y="5172919"/>
            <a:ext cx="3372076" cy="4398735"/>
            <a:chOff x="0" y="0"/>
            <a:chExt cx="3372074" cy="4398733"/>
          </a:xfrm>
        </p:grpSpPr>
        <p:pic>
          <p:nvPicPr>
            <p:cNvPr id="162" name="IMG_8332.jpeg" descr="IMG_8332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03200" y="203200"/>
              <a:ext cx="2965675" cy="395423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1" name="IMG_8332.jpeg" descr="IMG_8332.jpe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372075" cy="4398734"/>
            </a:xfrm>
            <a:prstGeom prst="rect">
              <a:avLst/>
            </a:prstGeom>
            <a:effectLst/>
          </p:spPr>
        </p:pic>
      </p:grpSp>
      <p:grpSp>
        <p:nvGrpSpPr>
          <p:cNvPr id="166" name="IMG_8339.jpeg"/>
          <p:cNvGrpSpPr/>
          <p:nvPr/>
        </p:nvGrpSpPr>
        <p:grpSpPr>
          <a:xfrm>
            <a:off x="1055478" y="1279638"/>
            <a:ext cx="4275125" cy="3346045"/>
            <a:chOff x="0" y="0"/>
            <a:chExt cx="4275124" cy="3346043"/>
          </a:xfrm>
        </p:grpSpPr>
        <p:pic>
          <p:nvPicPr>
            <p:cNvPr id="165" name="IMG_8339.jpeg" descr="IMG_8339.jpe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03200" y="203200"/>
              <a:ext cx="3868725" cy="290154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4" name="IMG_8339.jpeg" descr="IMG_8339.jpe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4275125" cy="3346045"/>
            </a:xfrm>
            <a:prstGeom prst="rect">
              <a:avLst/>
            </a:prstGeom>
            <a:effectLst/>
          </p:spPr>
        </p:pic>
      </p:grpSp>
      <p:grpSp>
        <p:nvGrpSpPr>
          <p:cNvPr id="169" name="Image Gallery"/>
          <p:cNvGrpSpPr/>
          <p:nvPr/>
        </p:nvGrpSpPr>
        <p:grpSpPr>
          <a:xfrm>
            <a:off x="4995862" y="250679"/>
            <a:ext cx="4855577" cy="4679981"/>
            <a:chOff x="0" y="0"/>
            <a:chExt cx="4855576" cy="4679980"/>
          </a:xfrm>
        </p:grpSpPr>
        <p:pic>
          <p:nvPicPr>
            <p:cNvPr id="167" name="IMG_8548.jpeg" descr="IMG_8548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0" t="8184" r="0" b="8184"/>
            <a:stretch>
              <a:fillRect/>
            </a:stretch>
          </p:blipFill>
          <p:spPr>
            <a:xfrm>
              <a:off x="671756" y="0"/>
              <a:ext cx="3512064" cy="3917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8" name="EMPOWERING PUPILS"/>
            <p:cNvSpPr/>
            <p:nvPr/>
          </p:nvSpPr>
          <p:spPr>
            <a:xfrm>
              <a:off x="0" y="3994180"/>
              <a:ext cx="4855577" cy="685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defRPr sz="2900">
                  <a:solidFill>
                    <a:schemeClr val="accent2"/>
                  </a:solidFill>
                  <a:latin typeface="Garden Grown Caps"/>
                  <a:ea typeface="Garden Grown Caps"/>
                  <a:cs typeface="Garden Grown Caps"/>
                  <a:sym typeface="Garden Grown Caps"/>
                </a:defRPr>
              </a:lvl1pPr>
            </a:lstStyle>
            <a:p>
              <a:pPr/>
              <a:r>
                <a:t>EMPOWERING PUPILS</a:t>
              </a:r>
            </a:p>
          </p:txBody>
        </p:sp>
      </p:grpSp>
      <p:grpSp>
        <p:nvGrpSpPr>
          <p:cNvPr id="172" name="IMG_4938.jpeg"/>
          <p:cNvGrpSpPr/>
          <p:nvPr/>
        </p:nvGrpSpPr>
        <p:grpSpPr>
          <a:xfrm>
            <a:off x="3410199" y="4797234"/>
            <a:ext cx="4777720" cy="4815819"/>
            <a:chOff x="0" y="0"/>
            <a:chExt cx="4777718" cy="4815818"/>
          </a:xfrm>
        </p:grpSpPr>
        <p:pic>
          <p:nvPicPr>
            <p:cNvPr id="171" name="IMG_4938.jpeg" descr="IMG_4938.jpe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03200" y="203200"/>
              <a:ext cx="4371319" cy="437131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0" name="IMG_4938.jpeg" descr="IMG_4938.jpeg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4777719" cy="4815819"/>
            </a:xfrm>
            <a:prstGeom prst="rect">
              <a:avLst/>
            </a:prstGeom>
            <a:effectLst/>
          </p:spPr>
        </p:pic>
      </p:grpSp>
      <p:grpSp>
        <p:nvGrpSpPr>
          <p:cNvPr id="175" name="IMG_4939.jpeg"/>
          <p:cNvGrpSpPr/>
          <p:nvPr/>
        </p:nvGrpSpPr>
        <p:grpSpPr>
          <a:xfrm>
            <a:off x="8133690" y="4797234"/>
            <a:ext cx="4777719" cy="4815819"/>
            <a:chOff x="0" y="0"/>
            <a:chExt cx="4777718" cy="4815818"/>
          </a:xfrm>
        </p:grpSpPr>
        <p:pic>
          <p:nvPicPr>
            <p:cNvPr id="174" name="IMG_4939.jpeg" descr="IMG_4939.jpe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03200" y="203200"/>
              <a:ext cx="4371319" cy="437131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3" name="IMG_4939.jpeg" descr="IMG_4939.jpeg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4777719" cy="4815819"/>
            </a:xfrm>
            <a:prstGeom prst="rect">
              <a:avLst/>
            </a:prstGeom>
            <a:effectLst/>
          </p:spPr>
        </p:pic>
      </p:grpSp>
      <p:pic>
        <p:nvPicPr>
          <p:cNvPr id="176" name="pasted-image.pdf" descr="pasted-image.pdf"/>
          <p:cNvPicPr>
            <a:picLocks noChangeAspect="1"/>
          </p:cNvPicPr>
          <p:nvPr/>
        </p:nvPicPr>
        <p:blipFill>
          <a:blip r:embed="rId10">
            <a:extLst/>
          </a:blip>
          <a:srcRect l="8180" t="4620" r="0" b="4620"/>
          <a:stretch>
            <a:fillRect/>
          </a:stretch>
        </p:blipFill>
        <p:spPr>
          <a:xfrm>
            <a:off x="10046331" y="1446042"/>
            <a:ext cx="1862673" cy="18906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Image Gallery"/>
          <p:cNvGrpSpPr/>
          <p:nvPr/>
        </p:nvGrpSpPr>
        <p:grpSpPr>
          <a:xfrm>
            <a:off x="1076395" y="361526"/>
            <a:ext cx="4309521" cy="5505975"/>
            <a:chOff x="0" y="0"/>
            <a:chExt cx="4309520" cy="5505973"/>
          </a:xfrm>
        </p:grpSpPr>
        <p:pic>
          <p:nvPicPr>
            <p:cNvPr id="178" name="IMG_9607.jpeg" descr="IMG_9607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5354" t="0" r="15354" b="0"/>
            <a:stretch>
              <a:fillRect/>
            </a:stretch>
          </p:blipFill>
          <p:spPr>
            <a:xfrm>
              <a:off x="0" y="0"/>
              <a:ext cx="4309521" cy="46677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9" name="Peterhouse Primary Business Team"/>
            <p:cNvSpPr/>
            <p:nvPr/>
          </p:nvSpPr>
          <p:spPr>
            <a:xfrm>
              <a:off x="0" y="4743973"/>
              <a:ext cx="4309521" cy="762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defRPr sz="2000"/>
              </a:lvl1pPr>
            </a:lstStyle>
            <a:p>
              <a:pPr/>
              <a:r>
                <a:t>Peterhouse Primary Business Team</a:t>
              </a:r>
            </a:p>
          </p:txBody>
        </p:sp>
      </p:grpSp>
      <p:grpSp>
        <p:nvGrpSpPr>
          <p:cNvPr id="183" name="Image Gallery"/>
          <p:cNvGrpSpPr/>
          <p:nvPr/>
        </p:nvGrpSpPr>
        <p:grpSpPr>
          <a:xfrm>
            <a:off x="2643588" y="5682757"/>
            <a:ext cx="4309522" cy="4106404"/>
            <a:chOff x="0" y="0"/>
            <a:chExt cx="4309520" cy="4106402"/>
          </a:xfrm>
        </p:grpSpPr>
        <p:pic>
          <p:nvPicPr>
            <p:cNvPr id="181" name="IMG_9602.jpeg" descr="IMG_9602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18920" r="0" b="18920"/>
            <a:stretch>
              <a:fillRect/>
            </a:stretch>
          </p:blipFill>
          <p:spPr>
            <a:xfrm>
              <a:off x="0" y="0"/>
              <a:ext cx="4309521" cy="35730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2" name="Tomatoes"/>
            <p:cNvSpPr/>
            <p:nvPr/>
          </p:nvSpPr>
          <p:spPr>
            <a:xfrm>
              <a:off x="0" y="3649202"/>
              <a:ext cx="4309521" cy="457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defRPr sz="2000"/>
              </a:lvl1pPr>
            </a:lstStyle>
            <a:p>
              <a:pPr/>
              <a:r>
                <a:t>Tomatoes </a:t>
              </a:r>
            </a:p>
          </p:txBody>
        </p:sp>
      </p:grpSp>
      <p:grpSp>
        <p:nvGrpSpPr>
          <p:cNvPr id="186" name="Image Gallery"/>
          <p:cNvGrpSpPr/>
          <p:nvPr/>
        </p:nvGrpSpPr>
        <p:grpSpPr>
          <a:xfrm>
            <a:off x="5735566" y="800335"/>
            <a:ext cx="4113515" cy="3968092"/>
            <a:chOff x="0" y="0"/>
            <a:chExt cx="4113513" cy="3968091"/>
          </a:xfrm>
        </p:grpSpPr>
        <p:pic>
          <p:nvPicPr>
            <p:cNvPr id="184" name="IMG_9604.jpeg" descr="IMG_9604.jpe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18688" r="0" b="18688"/>
            <a:stretch>
              <a:fillRect/>
            </a:stretch>
          </p:blipFill>
          <p:spPr>
            <a:xfrm>
              <a:off x="0" y="0"/>
              <a:ext cx="4113514" cy="34346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5" name="Broad beans"/>
            <p:cNvSpPr/>
            <p:nvPr/>
          </p:nvSpPr>
          <p:spPr>
            <a:xfrm>
              <a:off x="0" y="3510891"/>
              <a:ext cx="4113514" cy="457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defRPr sz="2000"/>
              </a:lvl1pPr>
            </a:lstStyle>
            <a:p>
              <a:pPr/>
              <a:r>
                <a:t>Broad beans</a:t>
              </a:r>
            </a:p>
          </p:txBody>
        </p:sp>
      </p:grpSp>
      <p:grpSp>
        <p:nvGrpSpPr>
          <p:cNvPr id="189" name="Image Gallery"/>
          <p:cNvGrpSpPr/>
          <p:nvPr/>
        </p:nvGrpSpPr>
        <p:grpSpPr>
          <a:xfrm>
            <a:off x="8273062" y="4719442"/>
            <a:ext cx="4309521" cy="4587119"/>
            <a:chOff x="0" y="0"/>
            <a:chExt cx="4309520" cy="4587117"/>
          </a:xfrm>
        </p:grpSpPr>
        <p:pic>
          <p:nvPicPr>
            <p:cNvPr id="187" name="IMG_9596.jpeg" descr="IMG_9596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10164" t="0" r="10164" b="0"/>
            <a:stretch>
              <a:fillRect/>
            </a:stretch>
          </p:blipFill>
          <p:spPr>
            <a:xfrm>
              <a:off x="0" y="0"/>
              <a:ext cx="4309521" cy="40537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8" name="Potatoes"/>
            <p:cNvSpPr/>
            <p:nvPr/>
          </p:nvSpPr>
          <p:spPr>
            <a:xfrm>
              <a:off x="0" y="4129917"/>
              <a:ext cx="4309521" cy="457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defRPr sz="2000"/>
              </a:lvl1pPr>
            </a:lstStyle>
            <a:p>
              <a:pPr/>
              <a:r>
                <a:t>Potatoes</a:t>
              </a:r>
            </a:p>
          </p:txBody>
        </p:sp>
      </p:grpSp>
      <p:pic>
        <p:nvPicPr>
          <p:cNvPr id="190" name="pasted-image.pdf" descr="pasted-image.pdf"/>
          <p:cNvPicPr>
            <a:picLocks noChangeAspect="1"/>
          </p:cNvPicPr>
          <p:nvPr/>
        </p:nvPicPr>
        <p:blipFill>
          <a:blip r:embed="rId6">
            <a:extLst/>
          </a:blip>
          <a:srcRect l="8180" t="4620" r="0" b="4620"/>
          <a:stretch>
            <a:fillRect/>
          </a:stretch>
        </p:blipFill>
        <p:spPr>
          <a:xfrm>
            <a:off x="10198731" y="430041"/>
            <a:ext cx="1862673" cy="18906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56"/>
          <p:cNvSpPr txBox="1"/>
          <p:nvPr>
            <p:ph type="title"/>
          </p:nvPr>
        </p:nvSpPr>
        <p:spPr>
          <a:xfrm>
            <a:off x="55033" y="830923"/>
            <a:ext cx="10090151" cy="1789511"/>
          </a:xfrm>
          <a:prstGeom prst="rect">
            <a:avLst/>
          </a:prstGeom>
        </p:spPr>
        <p:txBody>
          <a:bodyPr/>
          <a:lstStyle/>
          <a:p>
            <a:pPr algn="l" defTabSz="448055">
              <a:spcBef>
                <a:spcPts val="1100"/>
              </a:spcBef>
              <a:defRPr sz="1666">
                <a:solidFill>
                  <a:srgbClr val="578726"/>
                </a:solidFill>
                <a:latin typeface="Garden Grown Caps"/>
                <a:ea typeface="Garden Grown Caps"/>
                <a:cs typeface="Garden Grown Caps"/>
                <a:sym typeface="Garden Grown Caps"/>
              </a:defRPr>
            </a:pPr>
            <a:r>
              <a:t>            </a:t>
            </a:r>
            <a:r>
              <a:rPr sz="4900"/>
              <a:t>          </a:t>
            </a:r>
            <a:r>
              <a:rPr sz="4900">
                <a:solidFill>
                  <a:schemeClr val="accent2"/>
                </a:solidFill>
              </a:rPr>
              <a:t>Food for Thought supporting ‘Sponsors’</a:t>
            </a:r>
          </a:p>
        </p:txBody>
      </p:sp>
      <p:sp>
        <p:nvSpPr>
          <p:cNvPr id="193" name="Shape 157"/>
          <p:cNvSpPr txBox="1"/>
          <p:nvPr>
            <p:ph type="body" idx="1"/>
          </p:nvPr>
        </p:nvSpPr>
        <p:spPr>
          <a:xfrm>
            <a:off x="1651000" y="1842508"/>
            <a:ext cx="9702800" cy="7288792"/>
          </a:xfrm>
          <a:prstGeom prst="rect">
            <a:avLst/>
          </a:prstGeom>
        </p:spPr>
        <p:txBody>
          <a:bodyPr/>
          <a:lstStyle/>
          <a:p>
            <a:pPr marL="0" indent="0" defTabSz="182879">
              <a:spcBef>
                <a:spcPts val="400"/>
              </a:spcBef>
              <a:buSzTx/>
              <a:buNone/>
              <a:defRPr sz="600">
                <a:solidFill>
                  <a:srgbClr val="578726"/>
                </a:solidFill>
                <a:latin typeface="Garden Grown Caps"/>
                <a:ea typeface="Garden Grown Caps"/>
                <a:cs typeface="Garden Grown Caps"/>
                <a:sym typeface="Garden Grown Caps"/>
              </a:defRPr>
            </a:pPr>
          </a:p>
          <a:p>
            <a:pPr marL="0" indent="0" defTabSz="182879">
              <a:spcBef>
                <a:spcPts val="0"/>
              </a:spcBef>
              <a:buSzTx/>
              <a:buNone/>
              <a:defRPr sz="400">
                <a:solidFill>
                  <a:srgbClr val="578726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marL="0" indent="0" defTabSz="182879">
              <a:spcBef>
                <a:spcPts val="0"/>
              </a:spcBef>
              <a:buSzTx/>
              <a:buNone/>
              <a:defRPr sz="14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We have received approx £3000 + of product and donations for our first 2 schools from the ‘win win’ pupils’ letters :</a:t>
            </a:r>
          </a:p>
          <a:p>
            <a:pPr marL="0" indent="0" defTabSz="182879">
              <a:spcBef>
                <a:spcPts val="0"/>
              </a:spcBef>
              <a:buSzTx/>
              <a:buNone/>
              <a:defRPr sz="1400">
                <a:latin typeface="Garden Grown Caps"/>
                <a:ea typeface="Garden Grown Caps"/>
                <a:cs typeface="Garden Grown Caps"/>
                <a:sym typeface="Garden Grown Caps"/>
              </a:defRPr>
            </a:pPr>
          </a:p>
          <a:p>
            <a:pPr marL="0" indent="0" defTabSz="182879">
              <a:spcBef>
                <a:spcPts val="0"/>
              </a:spcBef>
              <a:buSzTx/>
              <a:buNone/>
              <a:defRPr sz="1900">
                <a:solidFill>
                  <a:schemeClr val="accent2"/>
                </a:solidFill>
                <a:latin typeface="Garden Grown Caps"/>
                <a:ea typeface="Garden Grown Caps"/>
                <a:cs typeface="Garden Grown Caps"/>
                <a:sym typeface="Garden Grown Caps"/>
              </a:defRPr>
            </a:pPr>
            <a:r>
              <a:t>Flegg High  </a:t>
            </a:r>
          </a:p>
          <a:p>
            <a:pPr marL="0" indent="0" defTabSz="182879">
              <a:spcBef>
                <a:spcPts val="0"/>
              </a:spcBef>
              <a:buSzTx/>
              <a:buNone/>
              <a:defRPr sz="1400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marL="182737" indent="-182737" defTabSz="182879">
              <a:spcBef>
                <a:spcPts val="0"/>
              </a:spcBef>
              <a:defRPr sz="14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Spear and Jackson </a:t>
            </a:r>
          </a:p>
          <a:p>
            <a:pPr marL="0" indent="0" defTabSz="182879">
              <a:spcBef>
                <a:spcPts val="0"/>
              </a:spcBef>
              <a:buSzTx/>
              <a:buNone/>
              <a:defRPr sz="1800">
                <a:solidFill>
                  <a:srgbClr val="57872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“ We receive hundreds of letters asking for things but your letter resonated…”</a:t>
            </a:r>
            <a:endParaRPr sz="1400"/>
          </a:p>
          <a:p>
            <a:pPr marL="182737" indent="-182737" defTabSz="182879">
              <a:spcBef>
                <a:spcPts val="0"/>
              </a:spcBef>
              <a:defRPr sz="14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approx £1500 of gardening tools and equipment</a:t>
            </a:r>
          </a:p>
          <a:p>
            <a:pPr marL="182737" indent="-182737" defTabSz="182879">
              <a:spcBef>
                <a:spcPts val="0"/>
              </a:spcBef>
              <a:defRPr sz="1400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marL="182737" indent="-182737" defTabSz="182879">
              <a:spcBef>
                <a:spcPts val="0"/>
              </a:spcBef>
              <a:defRPr sz="14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East Coast Growers : Young Plants ; fertiliser ; financial donation</a:t>
            </a:r>
          </a:p>
          <a:p>
            <a:pPr marL="182737" indent="-182737" defTabSz="182879">
              <a:spcBef>
                <a:spcPts val="0"/>
              </a:spcBef>
              <a:defRPr sz="1400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marL="182737" indent="-182737" defTabSz="182879">
              <a:spcBef>
                <a:spcPts val="0"/>
              </a:spcBef>
              <a:defRPr sz="14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Elveden Estate  : Vegetable Seeds</a:t>
            </a:r>
          </a:p>
          <a:p>
            <a:pPr marL="182737" indent="-182737" defTabSz="182879">
              <a:spcBef>
                <a:spcPts val="0"/>
              </a:spcBef>
              <a:defRPr sz="1400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marL="182737" indent="-182737" defTabSz="182879">
              <a:spcBef>
                <a:spcPts val="0"/>
              </a:spcBef>
              <a:defRPr sz="14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Tesco’ : plants</a:t>
            </a:r>
          </a:p>
          <a:p>
            <a:pPr marL="0" indent="0" defTabSz="182879">
              <a:spcBef>
                <a:spcPts val="0"/>
              </a:spcBef>
              <a:buSzTx/>
              <a:buNone/>
              <a:defRPr sz="1400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marL="0" indent="0" defTabSz="182879">
              <a:spcBef>
                <a:spcPts val="0"/>
              </a:spcBef>
              <a:buSzTx/>
              <a:buNone/>
              <a:defRPr sz="1900">
                <a:solidFill>
                  <a:schemeClr val="accent2"/>
                </a:solidFill>
                <a:latin typeface="Garden Grown Caps"/>
                <a:ea typeface="Garden Grown Caps"/>
                <a:cs typeface="Garden Grown Caps"/>
                <a:sym typeface="Garden Grown Caps"/>
              </a:defRPr>
            </a:pPr>
            <a:r>
              <a:t>Wenhaston PRIMARY</a:t>
            </a:r>
          </a:p>
          <a:p>
            <a:pPr marL="0" indent="0" defTabSz="182879">
              <a:spcBef>
                <a:spcPts val="0"/>
              </a:spcBef>
              <a:buSzTx/>
              <a:buNone/>
              <a:defRPr sz="1400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marL="182737" indent="-182737" defTabSz="182879">
              <a:spcBef>
                <a:spcPts val="0"/>
              </a:spcBef>
              <a:defRPr sz="14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Cobbold Trust   £700 donation</a:t>
            </a:r>
          </a:p>
          <a:p>
            <a:pPr marL="182737" indent="-182737" defTabSz="182879">
              <a:spcBef>
                <a:spcPts val="0"/>
              </a:spcBef>
              <a:defRPr sz="1400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marL="182737" indent="-182737" defTabSz="182879">
              <a:spcBef>
                <a:spcPts val="0"/>
              </a:spcBef>
              <a:defRPr sz="14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Fiskars : 30 x children’s gardening tools worth about £500</a:t>
            </a:r>
          </a:p>
          <a:p>
            <a:pPr marL="182737" indent="-182737" defTabSz="182879">
              <a:spcBef>
                <a:spcPts val="0"/>
              </a:spcBef>
              <a:defRPr sz="1400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marL="182737" indent="-182737" defTabSz="182879">
              <a:spcBef>
                <a:spcPts val="0"/>
              </a:spcBef>
              <a:defRPr sz="14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Wyevale Garden Centre :  £500 to spend, equipment,  over 30 large bags compost </a:t>
            </a:r>
          </a:p>
          <a:p>
            <a:pPr marL="182737" indent="-182737" defTabSz="182879">
              <a:spcBef>
                <a:spcPts val="0"/>
              </a:spcBef>
              <a:defRPr sz="1400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marL="182737" indent="-182737" defTabSz="182879">
              <a:spcBef>
                <a:spcPts val="0"/>
              </a:spcBef>
              <a:defRPr sz="14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Parent  : Poly tunnel and Wood for raised beds </a:t>
            </a:r>
          </a:p>
        </p:txBody>
      </p:sp>
      <p:pic>
        <p:nvPicPr>
          <p:cNvPr id="194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rcRect l="8180" t="4620" r="0" b="4620"/>
          <a:stretch>
            <a:fillRect/>
          </a:stretch>
        </p:blipFill>
        <p:spPr>
          <a:xfrm>
            <a:off x="10784918" y="379241"/>
            <a:ext cx="1654974" cy="16798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