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19"/>
  </p:notesMasterIdLst>
  <p:sldIdLst>
    <p:sldId id="306" r:id="rId7"/>
    <p:sldId id="309" r:id="rId8"/>
    <p:sldId id="311" r:id="rId9"/>
    <p:sldId id="312" r:id="rId10"/>
    <p:sldId id="308" r:id="rId11"/>
    <p:sldId id="307" r:id="rId12"/>
    <p:sldId id="310" r:id="rId13"/>
    <p:sldId id="315" r:id="rId14"/>
    <p:sldId id="316" r:id="rId15"/>
    <p:sldId id="313" r:id="rId16"/>
    <p:sldId id="314" r:id="rId17"/>
    <p:sldId id="3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02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4" autoAdjust="0"/>
    <p:restoredTop sz="94524" autoAdjust="0"/>
  </p:normalViewPr>
  <p:slideViewPr>
    <p:cSldViewPr snapToGrid="0">
      <p:cViewPr varScale="1">
        <p:scale>
          <a:sx n="87" d="100"/>
          <a:sy n="87" d="100"/>
        </p:scale>
        <p:origin x="-41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6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3ABA03-03D8-4A12-B8F2-1FB50420F58B}" type="datetimeFigureOut">
              <a:rPr lang="en-GB" smtClean="0"/>
              <a:t>11/06/2018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17628F-0A9D-4127-924C-D26ADC3C2B98}" type="slidenum">
              <a:rPr lang="en-GB" smtClean="0"/>
              <a:t>‹#›</a:t>
            </a:fld>
            <a:endParaRPr lang="en-GB"/>
          </a:p>
        </p:txBody>
      </p:sp>
    </p:spTree>
    <p:extLst>
      <p:ext uri="{BB962C8B-B14F-4D97-AF65-F5344CB8AC3E}">
        <p14:creationId xmlns:p14="http://schemas.microsoft.com/office/powerpoint/2010/main" val="3386481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15-20 minutes</a:t>
            </a:r>
            <a:endParaRPr lang="en-GB" dirty="0"/>
          </a:p>
        </p:txBody>
      </p:sp>
      <p:sp>
        <p:nvSpPr>
          <p:cNvPr id="4" name="Slide Number Placeholder 3"/>
          <p:cNvSpPr>
            <a:spLocks noGrp="1"/>
          </p:cNvSpPr>
          <p:nvPr>
            <p:ph type="sldNum" sz="quarter" idx="10"/>
          </p:nvPr>
        </p:nvSpPr>
        <p:spPr/>
        <p:txBody>
          <a:bodyPr/>
          <a:lstStyle/>
          <a:p>
            <a:fld id="{5617628F-0A9D-4127-924C-D26ADC3C2B98}" type="slidenum">
              <a:rPr lang="en-GB" smtClean="0"/>
              <a:t>1</a:t>
            </a:fld>
            <a:endParaRPr lang="en-GB"/>
          </a:p>
        </p:txBody>
      </p:sp>
    </p:spTree>
    <p:extLst>
      <p:ext uri="{BB962C8B-B14F-4D97-AF65-F5344CB8AC3E}">
        <p14:creationId xmlns:p14="http://schemas.microsoft.com/office/powerpoint/2010/main" val="71451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Add limited role of academic research in informing managers</a:t>
            </a:r>
            <a:r>
              <a:rPr lang="en-GB" sz="1200" b="1" kern="1200" baseline="0" dirty="0" smtClean="0">
                <a:solidFill>
                  <a:schemeClr val="tx1"/>
                </a:solidFill>
                <a:effectLst/>
                <a:latin typeface="+mn-lt"/>
                <a:ea typeface="+mn-ea"/>
                <a:cs typeface="+mn-cs"/>
              </a:rPr>
              <a:t> evidence-based practice.</a:t>
            </a:r>
          </a:p>
          <a:p>
            <a:r>
              <a:rPr lang="en-GB" sz="1200" kern="1200" dirty="0" smtClean="0">
                <a:solidFill>
                  <a:schemeClr val="tx1"/>
                </a:solidFill>
                <a:effectLst/>
                <a:latin typeface="+mn-lt"/>
                <a:ea typeface="+mn-ea"/>
                <a:cs typeface="+mn-cs"/>
              </a:rPr>
              <a:t>A lack of focus on academic literature as a means of informing working practice is supported by Francis-</a:t>
            </a:r>
            <a:r>
              <a:rPr lang="en-GB" sz="1200" kern="1200" dirty="0" err="1" smtClean="0">
                <a:solidFill>
                  <a:schemeClr val="tx1"/>
                </a:solidFill>
                <a:effectLst/>
                <a:latin typeface="+mn-lt"/>
                <a:ea typeface="+mn-ea"/>
                <a:cs typeface="+mn-cs"/>
              </a:rPr>
              <a:t>Smythe</a:t>
            </a:r>
            <a:r>
              <a:rPr lang="en-GB" sz="1200" kern="1200" dirty="0" smtClean="0">
                <a:solidFill>
                  <a:schemeClr val="tx1"/>
                </a:solidFill>
                <a:effectLst/>
                <a:latin typeface="+mn-lt"/>
                <a:ea typeface="+mn-ea"/>
                <a:cs typeface="+mn-cs"/>
              </a:rPr>
              <a:t>, Robinson, and Ross (2013) whose investigation of evidence-based management practices within senior managers showed research evidence represented minimal importance. This content was overlooked in favour of evidence from other professionals, both within and outside of their organisation, their intuition/instinct, and their personal values. These later two factors are expected to be integrated within individual’s personal construing system. This reflects the value of sourcing this information, for understanding the understanding of employability within the work context. </a:t>
            </a:r>
          </a:p>
          <a:p>
            <a:r>
              <a:rPr lang="en-GB" sz="1200" kern="1200" dirty="0" smtClean="0">
                <a:solidFill>
                  <a:schemeClr val="tx1"/>
                </a:solidFill>
                <a:effectLst/>
                <a:latin typeface="+mn-lt"/>
                <a:ea typeface="+mn-ea"/>
                <a:cs typeface="+mn-cs"/>
              </a:rPr>
              <a:t>Furthermore, the application of these theories within HE contexts is unknown. Pond and Harrington’s (2013) work within business departments of HEI’s uncovers patchy application of employability theory within the design of development initiatives. </a:t>
            </a: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Background</a:t>
            </a:r>
            <a:r>
              <a:rPr lang="en-GB" sz="1200" b="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Numerous perspectives surrounding employability exist within the literature. However, surveying of employer’s viewpoints often constrains responses to specific skills. This presents a narrowing of the contribution employers can make to understanding employability as a holistic concept. In this study a Personal Construct Theory stance is taken to understand the role of employers in informing our understanding of employability, and its development. </a:t>
            </a:r>
          </a:p>
          <a:p>
            <a:endParaRPr lang="en-GB" dirty="0"/>
          </a:p>
        </p:txBody>
      </p:sp>
      <p:sp>
        <p:nvSpPr>
          <p:cNvPr id="4" name="Slide Number Placeholder 3"/>
          <p:cNvSpPr>
            <a:spLocks noGrp="1"/>
          </p:cNvSpPr>
          <p:nvPr>
            <p:ph type="sldNum" sz="quarter" idx="10"/>
          </p:nvPr>
        </p:nvSpPr>
        <p:spPr/>
        <p:txBody>
          <a:bodyPr/>
          <a:lstStyle/>
          <a:p>
            <a:fld id="{5617628F-0A9D-4127-924C-D26ADC3C2B98}" type="slidenum">
              <a:rPr lang="en-GB" smtClean="0"/>
              <a:t>2</a:t>
            </a:fld>
            <a:endParaRPr lang="en-GB"/>
          </a:p>
        </p:txBody>
      </p:sp>
    </p:spTree>
    <p:extLst>
      <p:ext uri="{BB962C8B-B14F-4D97-AF65-F5344CB8AC3E}">
        <p14:creationId xmlns:p14="http://schemas.microsoft.com/office/powerpoint/2010/main" val="383482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Method:</a:t>
            </a:r>
            <a:r>
              <a:rPr lang="en-GB" sz="1200" kern="1200" dirty="0" smtClean="0">
                <a:solidFill>
                  <a:schemeClr val="tx1"/>
                </a:solidFill>
                <a:effectLst/>
                <a:latin typeface="+mn-lt"/>
                <a:ea typeface="+mn-ea"/>
                <a:cs typeface="+mn-cs"/>
              </a:rPr>
              <a:t> The present research applied a repertory grid technique to access 22 employers and 14 educators’ implicit theories of employability. Participants identified 6 students/employees, representing a range of employability levels. During the interview, bi-dimensional constructs were elicited through comparisons of individuals employability. Resulting constructs were aggregated via means of a content analysis. Following which, a differential analysis was conducted to identify any variation in the representation of these categories across employers and educators.</a:t>
            </a:r>
          </a:p>
          <a:p>
            <a:endParaRPr lang="en-GB" dirty="0"/>
          </a:p>
        </p:txBody>
      </p:sp>
      <p:sp>
        <p:nvSpPr>
          <p:cNvPr id="4" name="Slide Number Placeholder 3"/>
          <p:cNvSpPr>
            <a:spLocks noGrp="1"/>
          </p:cNvSpPr>
          <p:nvPr>
            <p:ph type="sldNum" sz="quarter" idx="10"/>
          </p:nvPr>
        </p:nvSpPr>
        <p:spPr/>
        <p:txBody>
          <a:bodyPr/>
          <a:lstStyle/>
          <a:p>
            <a:fld id="{5617628F-0A9D-4127-924C-D26ADC3C2B98}" type="slidenum">
              <a:rPr lang="en-GB" smtClean="0"/>
              <a:t>5</a:t>
            </a:fld>
            <a:endParaRPr lang="en-GB"/>
          </a:p>
        </p:txBody>
      </p:sp>
    </p:spTree>
    <p:extLst>
      <p:ext uri="{BB962C8B-B14F-4D97-AF65-F5344CB8AC3E}">
        <p14:creationId xmlns:p14="http://schemas.microsoft.com/office/powerpoint/2010/main" val="3879343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Results:</a:t>
            </a:r>
            <a:r>
              <a:rPr lang="en-GB" sz="1200" kern="1200" dirty="0" smtClean="0">
                <a:solidFill>
                  <a:schemeClr val="tx1"/>
                </a:solidFill>
                <a:effectLst/>
                <a:latin typeface="+mn-lt"/>
                <a:ea typeface="+mn-ea"/>
                <a:cs typeface="+mn-cs"/>
              </a:rPr>
              <a:t> Four main distinctions were identified, relating to: Interpersonal Competencies - </a:t>
            </a:r>
            <a:r>
              <a:rPr lang="en-GB" sz="1200" i="1" kern="1200" dirty="0" smtClean="0">
                <a:solidFill>
                  <a:schemeClr val="tx1"/>
                </a:solidFill>
                <a:effectLst/>
                <a:latin typeface="+mn-lt"/>
                <a:ea typeface="+mn-ea"/>
                <a:cs typeface="+mn-cs"/>
              </a:rPr>
              <a:t>competence to interact with others appropriately</a:t>
            </a:r>
            <a:r>
              <a:rPr lang="en-GB" sz="1200" kern="1200" dirty="0" smtClean="0">
                <a:solidFill>
                  <a:schemeClr val="tx1"/>
                </a:solidFill>
                <a:effectLst/>
                <a:latin typeface="+mn-lt"/>
                <a:ea typeface="+mn-ea"/>
                <a:cs typeface="+mn-cs"/>
              </a:rPr>
              <a:t>; Commitment- </a:t>
            </a:r>
            <a:r>
              <a:rPr lang="en-GB" sz="1200" i="1" kern="1200" dirty="0" smtClean="0">
                <a:solidFill>
                  <a:schemeClr val="tx1"/>
                </a:solidFill>
                <a:effectLst/>
                <a:latin typeface="+mn-lt"/>
                <a:ea typeface="+mn-ea"/>
                <a:cs typeface="+mn-cs"/>
              </a:rPr>
              <a:t>being directed, pledged or bound to engage with the role</a:t>
            </a:r>
            <a:r>
              <a:rPr lang="en-GB" sz="1200" kern="1200" dirty="0" smtClean="0">
                <a:solidFill>
                  <a:schemeClr val="tx1"/>
                </a:solidFill>
                <a:effectLst/>
                <a:latin typeface="+mn-lt"/>
                <a:ea typeface="+mn-ea"/>
                <a:cs typeface="+mn-cs"/>
              </a:rPr>
              <a:t>; Proactivity - </a:t>
            </a:r>
            <a:r>
              <a:rPr lang="en-GB" sz="1200" i="1" kern="1200" dirty="0" smtClean="0">
                <a:solidFill>
                  <a:schemeClr val="tx1"/>
                </a:solidFill>
                <a:effectLst/>
                <a:latin typeface="+mn-lt"/>
                <a:ea typeface="+mn-ea"/>
                <a:cs typeface="+mn-cs"/>
              </a:rPr>
              <a:t>showing a tendency towards action, to creating or controlling a situation for themselves</a:t>
            </a:r>
            <a:r>
              <a:rPr lang="en-GB" sz="1200" kern="1200" dirty="0" smtClean="0">
                <a:solidFill>
                  <a:schemeClr val="tx1"/>
                </a:solidFill>
                <a:effectLst/>
                <a:latin typeface="+mn-lt"/>
                <a:ea typeface="+mn-ea"/>
                <a:cs typeface="+mn-cs"/>
              </a:rPr>
              <a:t>; and Vision  - </a:t>
            </a:r>
            <a:r>
              <a:rPr lang="en-GB" sz="1200" i="1" kern="1200" dirty="0" smtClean="0">
                <a:solidFill>
                  <a:schemeClr val="tx1"/>
                </a:solidFill>
                <a:effectLst/>
                <a:latin typeface="+mn-lt"/>
                <a:ea typeface="+mn-ea"/>
                <a:cs typeface="+mn-cs"/>
              </a:rPr>
              <a:t>managing time effectively, prioritising tasks to achieve their goals, having a vision and effective planning skills</a:t>
            </a:r>
            <a:r>
              <a:rPr lang="en-GB" sz="1200" kern="1200" dirty="0" smtClean="0">
                <a:solidFill>
                  <a:schemeClr val="tx1"/>
                </a:solidFill>
                <a:effectLst/>
                <a:latin typeface="+mn-lt"/>
                <a:ea typeface="+mn-ea"/>
                <a:cs typeface="+mn-cs"/>
              </a:rPr>
              <a:t>. Results indicated a discrepancy between the views of employers and educators. </a:t>
            </a:r>
          </a:p>
          <a:p>
            <a:endParaRPr lang="en-GB" dirty="0"/>
          </a:p>
        </p:txBody>
      </p:sp>
      <p:sp>
        <p:nvSpPr>
          <p:cNvPr id="4" name="Slide Number Placeholder 3"/>
          <p:cNvSpPr>
            <a:spLocks noGrp="1"/>
          </p:cNvSpPr>
          <p:nvPr>
            <p:ph type="sldNum" sz="quarter" idx="10"/>
          </p:nvPr>
        </p:nvSpPr>
        <p:spPr/>
        <p:txBody>
          <a:bodyPr/>
          <a:lstStyle/>
          <a:p>
            <a:fld id="{5617628F-0A9D-4127-924C-D26ADC3C2B98}" type="slidenum">
              <a:rPr lang="en-GB" smtClean="0"/>
              <a:t>6</a:t>
            </a:fld>
            <a:endParaRPr lang="en-GB"/>
          </a:p>
        </p:txBody>
      </p:sp>
    </p:spTree>
    <p:extLst>
      <p:ext uri="{BB962C8B-B14F-4D97-AF65-F5344CB8AC3E}">
        <p14:creationId xmlns:p14="http://schemas.microsoft.com/office/powerpoint/2010/main" val="218127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Make biggest section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617628F-0A9D-4127-924C-D26ADC3C2B98}" type="slidenum">
              <a:rPr lang="en-GB" smtClean="0"/>
              <a:t>7</a:t>
            </a:fld>
            <a:endParaRPr lang="en-GB"/>
          </a:p>
        </p:txBody>
      </p:sp>
    </p:spTree>
    <p:extLst>
      <p:ext uri="{BB962C8B-B14F-4D97-AF65-F5344CB8AC3E}">
        <p14:creationId xmlns:p14="http://schemas.microsoft.com/office/powerpoint/2010/main" val="315402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Inclusion of employers in research and initiative design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application of academically generated employability conceptualisations should be viewed with caution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a:p>
            <a:r>
              <a:rPr lang="en-GB" dirty="0" smtClean="0"/>
              <a:t>The current conceptualisation of employability </a:t>
            </a:r>
          </a:p>
          <a:p>
            <a:r>
              <a:rPr lang="en-GB" dirty="0" smtClean="0"/>
              <a:t>from a PCT standpoint, in addition to variations </a:t>
            </a:r>
          </a:p>
          <a:p>
            <a:r>
              <a:rPr lang="en-GB" dirty="0" smtClean="0"/>
              <a:t>across employer and educators personal theories </a:t>
            </a:r>
          </a:p>
          <a:p>
            <a:r>
              <a:rPr lang="en-GB" dirty="0" smtClean="0"/>
              <a:t>presented within the data, emphasise the </a:t>
            </a:r>
          </a:p>
          <a:p>
            <a:r>
              <a:rPr lang="en-GB" dirty="0" smtClean="0"/>
              <a:t>uncompromising role of employers in informing HE employability          research, and development   initiatives. </a:t>
            </a:r>
          </a:p>
          <a:p>
            <a:r>
              <a:rPr lang="en-GB" dirty="0" smtClean="0"/>
              <a:t> </a:t>
            </a:r>
          </a:p>
          <a:p>
            <a:r>
              <a:rPr lang="en-GB" dirty="0" smtClean="0"/>
              <a:t>Current findings suggest the need for regular sampling of employer’s         viewpoints, unconstrained by existing skills list.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Implications:</a:t>
            </a:r>
            <a:r>
              <a:rPr lang="en-GB" sz="1200" kern="1200" dirty="0" smtClean="0">
                <a:solidFill>
                  <a:schemeClr val="tx1"/>
                </a:solidFill>
                <a:effectLst/>
                <a:latin typeface="+mn-lt"/>
                <a:ea typeface="+mn-ea"/>
                <a:cs typeface="+mn-cs"/>
              </a:rPr>
              <a:t> The current conceptualisation of employability from a Personal Construct Theory outlook, and cross- variety of employability conceptualisation presented within the data, emphasise the uncompromising role of employers in informing HE employability development initiatives. Implications for research and practice include the need for regular sampling of employer’s viewpoints, unconstrained by existing skills list. Future conceptual developments need to consider consistency between recruiters and candidate’s implicit theories of employability, in understanding employment-related outcomes.</a:t>
            </a:r>
          </a:p>
          <a:p>
            <a:endParaRPr lang="en-GB" dirty="0"/>
          </a:p>
        </p:txBody>
      </p:sp>
      <p:sp>
        <p:nvSpPr>
          <p:cNvPr id="4" name="Slide Number Placeholder 3"/>
          <p:cNvSpPr>
            <a:spLocks noGrp="1"/>
          </p:cNvSpPr>
          <p:nvPr>
            <p:ph type="sldNum" sz="quarter" idx="10"/>
          </p:nvPr>
        </p:nvSpPr>
        <p:spPr/>
        <p:txBody>
          <a:bodyPr/>
          <a:lstStyle/>
          <a:p>
            <a:fld id="{5617628F-0A9D-4127-924C-D26ADC3C2B98}" type="slidenum">
              <a:rPr lang="en-GB" smtClean="0"/>
              <a:t>10</a:t>
            </a:fld>
            <a:endParaRPr lang="en-GB"/>
          </a:p>
        </p:txBody>
      </p:sp>
    </p:spTree>
    <p:extLst>
      <p:ext uri="{BB962C8B-B14F-4D97-AF65-F5344CB8AC3E}">
        <p14:creationId xmlns:p14="http://schemas.microsoft.com/office/powerpoint/2010/main" val="312650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102108"/>
            <a:ext cx="2743200" cy="365125"/>
          </a:xfrm>
        </p:spPr>
        <p:txBody>
          <a:bodyPr/>
          <a:lstStyle/>
          <a:p>
            <a:fld id="{522D6414-6480-43BA-AE9E-282FE2EF292E}" type="datetimeFigureOut">
              <a:rPr lang="en-GB" smtClean="0"/>
              <a:t>11/06/2018</a:t>
            </a:fld>
            <a:endParaRPr lang="en-GB"/>
          </a:p>
        </p:txBody>
      </p:sp>
      <p:sp>
        <p:nvSpPr>
          <p:cNvPr id="5" name="Footer Placeholder 4"/>
          <p:cNvSpPr>
            <a:spLocks noGrp="1"/>
          </p:cNvSpPr>
          <p:nvPr>
            <p:ph type="ftr" sz="quarter" idx="11"/>
          </p:nvPr>
        </p:nvSpPr>
        <p:spPr>
          <a:xfrm>
            <a:off x="4030052" y="6102107"/>
            <a:ext cx="4114800" cy="365125"/>
          </a:xfrm>
        </p:spPr>
        <p:txBody>
          <a:bodyPr/>
          <a:lstStyle/>
          <a:p>
            <a:endParaRPr lang="en-GB"/>
          </a:p>
        </p:txBody>
      </p:sp>
      <p:sp>
        <p:nvSpPr>
          <p:cNvPr id="6" name="Slide Number Placeholder 5"/>
          <p:cNvSpPr>
            <a:spLocks noGrp="1"/>
          </p:cNvSpPr>
          <p:nvPr>
            <p:ph type="sldNum" sz="quarter" idx="12"/>
          </p:nvPr>
        </p:nvSpPr>
        <p:spPr>
          <a:xfrm>
            <a:off x="8593504" y="6102107"/>
            <a:ext cx="2743200" cy="365125"/>
          </a:xfrm>
        </p:spPr>
        <p:txBody>
          <a:bodyPr/>
          <a:lstStyle/>
          <a:p>
            <a:fld id="{6DADFDE8-47B4-4ECF-87B0-E5E1594D5E72}" type="slidenum">
              <a:rPr lang="en-GB" smtClean="0"/>
              <a:t>‹#›</a:t>
            </a:fld>
            <a:endParaRPr lang="en-GB"/>
          </a:p>
        </p:txBody>
      </p:sp>
      <p:sp>
        <p:nvSpPr>
          <p:cNvPr id="7" name="Rectangle 6"/>
          <p:cNvSpPr/>
          <p:nvPr userDrawn="1"/>
        </p:nvSpPr>
        <p:spPr>
          <a:xfrm>
            <a:off x="0" y="1"/>
            <a:ext cx="12191999" cy="660593"/>
          </a:xfrm>
          <a:prstGeom prst="rect">
            <a:avLst/>
          </a:prstGeom>
          <a:solidFill>
            <a:srgbClr val="770216"/>
          </a:solidFill>
          <a:ln>
            <a:solidFill>
              <a:srgbClr val="7702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userDrawn="1"/>
        </p:nvSpPr>
        <p:spPr>
          <a:xfrm>
            <a:off x="-1" y="6578117"/>
            <a:ext cx="12191999" cy="279882"/>
          </a:xfrm>
          <a:prstGeom prst="rect">
            <a:avLst/>
          </a:prstGeom>
          <a:solidFill>
            <a:srgbClr val="770216"/>
          </a:solidFill>
          <a:ln>
            <a:solidFill>
              <a:srgbClr val="7702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13037" y="6589179"/>
            <a:ext cx="12148831" cy="261610"/>
          </a:xfrm>
          <a:prstGeom prst="rect">
            <a:avLst/>
          </a:prstGeom>
          <a:noFill/>
        </p:spPr>
        <p:txBody>
          <a:bodyPr wrap="square" rtlCol="0">
            <a:spAutoFit/>
          </a:bodyPr>
          <a:lstStyle/>
          <a:p>
            <a:pPr algn="ctr"/>
            <a:r>
              <a:rPr lang="en-GB" sz="1100" b="1" dirty="0">
                <a:solidFill>
                  <a:schemeClr val="bg1"/>
                </a:solidFill>
                <a:latin typeface="Calibri" panose="020F0502020204030204" pitchFamily="34" charset="0"/>
              </a:rPr>
              <a:t>Newman University</a:t>
            </a:r>
            <a:r>
              <a:rPr lang="en-GB" sz="1100" dirty="0">
                <a:solidFill>
                  <a:schemeClr val="bg1"/>
                </a:solidFill>
                <a:latin typeface="Calibri" panose="020F0502020204030204" pitchFamily="34" charset="0"/>
              </a:rPr>
              <a:t>, Genners Lane, Bartley Green, Birmingham B32 3NT                 	     </a:t>
            </a:r>
            <a:r>
              <a:rPr lang="en-GB" sz="1100" baseline="0" dirty="0">
                <a:solidFill>
                  <a:schemeClr val="bg1"/>
                </a:solidFill>
                <a:latin typeface="Calibri" panose="020F0502020204030204" pitchFamily="34" charset="0"/>
              </a:rPr>
              <a:t>       </a:t>
            </a:r>
            <a:r>
              <a:rPr lang="en-GB" sz="1100" dirty="0">
                <a:solidFill>
                  <a:schemeClr val="bg1"/>
                </a:solidFill>
                <a:latin typeface="Calibri" panose="020F0502020204030204" pitchFamily="34" charset="0"/>
              </a:rPr>
              <a:t>  </a:t>
            </a:r>
            <a:r>
              <a:rPr lang="en-GB" sz="1100" b="1" dirty="0">
                <a:solidFill>
                  <a:schemeClr val="bg1"/>
                </a:solidFill>
                <a:latin typeface="Calibri" panose="020F0502020204030204" pitchFamily="34" charset="0"/>
              </a:rPr>
              <a:t>T: </a:t>
            </a:r>
            <a:r>
              <a:rPr lang="en-GB" sz="1100" dirty="0">
                <a:solidFill>
                  <a:schemeClr val="bg1"/>
                </a:solidFill>
                <a:latin typeface="Calibri" panose="020F0502020204030204" pitchFamily="34" charset="0"/>
              </a:rPr>
              <a:t>+44(0)121 476 1181                    	 </a:t>
            </a:r>
            <a:r>
              <a:rPr lang="en-GB" sz="1100" baseline="0" dirty="0">
                <a:solidFill>
                  <a:schemeClr val="bg1"/>
                </a:solidFill>
                <a:latin typeface="Calibri" panose="020F0502020204030204" pitchFamily="34" charset="0"/>
              </a:rPr>
              <a:t>            </a:t>
            </a:r>
            <a:r>
              <a:rPr lang="en-GB" sz="1100" b="1" dirty="0">
                <a:solidFill>
                  <a:schemeClr val="bg1"/>
                </a:solidFill>
                <a:latin typeface="Calibri" panose="020F0502020204030204" pitchFamily="34" charset="0"/>
              </a:rPr>
              <a:t>www.newman.ac.uk</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590" y="168249"/>
            <a:ext cx="2438400" cy="349484"/>
          </a:xfrm>
          <a:prstGeom prst="rect">
            <a:avLst/>
          </a:prstGeom>
        </p:spPr>
      </p:pic>
      <p:sp>
        <p:nvSpPr>
          <p:cNvPr id="2" name="Title 1"/>
          <p:cNvSpPr>
            <a:spLocks noGrp="1"/>
          </p:cNvSpPr>
          <p:nvPr>
            <p:ph type="ctrTitle"/>
          </p:nvPr>
        </p:nvSpPr>
        <p:spPr>
          <a:xfrm>
            <a:off x="1524000" y="1838050"/>
            <a:ext cx="9144000" cy="1419466"/>
          </a:xfrm>
        </p:spPr>
        <p:txBody>
          <a:bodyPr anchor="b">
            <a:noAutofit/>
          </a:bodyPr>
          <a:lstStyle>
            <a:lvl1pPr algn="ctr">
              <a:defRPr sz="6000">
                <a:solidFill>
                  <a:srgbClr val="770216"/>
                </a:solidFill>
                <a:latin typeface="Times New Roman" panose="02020603050405020304" pitchFamily="18" charset="0"/>
                <a:cs typeface="Times New Roman" panose="02020603050405020304" pitchFamily="18" charset="0"/>
              </a:defRPr>
            </a:lvl1pPr>
          </a:lstStyle>
          <a:p>
            <a:r>
              <a:rPr lang="en-US"/>
              <a:t>Click to edit Master title style</a:t>
            </a:r>
            <a:endParaRPr lang="en-GB" dirty="0"/>
          </a:p>
        </p:txBody>
      </p:sp>
    </p:spTree>
    <p:extLst>
      <p:ext uri="{BB962C8B-B14F-4D97-AF65-F5344CB8AC3E}">
        <p14:creationId xmlns:p14="http://schemas.microsoft.com/office/powerpoint/2010/main" val="32345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008576"/>
            <a:ext cx="10515600" cy="49541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2D6414-6480-43BA-AE9E-282FE2EF292E}"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DFDE8-47B4-4ECF-87B0-E5E1594D5E72}" type="slidenum">
              <a:rPr lang="en-GB" smtClean="0"/>
              <a:t>‹#›</a:t>
            </a:fld>
            <a:endParaRPr lang="en-GB"/>
          </a:p>
        </p:txBody>
      </p:sp>
    </p:spTree>
    <p:extLst>
      <p:ext uri="{BB962C8B-B14F-4D97-AF65-F5344CB8AC3E}">
        <p14:creationId xmlns:p14="http://schemas.microsoft.com/office/powerpoint/2010/main" val="358402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55293"/>
            <a:ext cx="2628900" cy="5114383"/>
          </a:xfrm>
        </p:spPr>
        <p:txBody>
          <a:bodyPr vert="eaVert">
            <a:normAutofit/>
          </a:bodyPr>
          <a:lstStyle>
            <a:lvl1pPr algn="l">
              <a:defRPr sz="2800">
                <a:solidFill>
                  <a:srgbClr val="770216"/>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855293"/>
            <a:ext cx="7734300" cy="51143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2D6414-6480-43BA-AE9E-282FE2EF292E}"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DFDE8-47B4-4ECF-87B0-E5E1594D5E72}" type="slidenum">
              <a:rPr lang="en-GB" smtClean="0"/>
              <a:t>‹#›</a:t>
            </a:fld>
            <a:endParaRPr lang="en-GB"/>
          </a:p>
        </p:txBody>
      </p:sp>
    </p:spTree>
    <p:extLst>
      <p:ext uri="{BB962C8B-B14F-4D97-AF65-F5344CB8AC3E}">
        <p14:creationId xmlns:p14="http://schemas.microsoft.com/office/powerpoint/2010/main" val="169031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D93487-C9BB-4578-A644-5C6E18E2451A}"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786B52-FD6D-4866-AFCC-B5195AD73201}" type="slidenum">
              <a:rPr lang="en-GB" smtClean="0"/>
              <a:t>‹#›</a:t>
            </a:fld>
            <a:endParaRPr lang="en-GB"/>
          </a:p>
        </p:txBody>
      </p:sp>
    </p:spTree>
    <p:extLst>
      <p:ext uri="{BB962C8B-B14F-4D97-AF65-F5344CB8AC3E}">
        <p14:creationId xmlns:p14="http://schemas.microsoft.com/office/powerpoint/2010/main" val="299414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D93487-C9BB-4578-A644-5C6E18E2451A}"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786B52-FD6D-4866-AFCC-B5195AD73201}" type="slidenum">
              <a:rPr lang="en-GB" smtClean="0"/>
              <a:t>‹#›</a:t>
            </a:fld>
            <a:endParaRPr lang="en-GB"/>
          </a:p>
        </p:txBody>
      </p:sp>
    </p:spTree>
    <p:extLst>
      <p:ext uri="{BB962C8B-B14F-4D97-AF65-F5344CB8AC3E}">
        <p14:creationId xmlns:p14="http://schemas.microsoft.com/office/powerpoint/2010/main" val="297555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l">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0D93487-C9BB-4578-A644-5C6E18E2451A}"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786B52-FD6D-4866-AFCC-B5195AD73201}" type="slidenum">
              <a:rPr lang="en-GB" smtClean="0"/>
              <a:t>‹#›</a:t>
            </a:fld>
            <a:endParaRPr lang="en-GB"/>
          </a:p>
        </p:txBody>
      </p:sp>
    </p:spTree>
    <p:extLst>
      <p:ext uri="{BB962C8B-B14F-4D97-AF65-F5344CB8AC3E}">
        <p14:creationId xmlns:p14="http://schemas.microsoft.com/office/powerpoint/2010/main" val="357982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046519"/>
            <a:ext cx="5181600" cy="50205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046519"/>
            <a:ext cx="5181600" cy="50205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0D93487-C9BB-4578-A644-5C6E18E2451A}"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786B52-FD6D-4866-AFCC-B5195AD73201}" type="slidenum">
              <a:rPr lang="en-GB" smtClean="0"/>
              <a:t>‹#›</a:t>
            </a:fld>
            <a:endParaRPr lang="en-GB"/>
          </a:p>
        </p:txBody>
      </p:sp>
    </p:spTree>
    <p:extLst>
      <p:ext uri="{BB962C8B-B14F-4D97-AF65-F5344CB8AC3E}">
        <p14:creationId xmlns:p14="http://schemas.microsoft.com/office/powerpoint/2010/main" val="1772644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52467" y="166887"/>
            <a:ext cx="8546129" cy="358111"/>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39788" y="108662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1910541"/>
            <a:ext cx="5157787" cy="40973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8662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910541"/>
            <a:ext cx="5183188" cy="40973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D93487-C9BB-4578-A644-5C6E18E2451A}" type="datetimeFigureOut">
              <a:rPr lang="en-GB" smtClean="0"/>
              <a:t>11/06/2018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786B52-FD6D-4866-AFCC-B5195AD73201}" type="slidenum">
              <a:rPr lang="en-GB" smtClean="0"/>
              <a:t>‹#›</a:t>
            </a:fld>
            <a:endParaRPr lang="en-GB"/>
          </a:p>
        </p:txBody>
      </p:sp>
    </p:spTree>
    <p:extLst>
      <p:ext uri="{BB962C8B-B14F-4D97-AF65-F5344CB8AC3E}">
        <p14:creationId xmlns:p14="http://schemas.microsoft.com/office/powerpoint/2010/main" val="3661742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0D93487-C9BB-4578-A644-5C6E18E2451A}" type="datetimeFigureOut">
              <a:rPr lang="en-GB" smtClean="0"/>
              <a:t>11/06/2018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786B52-FD6D-4866-AFCC-B5195AD73201}" type="slidenum">
              <a:rPr lang="en-GB" smtClean="0"/>
              <a:t>‹#›</a:t>
            </a:fld>
            <a:endParaRPr lang="en-GB"/>
          </a:p>
        </p:txBody>
      </p:sp>
    </p:spTree>
    <p:extLst>
      <p:ext uri="{BB962C8B-B14F-4D97-AF65-F5344CB8AC3E}">
        <p14:creationId xmlns:p14="http://schemas.microsoft.com/office/powerpoint/2010/main" val="2515900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93487-C9BB-4578-A644-5C6E18E2451A}" type="datetimeFigureOut">
              <a:rPr lang="en-GB" smtClean="0"/>
              <a:t>11/06/2018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786B52-FD6D-4866-AFCC-B5195AD73201}" type="slidenum">
              <a:rPr lang="en-GB" smtClean="0"/>
              <a:t>‹#›</a:t>
            </a:fld>
            <a:endParaRPr lang="en-GB"/>
          </a:p>
        </p:txBody>
      </p:sp>
    </p:spTree>
    <p:extLst>
      <p:ext uri="{BB962C8B-B14F-4D97-AF65-F5344CB8AC3E}">
        <p14:creationId xmlns:p14="http://schemas.microsoft.com/office/powerpoint/2010/main" val="680006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lgn="l">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D93487-C9BB-4578-A644-5C6E18E2451A}"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786B52-FD6D-4866-AFCC-B5195AD73201}" type="slidenum">
              <a:rPr lang="en-GB" smtClean="0"/>
              <a:t>‹#›</a:t>
            </a:fld>
            <a:endParaRPr lang="en-GB"/>
          </a:p>
        </p:txBody>
      </p:sp>
    </p:spTree>
    <p:extLst>
      <p:ext uri="{BB962C8B-B14F-4D97-AF65-F5344CB8AC3E}">
        <p14:creationId xmlns:p14="http://schemas.microsoft.com/office/powerpoint/2010/main" val="239163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2D6414-6480-43BA-AE9E-282FE2EF292E}"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DFDE8-47B4-4ECF-87B0-E5E1594D5E72}" type="slidenum">
              <a:rPr lang="en-GB" smtClean="0"/>
              <a:t>‹#›</a:t>
            </a:fld>
            <a:endParaRPr lang="en-GB"/>
          </a:p>
        </p:txBody>
      </p:sp>
    </p:spTree>
    <p:extLst>
      <p:ext uri="{BB962C8B-B14F-4D97-AF65-F5344CB8AC3E}">
        <p14:creationId xmlns:p14="http://schemas.microsoft.com/office/powerpoint/2010/main" val="884353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lgn="l">
              <a:defRPr sz="3200"/>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D93487-C9BB-4578-A644-5C6E18E2451A}"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786B52-FD6D-4866-AFCC-B5195AD73201}" type="slidenum">
              <a:rPr lang="en-GB" smtClean="0"/>
              <a:t>‹#›</a:t>
            </a:fld>
            <a:endParaRPr lang="en-GB"/>
          </a:p>
        </p:txBody>
      </p:sp>
    </p:spTree>
    <p:extLst>
      <p:ext uri="{BB962C8B-B14F-4D97-AF65-F5344CB8AC3E}">
        <p14:creationId xmlns:p14="http://schemas.microsoft.com/office/powerpoint/2010/main" val="735269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D93487-C9BB-4578-A644-5C6E18E2451A}"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786B52-FD6D-4866-AFCC-B5195AD73201}" type="slidenum">
              <a:rPr lang="en-GB" smtClean="0"/>
              <a:t>‹#›</a:t>
            </a:fld>
            <a:endParaRPr lang="en-GB"/>
          </a:p>
        </p:txBody>
      </p:sp>
    </p:spTree>
    <p:extLst>
      <p:ext uri="{BB962C8B-B14F-4D97-AF65-F5344CB8AC3E}">
        <p14:creationId xmlns:p14="http://schemas.microsoft.com/office/powerpoint/2010/main" val="160892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997843"/>
            <a:ext cx="2628900" cy="5179120"/>
          </a:xfrm>
        </p:spPr>
        <p:txBody>
          <a:bodyPr vert="eaVert">
            <a:normAutofit/>
          </a:bodyPr>
          <a:lstStyle>
            <a:lvl1pPr algn="l">
              <a:defRPr sz="2800"/>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838200" y="997843"/>
            <a:ext cx="7734300" cy="517912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D93487-C9BB-4578-A644-5C6E18E2451A}"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786B52-FD6D-4866-AFCC-B5195AD73201}" type="slidenum">
              <a:rPr lang="en-GB" smtClean="0"/>
              <a:t>‹#›</a:t>
            </a:fld>
            <a:endParaRPr lang="en-GB"/>
          </a:p>
        </p:txBody>
      </p:sp>
    </p:spTree>
    <p:extLst>
      <p:ext uri="{BB962C8B-B14F-4D97-AF65-F5344CB8AC3E}">
        <p14:creationId xmlns:p14="http://schemas.microsoft.com/office/powerpoint/2010/main" val="39468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l">
              <a:defRPr sz="6000">
                <a:solidFill>
                  <a:srgbClr val="770216"/>
                </a:solidFill>
              </a:defRPr>
            </a:lvl1pPr>
          </a:lstStyle>
          <a:p>
            <a:r>
              <a:rPr lang="en-US"/>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D6414-6480-43BA-AE9E-282FE2EF292E}"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DFDE8-47B4-4ECF-87B0-E5E1594D5E72}" type="slidenum">
              <a:rPr lang="en-GB" smtClean="0"/>
              <a:t>‹#›</a:t>
            </a:fld>
            <a:endParaRPr lang="en-GB"/>
          </a:p>
        </p:txBody>
      </p:sp>
    </p:spTree>
    <p:extLst>
      <p:ext uri="{BB962C8B-B14F-4D97-AF65-F5344CB8AC3E}">
        <p14:creationId xmlns:p14="http://schemas.microsoft.com/office/powerpoint/2010/main" val="846892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865725"/>
            <a:ext cx="5181600" cy="5173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65725"/>
            <a:ext cx="5181600" cy="5173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22D6414-6480-43BA-AE9E-282FE2EF292E}"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ADFDE8-47B4-4ECF-87B0-E5E1594D5E72}" type="slidenum">
              <a:rPr lang="en-GB" smtClean="0"/>
              <a:t>‹#›</a:t>
            </a:fld>
            <a:endParaRPr lang="en-GB"/>
          </a:p>
        </p:txBody>
      </p:sp>
    </p:spTree>
    <p:extLst>
      <p:ext uri="{BB962C8B-B14F-4D97-AF65-F5344CB8AC3E}">
        <p14:creationId xmlns:p14="http://schemas.microsoft.com/office/powerpoint/2010/main" val="218959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85725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1681163"/>
            <a:ext cx="5157787" cy="4361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86107" y="85564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6107" y="1679551"/>
            <a:ext cx="5183188" cy="436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22D6414-6480-43BA-AE9E-282FE2EF292E}" type="datetimeFigureOut">
              <a:rPr lang="en-GB" smtClean="0"/>
              <a:t>11/06/2018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ADFDE8-47B4-4ECF-87B0-E5E1594D5E72}" type="slidenum">
              <a:rPr lang="en-GB" smtClean="0"/>
              <a:t>‹#›</a:t>
            </a:fld>
            <a:endParaRPr lang="en-GB"/>
          </a:p>
        </p:txBody>
      </p:sp>
      <p:sp>
        <p:nvSpPr>
          <p:cNvPr id="2" name="Title 1"/>
          <p:cNvSpPr>
            <a:spLocks noGrp="1"/>
          </p:cNvSpPr>
          <p:nvPr>
            <p:ph type="title"/>
          </p:nvPr>
        </p:nvSpPr>
        <p:spPr>
          <a:xfrm>
            <a:off x="2875319" y="104304"/>
            <a:ext cx="9206721" cy="441555"/>
          </a:xfrm>
        </p:spPr>
        <p:txBody>
          <a:bodyPr>
            <a:normAutofit/>
          </a:bodyPr>
          <a:lstStyle>
            <a:lvl1pPr algn="r">
              <a:defRPr sz="24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419990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22D6414-6480-43BA-AE9E-282FE2EF292E}" type="datetimeFigureOut">
              <a:rPr lang="en-GB" smtClean="0"/>
              <a:t>11/06/2018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ADFDE8-47B4-4ECF-87B0-E5E1594D5E72}" type="slidenum">
              <a:rPr lang="en-GB" smtClean="0"/>
              <a:t>‹#›</a:t>
            </a:fld>
            <a:endParaRPr lang="en-GB"/>
          </a:p>
        </p:txBody>
      </p:sp>
    </p:spTree>
    <p:extLst>
      <p:ext uri="{BB962C8B-B14F-4D97-AF65-F5344CB8AC3E}">
        <p14:creationId xmlns:p14="http://schemas.microsoft.com/office/powerpoint/2010/main" val="386911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D6414-6480-43BA-AE9E-282FE2EF292E}" type="datetimeFigureOut">
              <a:rPr lang="en-GB" smtClean="0"/>
              <a:t>11/06/2018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ADFDE8-47B4-4ECF-87B0-E5E1594D5E72}" type="slidenum">
              <a:rPr lang="en-GB" smtClean="0"/>
              <a:t>‹#›</a:t>
            </a:fld>
            <a:endParaRPr lang="en-GB"/>
          </a:p>
        </p:txBody>
      </p:sp>
    </p:spTree>
    <p:extLst>
      <p:ext uri="{BB962C8B-B14F-4D97-AF65-F5344CB8AC3E}">
        <p14:creationId xmlns:p14="http://schemas.microsoft.com/office/powerpoint/2010/main" val="377899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lgn="l">
              <a:defRPr sz="3200">
                <a:solidFill>
                  <a:srgbClr val="770216"/>
                </a:solidFill>
              </a:defRPr>
            </a:lvl1pPr>
          </a:lstStyle>
          <a:p>
            <a:r>
              <a:rPr lang="en-US"/>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D6414-6480-43BA-AE9E-282FE2EF292E}"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ADFDE8-47B4-4ECF-87B0-E5E1594D5E72}" type="slidenum">
              <a:rPr lang="en-GB" smtClean="0"/>
              <a:t>‹#›</a:t>
            </a:fld>
            <a:endParaRPr lang="en-GB"/>
          </a:p>
        </p:txBody>
      </p:sp>
    </p:spTree>
    <p:extLst>
      <p:ext uri="{BB962C8B-B14F-4D97-AF65-F5344CB8AC3E}">
        <p14:creationId xmlns:p14="http://schemas.microsoft.com/office/powerpoint/2010/main" val="9560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lgn="l">
              <a:defRPr sz="3200">
                <a:solidFill>
                  <a:srgbClr val="770216"/>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D6414-6480-43BA-AE9E-282FE2EF292E}"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ADFDE8-47B4-4ECF-87B0-E5E1594D5E72}" type="slidenum">
              <a:rPr lang="en-GB" smtClean="0"/>
              <a:t>‹#›</a:t>
            </a:fld>
            <a:endParaRPr lang="en-GB"/>
          </a:p>
        </p:txBody>
      </p:sp>
    </p:spTree>
    <p:extLst>
      <p:ext uri="{BB962C8B-B14F-4D97-AF65-F5344CB8AC3E}">
        <p14:creationId xmlns:p14="http://schemas.microsoft.com/office/powerpoint/2010/main" val="1107279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008576"/>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10210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D6414-6480-43BA-AE9E-282FE2EF292E}" type="datetimeFigureOut">
              <a:rPr lang="en-GB" smtClean="0"/>
              <a:t>11/06/2018</a:t>
            </a:fld>
            <a:endParaRPr lang="en-GB"/>
          </a:p>
        </p:txBody>
      </p:sp>
      <p:sp>
        <p:nvSpPr>
          <p:cNvPr id="5" name="Footer Placeholder 4"/>
          <p:cNvSpPr>
            <a:spLocks noGrp="1"/>
          </p:cNvSpPr>
          <p:nvPr>
            <p:ph type="ftr" sz="quarter" idx="3"/>
          </p:nvPr>
        </p:nvSpPr>
        <p:spPr>
          <a:xfrm>
            <a:off x="4030052" y="610210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3504" y="610210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DFDE8-47B4-4ECF-87B0-E5E1594D5E72}" type="slidenum">
              <a:rPr lang="en-GB" smtClean="0"/>
              <a:t>‹#›</a:t>
            </a:fld>
            <a:endParaRPr lang="en-GB"/>
          </a:p>
        </p:txBody>
      </p:sp>
      <p:sp>
        <p:nvSpPr>
          <p:cNvPr id="7" name="Rectangle 6"/>
          <p:cNvSpPr/>
          <p:nvPr/>
        </p:nvSpPr>
        <p:spPr>
          <a:xfrm>
            <a:off x="0" y="1"/>
            <a:ext cx="12191999" cy="660593"/>
          </a:xfrm>
          <a:prstGeom prst="rect">
            <a:avLst/>
          </a:prstGeom>
          <a:solidFill>
            <a:srgbClr val="770216"/>
          </a:solidFill>
          <a:ln>
            <a:solidFill>
              <a:srgbClr val="7702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p:nvSpPr>
        <p:spPr>
          <a:xfrm>
            <a:off x="-1" y="6578117"/>
            <a:ext cx="12191999" cy="279882"/>
          </a:xfrm>
          <a:prstGeom prst="rect">
            <a:avLst/>
          </a:prstGeom>
          <a:solidFill>
            <a:srgbClr val="770216"/>
          </a:solidFill>
          <a:ln>
            <a:solidFill>
              <a:srgbClr val="7702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p:nvSpPr>
        <p:spPr>
          <a:xfrm>
            <a:off x="13037" y="6589179"/>
            <a:ext cx="12148831" cy="261610"/>
          </a:xfrm>
          <a:prstGeom prst="rect">
            <a:avLst/>
          </a:prstGeom>
          <a:noFill/>
        </p:spPr>
        <p:txBody>
          <a:bodyPr wrap="square" rtlCol="0">
            <a:spAutoFit/>
          </a:bodyPr>
          <a:lstStyle/>
          <a:p>
            <a:pPr algn="ctr"/>
            <a:r>
              <a:rPr lang="en-GB" sz="1100" b="1" dirty="0">
                <a:solidFill>
                  <a:schemeClr val="bg1"/>
                </a:solidFill>
                <a:latin typeface="Calibri" panose="020F0502020204030204" pitchFamily="34" charset="0"/>
              </a:rPr>
              <a:t>Newman University</a:t>
            </a:r>
            <a:r>
              <a:rPr lang="en-GB" sz="1100" dirty="0">
                <a:solidFill>
                  <a:schemeClr val="bg1"/>
                </a:solidFill>
                <a:latin typeface="Calibri" panose="020F0502020204030204" pitchFamily="34" charset="0"/>
              </a:rPr>
              <a:t>, Genners Lane, Bartley Green, Birmingham B32 3NT                 	     </a:t>
            </a:r>
            <a:r>
              <a:rPr lang="en-GB" sz="1100" baseline="0" dirty="0">
                <a:solidFill>
                  <a:schemeClr val="bg1"/>
                </a:solidFill>
                <a:latin typeface="Calibri" panose="020F0502020204030204" pitchFamily="34" charset="0"/>
              </a:rPr>
              <a:t>       </a:t>
            </a:r>
            <a:r>
              <a:rPr lang="en-GB" sz="1100" dirty="0">
                <a:solidFill>
                  <a:schemeClr val="bg1"/>
                </a:solidFill>
                <a:latin typeface="Calibri" panose="020F0502020204030204" pitchFamily="34" charset="0"/>
              </a:rPr>
              <a:t>  </a:t>
            </a:r>
            <a:r>
              <a:rPr lang="en-GB" sz="1100" b="1" dirty="0">
                <a:solidFill>
                  <a:schemeClr val="bg1"/>
                </a:solidFill>
                <a:latin typeface="Calibri" panose="020F0502020204030204" pitchFamily="34" charset="0"/>
              </a:rPr>
              <a:t>T: </a:t>
            </a:r>
            <a:r>
              <a:rPr lang="en-GB" sz="1100" dirty="0">
                <a:solidFill>
                  <a:schemeClr val="bg1"/>
                </a:solidFill>
                <a:latin typeface="Calibri" panose="020F0502020204030204" pitchFamily="34" charset="0"/>
              </a:rPr>
              <a:t>+44(0)121 476 1181                    	 </a:t>
            </a:r>
            <a:r>
              <a:rPr lang="en-GB" sz="1100" baseline="0" dirty="0">
                <a:solidFill>
                  <a:schemeClr val="bg1"/>
                </a:solidFill>
                <a:latin typeface="Calibri" panose="020F0502020204030204" pitchFamily="34" charset="0"/>
              </a:rPr>
              <a:t>            </a:t>
            </a:r>
            <a:r>
              <a:rPr lang="en-GB" sz="1100" b="1" dirty="0">
                <a:solidFill>
                  <a:schemeClr val="bg1"/>
                </a:solidFill>
                <a:latin typeface="Calibri" panose="020F0502020204030204" pitchFamily="34" charset="0"/>
              </a:rPr>
              <a:t>www.newman.ac.uk</a:t>
            </a:r>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0590" y="168249"/>
            <a:ext cx="2438400" cy="349484"/>
          </a:xfrm>
          <a:prstGeom prst="rect">
            <a:avLst/>
          </a:prstGeom>
        </p:spPr>
      </p:pic>
      <p:sp>
        <p:nvSpPr>
          <p:cNvPr id="2" name="Title Placeholder 1"/>
          <p:cNvSpPr>
            <a:spLocks noGrp="1"/>
          </p:cNvSpPr>
          <p:nvPr>
            <p:ph type="title"/>
          </p:nvPr>
        </p:nvSpPr>
        <p:spPr>
          <a:xfrm>
            <a:off x="7794998" y="134285"/>
            <a:ext cx="4222871" cy="396296"/>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118125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2400"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662235"/>
            <a:ext cx="12191998" cy="5940455"/>
          </a:xfrm>
          <a:prstGeom prst="rect">
            <a:avLst/>
          </a:prstGeom>
        </p:spPr>
      </p:pic>
      <p:sp>
        <p:nvSpPr>
          <p:cNvPr id="3" name="Text Placeholder 2"/>
          <p:cNvSpPr>
            <a:spLocks noGrp="1"/>
          </p:cNvSpPr>
          <p:nvPr>
            <p:ph type="body" idx="1"/>
          </p:nvPr>
        </p:nvSpPr>
        <p:spPr>
          <a:xfrm>
            <a:off x="838200" y="1147347"/>
            <a:ext cx="10515600" cy="48119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231469"/>
            <a:ext cx="2743200" cy="365125"/>
          </a:xfrm>
          <a:prstGeom prst="rect">
            <a:avLst/>
          </a:prstGeom>
        </p:spPr>
        <p:txBody>
          <a:bodyPr vert="horz" lIns="91440" tIns="45720" rIns="91440" bIns="45720" rtlCol="0" anchor="ctr"/>
          <a:lstStyle>
            <a:lvl1pPr algn="l">
              <a:defRPr sz="1200">
                <a:solidFill>
                  <a:schemeClr val="bg1"/>
                </a:solidFill>
              </a:defRPr>
            </a:lvl1pPr>
          </a:lstStyle>
          <a:p>
            <a:fld id="{10D93487-C9BB-4578-A644-5C6E18E2451A}" type="datetimeFigureOut">
              <a:rPr lang="en-GB" smtClean="0"/>
              <a:pPr/>
              <a:t>11/06/2018</a:t>
            </a:fld>
            <a:endParaRPr lang="en-GB" dirty="0"/>
          </a:p>
        </p:txBody>
      </p:sp>
      <p:sp>
        <p:nvSpPr>
          <p:cNvPr id="5" name="Footer Placeholder 4"/>
          <p:cNvSpPr>
            <a:spLocks noGrp="1"/>
          </p:cNvSpPr>
          <p:nvPr>
            <p:ph type="ftr" sz="quarter" idx="3"/>
          </p:nvPr>
        </p:nvSpPr>
        <p:spPr>
          <a:xfrm>
            <a:off x="4038598" y="6236191"/>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dirty="0"/>
          </a:p>
        </p:txBody>
      </p:sp>
      <p:sp>
        <p:nvSpPr>
          <p:cNvPr id="6" name="Slide Number Placeholder 5"/>
          <p:cNvSpPr>
            <a:spLocks noGrp="1"/>
          </p:cNvSpPr>
          <p:nvPr>
            <p:ph type="sldNum" sz="quarter" idx="4"/>
          </p:nvPr>
        </p:nvSpPr>
        <p:spPr>
          <a:xfrm>
            <a:off x="8610596" y="6241170"/>
            <a:ext cx="2743200" cy="365125"/>
          </a:xfrm>
          <a:prstGeom prst="rect">
            <a:avLst/>
          </a:prstGeom>
        </p:spPr>
        <p:txBody>
          <a:bodyPr vert="horz" lIns="91440" tIns="45720" rIns="91440" bIns="45720" rtlCol="0" anchor="ctr"/>
          <a:lstStyle>
            <a:lvl1pPr algn="r">
              <a:defRPr sz="1200">
                <a:solidFill>
                  <a:schemeClr val="bg1"/>
                </a:solidFill>
              </a:defRPr>
            </a:lvl1pPr>
          </a:lstStyle>
          <a:p>
            <a:fld id="{39786B52-FD6D-4866-AFCC-B5195AD73201}" type="slidenum">
              <a:rPr lang="en-GB" smtClean="0"/>
              <a:pPr/>
              <a:t>‹#›</a:t>
            </a:fld>
            <a:endParaRPr lang="en-GB" dirty="0"/>
          </a:p>
        </p:txBody>
      </p:sp>
      <p:sp>
        <p:nvSpPr>
          <p:cNvPr id="7" name="Rectangle 6"/>
          <p:cNvSpPr/>
          <p:nvPr/>
        </p:nvSpPr>
        <p:spPr>
          <a:xfrm>
            <a:off x="0" y="1"/>
            <a:ext cx="12191999" cy="660593"/>
          </a:xfrm>
          <a:prstGeom prst="rect">
            <a:avLst/>
          </a:prstGeom>
          <a:solidFill>
            <a:srgbClr val="770216"/>
          </a:solidFill>
          <a:ln>
            <a:solidFill>
              <a:srgbClr val="7702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p:nvSpPr>
        <p:spPr>
          <a:xfrm>
            <a:off x="-1" y="6578117"/>
            <a:ext cx="12191999" cy="279882"/>
          </a:xfrm>
          <a:prstGeom prst="rect">
            <a:avLst/>
          </a:prstGeom>
          <a:solidFill>
            <a:srgbClr val="770216"/>
          </a:solidFill>
          <a:ln>
            <a:solidFill>
              <a:srgbClr val="7702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p:nvSpPr>
        <p:spPr>
          <a:xfrm>
            <a:off x="13037" y="6589179"/>
            <a:ext cx="12148831" cy="261610"/>
          </a:xfrm>
          <a:prstGeom prst="rect">
            <a:avLst/>
          </a:prstGeom>
          <a:noFill/>
        </p:spPr>
        <p:txBody>
          <a:bodyPr wrap="square" rtlCol="0">
            <a:spAutoFit/>
          </a:bodyPr>
          <a:lstStyle/>
          <a:p>
            <a:pPr algn="ctr"/>
            <a:r>
              <a:rPr lang="en-GB" sz="1100" b="1" dirty="0">
                <a:solidFill>
                  <a:schemeClr val="bg1"/>
                </a:solidFill>
                <a:latin typeface="Calibri" panose="020F0502020204030204" pitchFamily="34" charset="0"/>
              </a:rPr>
              <a:t>Newman University</a:t>
            </a:r>
            <a:r>
              <a:rPr lang="en-GB" sz="1100" dirty="0">
                <a:solidFill>
                  <a:schemeClr val="bg1"/>
                </a:solidFill>
                <a:latin typeface="Calibri" panose="020F0502020204030204" pitchFamily="34" charset="0"/>
              </a:rPr>
              <a:t>, Genners Lane, Bartley Green, Birmingham B32 3NT                 	     </a:t>
            </a:r>
            <a:r>
              <a:rPr lang="en-GB" sz="1100" baseline="0" dirty="0">
                <a:solidFill>
                  <a:schemeClr val="bg1"/>
                </a:solidFill>
                <a:latin typeface="Calibri" panose="020F0502020204030204" pitchFamily="34" charset="0"/>
              </a:rPr>
              <a:t>       </a:t>
            </a:r>
            <a:r>
              <a:rPr lang="en-GB" sz="1100" dirty="0">
                <a:solidFill>
                  <a:schemeClr val="bg1"/>
                </a:solidFill>
                <a:latin typeface="Calibri" panose="020F0502020204030204" pitchFamily="34" charset="0"/>
              </a:rPr>
              <a:t>  </a:t>
            </a:r>
            <a:r>
              <a:rPr lang="en-GB" sz="1100" b="1" dirty="0">
                <a:solidFill>
                  <a:schemeClr val="bg1"/>
                </a:solidFill>
                <a:latin typeface="Calibri" panose="020F0502020204030204" pitchFamily="34" charset="0"/>
              </a:rPr>
              <a:t>T: </a:t>
            </a:r>
            <a:r>
              <a:rPr lang="en-GB" sz="1100" dirty="0">
                <a:solidFill>
                  <a:schemeClr val="bg1"/>
                </a:solidFill>
                <a:latin typeface="Calibri" panose="020F0502020204030204" pitchFamily="34" charset="0"/>
              </a:rPr>
              <a:t>+44(0)121 476 1181                    	 </a:t>
            </a:r>
            <a:r>
              <a:rPr lang="en-GB" sz="1100" baseline="0" dirty="0">
                <a:solidFill>
                  <a:schemeClr val="bg1"/>
                </a:solidFill>
                <a:latin typeface="Calibri" panose="020F0502020204030204" pitchFamily="34" charset="0"/>
              </a:rPr>
              <a:t>            </a:t>
            </a:r>
            <a:r>
              <a:rPr lang="en-GB" sz="1100" b="1" dirty="0">
                <a:solidFill>
                  <a:schemeClr val="bg1"/>
                </a:solidFill>
                <a:latin typeface="Calibri" panose="020F0502020204030204" pitchFamily="34" charset="0"/>
              </a:rPr>
              <a:t>www.newman.ac.uk</a:t>
            </a:r>
          </a:p>
        </p:txBody>
      </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0590" y="168249"/>
            <a:ext cx="2438400" cy="349484"/>
          </a:xfrm>
          <a:prstGeom prst="rect">
            <a:avLst/>
          </a:prstGeom>
        </p:spPr>
      </p:pic>
      <p:sp>
        <p:nvSpPr>
          <p:cNvPr id="2" name="Title Placeholder 1"/>
          <p:cNvSpPr>
            <a:spLocks noGrp="1"/>
          </p:cNvSpPr>
          <p:nvPr>
            <p:ph type="title"/>
          </p:nvPr>
        </p:nvSpPr>
        <p:spPr>
          <a:xfrm>
            <a:off x="2896179" y="130718"/>
            <a:ext cx="9104597" cy="42063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837370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2400"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78367"/>
            <a:ext cx="10554607" cy="2078491"/>
          </a:xfrm>
        </p:spPr>
        <p:txBody>
          <a:bodyPr>
            <a:normAutofit/>
          </a:bodyPr>
          <a:lstStyle/>
          <a:p>
            <a:r>
              <a:rPr lang="en-GB" sz="4000" b="1" dirty="0"/>
              <a:t>Employability as a personal construct: </a:t>
            </a:r>
            <a:r>
              <a:rPr lang="en-GB" sz="4000" b="1" dirty="0" smtClean="0"/>
              <a:t>understanding </a:t>
            </a:r>
            <a:r>
              <a:rPr lang="en-GB" sz="4000" b="1" dirty="0"/>
              <a:t>the role of employers in education for </a:t>
            </a:r>
            <a:r>
              <a:rPr lang="en-GB" sz="4000" b="1" dirty="0" smtClean="0"/>
              <a:t>employability</a:t>
            </a:r>
            <a:endParaRPr lang="en-GB" sz="4000" dirty="0"/>
          </a:p>
        </p:txBody>
      </p:sp>
      <p:sp>
        <p:nvSpPr>
          <p:cNvPr id="3" name="Text Placeholder 2"/>
          <p:cNvSpPr>
            <a:spLocks noGrp="1"/>
          </p:cNvSpPr>
          <p:nvPr>
            <p:ph type="body" idx="1"/>
          </p:nvPr>
        </p:nvSpPr>
        <p:spPr>
          <a:xfrm>
            <a:off x="831850" y="4829908"/>
            <a:ext cx="10515600" cy="1259742"/>
          </a:xfrm>
        </p:spPr>
        <p:txBody>
          <a:bodyPr/>
          <a:lstStyle/>
          <a:p>
            <a:r>
              <a:rPr lang="en-GB" dirty="0" smtClean="0"/>
              <a:t>Presenter: Stella </a:t>
            </a:r>
            <a:r>
              <a:rPr lang="en-GB" dirty="0" smtClean="0"/>
              <a:t>Williams</a:t>
            </a:r>
          </a:p>
          <a:p>
            <a:r>
              <a:rPr lang="en-GB" dirty="0" smtClean="0"/>
              <a:t>Co-authors: Karypidou, A., Steele, C., &amp; Dodd, L.</a:t>
            </a:r>
            <a:endParaRPr lang="en-GB" dirty="0"/>
          </a:p>
        </p:txBody>
      </p:sp>
      <p:pic>
        <p:nvPicPr>
          <p:cNvPr id="2052" name="Picture 4" descr="C:\Users\will76\AppData\Local\Microsoft\Windows\INetCache\IE\NSX372QN\3-e150510589790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5714" y="3246120"/>
            <a:ext cx="4835978" cy="29015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71825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will76\AppData\Local\Microsoft\Windows\INetCache\IE\NSX372QN\pendulo-newt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541" y="2971800"/>
            <a:ext cx="6575459" cy="358888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GB" dirty="0" smtClean="0"/>
              <a:t>Implications</a:t>
            </a:r>
            <a:endParaRPr lang="en-GB" dirty="0"/>
          </a:p>
        </p:txBody>
      </p:sp>
      <p:sp>
        <p:nvSpPr>
          <p:cNvPr id="5" name="Content Placeholder 4"/>
          <p:cNvSpPr>
            <a:spLocks noGrp="1"/>
          </p:cNvSpPr>
          <p:nvPr>
            <p:ph idx="1"/>
          </p:nvPr>
        </p:nvSpPr>
        <p:spPr/>
        <p:txBody>
          <a:bodyPr>
            <a:normAutofit/>
          </a:bodyPr>
          <a:lstStyle/>
          <a:p>
            <a:r>
              <a:rPr lang="en-GB" dirty="0"/>
              <a:t>Inclusion of </a:t>
            </a:r>
            <a:r>
              <a:rPr lang="en-GB" dirty="0" smtClean="0"/>
              <a:t>employers</a:t>
            </a:r>
            <a:endParaRPr lang="en-GB" dirty="0"/>
          </a:p>
          <a:p>
            <a:r>
              <a:rPr lang="en-GB" dirty="0" smtClean="0"/>
              <a:t>Value of</a:t>
            </a:r>
            <a:r>
              <a:rPr lang="en-GB" dirty="0"/>
              <a:t> </a:t>
            </a:r>
            <a:r>
              <a:rPr lang="en-GB" dirty="0" smtClean="0"/>
              <a:t>academically </a:t>
            </a:r>
            <a:r>
              <a:rPr lang="en-GB" dirty="0"/>
              <a:t>generated employability conceptualisations </a:t>
            </a:r>
            <a:endParaRPr lang="en-GB" dirty="0" smtClean="0"/>
          </a:p>
          <a:p>
            <a:r>
              <a:rPr lang="en-GB" dirty="0" smtClean="0"/>
              <a:t>Curriculum </a:t>
            </a:r>
            <a:r>
              <a:rPr lang="en-GB" dirty="0"/>
              <a:t>mapping and quality assurance assessments</a:t>
            </a:r>
          </a:p>
          <a:p>
            <a:r>
              <a:rPr lang="en-GB" dirty="0" smtClean="0"/>
              <a:t>Recruitment</a:t>
            </a:r>
            <a:r>
              <a:rPr lang="en-GB" dirty="0"/>
              <a:t>, induction, and CPD </a:t>
            </a:r>
            <a:r>
              <a:rPr lang="en-GB" dirty="0" smtClean="0"/>
              <a:t>design</a:t>
            </a:r>
          </a:p>
          <a:p>
            <a:pPr marL="0" indent="0">
              <a:buNone/>
            </a:pPr>
            <a:endParaRPr lang="en-GB" dirty="0"/>
          </a:p>
          <a:p>
            <a:endParaRPr lang="en-GB" dirty="0"/>
          </a:p>
        </p:txBody>
      </p:sp>
    </p:spTree>
    <p:custDataLst>
      <p:tags r:id="rId1"/>
    </p:custDataLst>
    <p:extLst>
      <p:ext uri="{BB962C8B-B14F-4D97-AF65-F5344CB8AC3E}">
        <p14:creationId xmlns:p14="http://schemas.microsoft.com/office/powerpoint/2010/main" val="292247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Further research</a:t>
            </a:r>
            <a:endParaRPr lang="en-GB" dirty="0"/>
          </a:p>
        </p:txBody>
      </p:sp>
      <p:sp>
        <p:nvSpPr>
          <p:cNvPr id="3" name="Content Placeholder 2"/>
          <p:cNvSpPr>
            <a:spLocks noGrp="1"/>
          </p:cNvSpPr>
          <p:nvPr>
            <p:ph idx="1"/>
          </p:nvPr>
        </p:nvSpPr>
        <p:spPr/>
        <p:txBody>
          <a:bodyPr/>
          <a:lstStyle/>
          <a:p>
            <a:r>
              <a:rPr lang="en-GB" dirty="0" smtClean="0"/>
              <a:t>Comparison via explicit naming of skills</a:t>
            </a:r>
          </a:p>
          <a:p>
            <a:r>
              <a:rPr lang="en-GB" dirty="0" smtClean="0"/>
              <a:t>Exploring translation into initiative content</a:t>
            </a:r>
          </a:p>
          <a:p>
            <a:r>
              <a:rPr lang="en-GB" dirty="0" smtClean="0"/>
              <a:t>Investigating successful </a:t>
            </a:r>
            <a:r>
              <a:rPr lang="en-GB" dirty="0"/>
              <a:t>development of </a:t>
            </a:r>
            <a:r>
              <a:rPr lang="en-GB" dirty="0" smtClean="0"/>
              <a:t>collaboration</a:t>
            </a:r>
          </a:p>
          <a:p>
            <a:endParaRPr lang="en-GB" dirty="0"/>
          </a:p>
          <a:p>
            <a:endParaRPr lang="en-GB" dirty="0" smtClean="0"/>
          </a:p>
          <a:p>
            <a:pPr marL="0" indent="0">
              <a:buNone/>
            </a:pPr>
            <a:endParaRPr lang="en-GB" dirty="0"/>
          </a:p>
        </p:txBody>
      </p:sp>
      <p:pic>
        <p:nvPicPr>
          <p:cNvPr id="7170" name="Picture 2" descr="C:\Users\will76\AppData\Local\Microsoft\Windows\INetCache\IE\NKVIKWX6\bigstock-Future-Past--Present-2087879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4306" y="2307772"/>
            <a:ext cx="2814610" cy="41801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31865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will76\AppData\Local\Microsoft\Windows\INetCache\IE\ITDOOUCZ\EmailIc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229" y="720199"/>
            <a:ext cx="8022771" cy="6718106"/>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5337402" y="2830286"/>
            <a:ext cx="5044167" cy="772886"/>
          </a:xfrm>
        </p:spPr>
        <p:txBody>
          <a:bodyPr>
            <a:noAutofit/>
          </a:bodyPr>
          <a:lstStyle/>
          <a:p>
            <a:r>
              <a:rPr lang="en-GB" sz="2800" b="1" dirty="0" smtClean="0"/>
              <a:t>stella.williams@newman.ac.uk</a:t>
            </a:r>
            <a:endParaRPr lang="en-GB" sz="2800" b="1" dirty="0"/>
          </a:p>
        </p:txBody>
      </p:sp>
      <p:sp>
        <p:nvSpPr>
          <p:cNvPr id="4" name="Title 3"/>
          <p:cNvSpPr>
            <a:spLocks noGrp="1"/>
          </p:cNvSpPr>
          <p:nvPr>
            <p:ph type="ctrTitle"/>
          </p:nvPr>
        </p:nvSpPr>
        <p:spPr>
          <a:xfrm>
            <a:off x="0" y="914400"/>
            <a:ext cx="5834743" cy="1066800"/>
          </a:xfrm>
        </p:spPr>
        <p:txBody>
          <a:bodyPr/>
          <a:lstStyle/>
          <a:p>
            <a:r>
              <a:rPr lang="en-GB" dirty="0" smtClean="0"/>
              <a:t>Any questions?</a:t>
            </a:r>
            <a:endParaRPr lang="en-GB" dirty="0"/>
          </a:p>
        </p:txBody>
      </p:sp>
      <p:sp>
        <p:nvSpPr>
          <p:cNvPr id="2" name="Rectangle 1"/>
          <p:cNvSpPr/>
          <p:nvPr/>
        </p:nvSpPr>
        <p:spPr>
          <a:xfrm>
            <a:off x="435429" y="2586334"/>
            <a:ext cx="2971800" cy="2031325"/>
          </a:xfrm>
          <a:prstGeom prst="rect">
            <a:avLst/>
          </a:prstGeom>
        </p:spPr>
        <p:txBody>
          <a:bodyPr wrap="square">
            <a:spAutoFit/>
          </a:bodyPr>
          <a:lstStyle/>
          <a:p>
            <a:r>
              <a:rPr lang="en-GB" dirty="0"/>
              <a:t>If you would be interested in receiving this follow up survey, please leave your business card or email address at the end of the </a:t>
            </a:r>
            <a:r>
              <a:rPr lang="en-GB" dirty="0" smtClean="0"/>
              <a:t>presentations. Or email me at….</a:t>
            </a:r>
            <a:endParaRPr lang="en-GB" dirty="0"/>
          </a:p>
        </p:txBody>
      </p:sp>
    </p:spTree>
    <p:custDataLst>
      <p:tags r:id="rId1"/>
    </p:custDataLst>
    <p:extLst>
      <p:ext uri="{BB962C8B-B14F-4D97-AF65-F5344CB8AC3E}">
        <p14:creationId xmlns:p14="http://schemas.microsoft.com/office/powerpoint/2010/main" val="2631846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What is employability?</a:t>
            </a:r>
            <a:endParaRPr lang="en-GB" dirty="0"/>
          </a:p>
        </p:txBody>
      </p:sp>
      <p:sp>
        <p:nvSpPr>
          <p:cNvPr id="5" name="Content Placeholder 4"/>
          <p:cNvSpPr>
            <a:spLocks noGrp="1"/>
          </p:cNvSpPr>
          <p:nvPr>
            <p:ph idx="1"/>
          </p:nvPr>
        </p:nvSpPr>
        <p:spPr>
          <a:xfrm>
            <a:off x="838200" y="1008576"/>
            <a:ext cx="10515600" cy="4869710"/>
          </a:xfrm>
        </p:spPr>
        <p:txBody>
          <a:bodyPr>
            <a:normAutofit lnSpcReduction="10000"/>
          </a:bodyPr>
          <a:lstStyle/>
          <a:p>
            <a:r>
              <a:rPr lang="en-GB" dirty="0" smtClean="0"/>
              <a:t>Systematic review</a:t>
            </a:r>
            <a:endParaRPr lang="en-GB" dirty="0" smtClean="0"/>
          </a:p>
          <a:p>
            <a:r>
              <a:rPr lang="en-GB" dirty="0" smtClean="0"/>
              <a:t>Little sampling of </a:t>
            </a:r>
            <a:r>
              <a:rPr lang="en-GB" dirty="0" smtClean="0"/>
              <a:t>employers</a:t>
            </a:r>
          </a:p>
          <a:p>
            <a:r>
              <a:rPr lang="en-GB" dirty="0"/>
              <a:t>Often restricted skills based </a:t>
            </a:r>
            <a:r>
              <a:rPr lang="en-GB" dirty="0" smtClean="0"/>
              <a:t>responses</a:t>
            </a:r>
            <a:endParaRPr lang="en-GB" dirty="0"/>
          </a:p>
          <a:p>
            <a:pPr marL="0" indent="0">
              <a:buNone/>
            </a:pPr>
            <a:endParaRPr lang="en-GB" dirty="0" smtClean="0"/>
          </a:p>
          <a:p>
            <a:pPr marL="0" indent="0">
              <a:buNone/>
            </a:pPr>
            <a:endParaRPr lang="en-GB" dirty="0" smtClean="0"/>
          </a:p>
          <a:p>
            <a:r>
              <a:rPr lang="en-GB" dirty="0" smtClean="0"/>
              <a:t>Value of academic theory for employers?</a:t>
            </a:r>
          </a:p>
          <a:p>
            <a:pPr marL="0" indent="0">
              <a:buNone/>
            </a:pPr>
            <a:r>
              <a:rPr lang="en-GB" dirty="0" smtClean="0"/>
              <a:t>(e.g. </a:t>
            </a:r>
            <a:r>
              <a:rPr lang="en-GB" dirty="0" smtClean="0"/>
              <a:t>Francis-</a:t>
            </a:r>
            <a:r>
              <a:rPr lang="en-GB" dirty="0" err="1" smtClean="0"/>
              <a:t>Smythe</a:t>
            </a:r>
            <a:r>
              <a:rPr lang="en-GB" dirty="0"/>
              <a:t>, Robinson, </a:t>
            </a:r>
            <a:r>
              <a:rPr lang="en-GB" dirty="0" smtClean="0"/>
              <a:t>&amp; Ross, 2013; Hogan, </a:t>
            </a:r>
            <a:r>
              <a:rPr lang="en-GB" dirty="0"/>
              <a:t>Chamorro‐</a:t>
            </a:r>
            <a:r>
              <a:rPr lang="en-GB" dirty="0" err="1"/>
              <a:t>Premuzic</a:t>
            </a:r>
            <a:r>
              <a:rPr lang="en-GB" dirty="0"/>
              <a:t>, </a:t>
            </a:r>
            <a:r>
              <a:rPr lang="en-GB" dirty="0" smtClean="0"/>
              <a:t>&amp; Kaiser 2013)</a:t>
            </a:r>
          </a:p>
          <a:p>
            <a:r>
              <a:rPr lang="en-GB" dirty="0" smtClean="0"/>
              <a:t>Are educators actions informed by theory? </a:t>
            </a:r>
          </a:p>
          <a:p>
            <a:pPr marL="0" indent="0">
              <a:buNone/>
            </a:pPr>
            <a:r>
              <a:rPr lang="en-GB" dirty="0" smtClean="0"/>
              <a:t>(e.g. Pond &amp; Harrington, 2013</a:t>
            </a:r>
            <a:r>
              <a:rPr lang="en-GB" dirty="0"/>
              <a:t>) </a:t>
            </a:r>
            <a:endParaRPr lang="en-GB" dirty="0" smtClean="0"/>
          </a:p>
        </p:txBody>
      </p:sp>
      <p:pic>
        <p:nvPicPr>
          <p:cNvPr id="3074" name="Picture 2" descr="C:\Users\will76\AppData\Local\Microsoft\Windows\INetCache\IE\NKVIKWX6\literature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661" y="1017814"/>
            <a:ext cx="3806914" cy="24873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97285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65201" t="16046" r="15489" b="19571"/>
          <a:stretch/>
        </p:blipFill>
        <p:spPr bwMode="auto">
          <a:xfrm>
            <a:off x="519589" y="2871413"/>
            <a:ext cx="3616461" cy="3232490"/>
          </a:xfrm>
          <a:prstGeom prst="rect">
            <a:avLst/>
          </a:prstGeom>
          <a:ln>
            <a:noFill/>
          </a:ln>
          <a:extLst>
            <a:ext uri="{53640926-AAD7-44D8-BBD7-CCE9431645EC}">
              <a14:shadowObscured xmlns:a14="http://schemas.microsoft.com/office/drawing/2010/main"/>
            </a:ext>
          </a:extLst>
        </p:spPr>
      </p:pic>
      <p:sp>
        <p:nvSpPr>
          <p:cNvPr id="4" name="Text Box 3"/>
          <p:cNvSpPr txBox="1">
            <a:spLocks noChangeArrowheads="1"/>
          </p:cNvSpPr>
          <p:nvPr/>
        </p:nvSpPr>
        <p:spPr bwMode="auto">
          <a:xfrm>
            <a:off x="4506686" y="3731214"/>
            <a:ext cx="7685314" cy="151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rgbClr val="913C3A"/>
                </a:solidFill>
                <a:effectLst/>
                <a:latin typeface="Cambria" pitchFamily="18" charset="0"/>
                <a:cs typeface="Arial" pitchFamily="34" charset="0"/>
              </a:rPr>
              <a:t> “T</a:t>
            </a:r>
            <a:r>
              <a:rPr kumimoji="0" lang="en-GB" altLang="en-US" sz="2400" b="1" i="0" u="none" strike="noStrike" cap="none" normalizeH="0" baseline="0" dirty="0" smtClean="0">
                <a:ln>
                  <a:noFill/>
                </a:ln>
                <a:solidFill>
                  <a:srgbClr val="913C3A"/>
                </a:solidFill>
                <a:effectLst/>
                <a:latin typeface="Georgia" pitchFamily="18" charset="0"/>
                <a:cs typeface="Arial" pitchFamily="34" charset="0"/>
              </a:rPr>
              <a:t>oo many graduates are mismatched to their jobs. What's going wrong?” (The Guardian, 25</a:t>
            </a:r>
            <a:r>
              <a:rPr kumimoji="0" lang="en-GB" altLang="en-US" sz="2400" b="1" i="0" u="none" strike="noStrike" cap="none" normalizeH="0" baseline="30000" dirty="0" smtClean="0">
                <a:ln>
                  <a:noFill/>
                </a:ln>
                <a:solidFill>
                  <a:srgbClr val="913C3A"/>
                </a:solidFill>
                <a:effectLst/>
                <a:latin typeface="Georgia" pitchFamily="18" charset="0"/>
                <a:cs typeface="Arial" pitchFamily="34" charset="0"/>
              </a:rPr>
              <a:t>th</a:t>
            </a:r>
            <a:r>
              <a:rPr kumimoji="0" lang="en-GB" altLang="en-US" sz="2400" b="1" i="0" u="none" strike="noStrike" cap="none" normalizeH="0" baseline="0" dirty="0" smtClean="0">
                <a:ln>
                  <a:noFill/>
                </a:ln>
                <a:solidFill>
                  <a:srgbClr val="913C3A"/>
                </a:solidFill>
                <a:effectLst/>
                <a:latin typeface="Georgia" pitchFamily="18" charset="0"/>
                <a:cs typeface="Arial" pitchFamily="34" charset="0"/>
              </a:rPr>
              <a:t> January 2018)</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4659085" y="5439874"/>
            <a:ext cx="7532914" cy="13280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altLang="en-US" sz="2400" b="1" i="0" u="none" strike="noStrike" cap="none" normalizeH="0" baseline="0" dirty="0" smtClean="0">
                <a:ln>
                  <a:noFill/>
                </a:ln>
                <a:solidFill>
                  <a:srgbClr val="913C3A"/>
                </a:solidFill>
                <a:effectLst/>
                <a:latin typeface="Calibri" pitchFamily="34" charset="0"/>
                <a:cs typeface="Arial" pitchFamily="34" charset="0"/>
              </a:rPr>
              <a:t>“Employers worried about graduates' 'resilience' and attitude to work ” (Sky News, 10th July 2017)</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4691743" y="1886126"/>
            <a:ext cx="7467601" cy="1398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rgbClr val="913C3A"/>
                </a:solidFill>
                <a:effectLst/>
                <a:latin typeface="Berlin Sans FB Demi" panose="020E0802020502020306" pitchFamily="34" charset="0"/>
                <a:cs typeface="Arial" pitchFamily="34" charset="0"/>
              </a:rPr>
              <a:t>“Half of employers say graduates are 'not up to the job': Findings fuel fears universities fail to equip students with life skills” (Daily Mail, 12</a:t>
            </a:r>
            <a:r>
              <a:rPr kumimoji="0" lang="en-GB" altLang="en-US" sz="2400" b="1" i="0" u="none" strike="noStrike" cap="none" normalizeH="0" baseline="30000" dirty="0" smtClean="0">
                <a:ln>
                  <a:noFill/>
                </a:ln>
                <a:solidFill>
                  <a:srgbClr val="913C3A"/>
                </a:solidFill>
                <a:effectLst/>
                <a:latin typeface="Berlin Sans FB Demi" panose="020E0802020502020306" pitchFamily="34" charset="0"/>
                <a:cs typeface="Arial" pitchFamily="34" charset="0"/>
              </a:rPr>
              <a:t>th</a:t>
            </a:r>
            <a:r>
              <a:rPr kumimoji="0" lang="en-GB" altLang="en-US" sz="2400" b="1" i="0" u="none" strike="noStrike" cap="none" normalizeH="0" baseline="0" dirty="0" smtClean="0">
                <a:ln>
                  <a:noFill/>
                </a:ln>
                <a:solidFill>
                  <a:srgbClr val="913C3A"/>
                </a:solidFill>
                <a:effectLst/>
                <a:latin typeface="Berlin Sans FB Demi" panose="020E0802020502020306" pitchFamily="34" charset="0"/>
                <a:cs typeface="Arial" pitchFamily="34" charset="0"/>
              </a:rPr>
              <a:t> September 2013)</a:t>
            </a:r>
            <a:endParaRPr kumimoji="0" lang="en-US" altLang="en-US" sz="1800" b="0" i="0" u="none" strike="noStrike" cap="none" normalizeH="0" baseline="0" dirty="0" smtClean="0">
              <a:ln>
                <a:noFill/>
              </a:ln>
              <a:solidFill>
                <a:schemeClr val="tx1"/>
              </a:solidFill>
              <a:effectLst/>
              <a:latin typeface="Berlin Sans FB Demi" panose="020E0802020502020306" pitchFamily="34" charset="0"/>
              <a:cs typeface="Arial" pitchFamily="34" charset="0"/>
            </a:endParaRPr>
          </a:p>
        </p:txBody>
      </p:sp>
      <p:sp>
        <p:nvSpPr>
          <p:cNvPr id="9" name="Text Box 7"/>
          <p:cNvSpPr txBox="1">
            <a:spLocks noChangeArrowheads="1"/>
          </p:cNvSpPr>
          <p:nvPr/>
        </p:nvSpPr>
        <p:spPr bwMode="auto">
          <a:xfrm>
            <a:off x="4332514" y="777678"/>
            <a:ext cx="8402410" cy="1042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rgbClr val="913C3A"/>
                </a:solidFill>
                <a:effectLst/>
                <a:latin typeface="Times New Roman" pitchFamily="18" charset="0"/>
                <a:cs typeface="Arial" pitchFamily="34" charset="0"/>
              </a:rPr>
              <a:t>“Businesses 'forced to provide basic skills training for graduates'” (Times Higher, 13</a:t>
            </a:r>
            <a:r>
              <a:rPr kumimoji="0" lang="en-GB" altLang="en-US" sz="2400" b="1" i="0" u="none" strike="noStrike" cap="none" normalizeH="0" baseline="30000" dirty="0" smtClean="0">
                <a:ln>
                  <a:noFill/>
                </a:ln>
                <a:solidFill>
                  <a:srgbClr val="913C3A"/>
                </a:solidFill>
                <a:effectLst/>
                <a:latin typeface="Times New Roman" pitchFamily="18" charset="0"/>
                <a:cs typeface="Arial" pitchFamily="34" charset="0"/>
              </a:rPr>
              <a:t>th</a:t>
            </a:r>
            <a:r>
              <a:rPr kumimoji="0" lang="en-GB" altLang="en-US" sz="2400" b="1" i="0" u="none" strike="noStrike" cap="none" normalizeH="0" baseline="0" dirty="0" smtClean="0">
                <a:ln>
                  <a:noFill/>
                </a:ln>
                <a:solidFill>
                  <a:srgbClr val="913C3A"/>
                </a:solidFill>
                <a:effectLst/>
                <a:latin typeface="Times New Roman" pitchFamily="18" charset="0"/>
                <a:cs typeface="Arial" pitchFamily="34" charset="0"/>
              </a:rPr>
              <a:t> July 2015)</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8"/>
          <p:cNvSpPr txBox="1">
            <a:spLocks noChangeArrowheads="1"/>
          </p:cNvSpPr>
          <p:nvPr/>
        </p:nvSpPr>
        <p:spPr bwMode="auto">
          <a:xfrm>
            <a:off x="0" y="947734"/>
            <a:ext cx="4332514" cy="1567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rgbClr val="913C3A"/>
                </a:solidFill>
                <a:effectLst/>
                <a:latin typeface="Bell MT" pitchFamily="18" charset="0"/>
                <a:cs typeface="Arial" pitchFamily="34" charset="0"/>
              </a:rPr>
              <a:t>“Employers still irked by lack of graduate skills”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rgbClr val="913C3A"/>
                </a:solidFill>
                <a:effectLst/>
                <a:latin typeface="Bell MT" pitchFamily="18" charset="0"/>
                <a:cs typeface="Arial" pitchFamily="34" charset="0"/>
              </a:rPr>
              <a:t>(Times Higher, 11</a:t>
            </a:r>
            <a:r>
              <a:rPr kumimoji="0" lang="en-GB" altLang="en-US" sz="2400" b="1" i="0" u="none" strike="noStrike" cap="none" normalizeH="0" baseline="30000" dirty="0" smtClean="0">
                <a:ln>
                  <a:noFill/>
                </a:ln>
                <a:solidFill>
                  <a:srgbClr val="913C3A"/>
                </a:solidFill>
                <a:effectLst/>
                <a:latin typeface="Bell MT" pitchFamily="18" charset="0"/>
                <a:cs typeface="Arial" pitchFamily="34" charset="0"/>
              </a:rPr>
              <a:t>th</a:t>
            </a:r>
            <a:r>
              <a:rPr kumimoji="0" lang="en-GB" altLang="en-US" sz="2400" b="1" i="0" u="none" strike="noStrike" cap="none" normalizeH="0" baseline="0" dirty="0" smtClean="0">
                <a:ln>
                  <a:noFill/>
                </a:ln>
                <a:solidFill>
                  <a:srgbClr val="913C3A"/>
                </a:solidFill>
                <a:effectLst/>
                <a:latin typeface="Bell MT" pitchFamily="18" charset="0"/>
                <a:cs typeface="Arial" pitchFamily="34" charset="0"/>
              </a:rPr>
              <a:t> September 2008)</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695587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Personal Construct Theory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6804669"/>
              </p:ext>
            </p:extLst>
          </p:nvPr>
        </p:nvGraphicFramePr>
        <p:xfrm>
          <a:off x="6161314" y="1171575"/>
          <a:ext cx="5522001" cy="4924427"/>
        </p:xfrm>
        <a:graphic>
          <a:graphicData uri="http://schemas.openxmlformats.org/drawingml/2006/table">
            <a:tbl>
              <a:tblPr firstRow="1" firstCol="1" bandRow="1">
                <a:tableStyleId>{5C22544A-7EE6-4342-B048-85BDC9FD1C3A}</a:tableStyleId>
              </a:tblPr>
              <a:tblGrid>
                <a:gridCol w="1039903"/>
                <a:gridCol w="4482098"/>
              </a:tblGrid>
              <a:tr h="202449">
                <a:tc>
                  <a:txBody>
                    <a:bodyPr/>
                    <a:lstStyle/>
                    <a:p>
                      <a:pPr>
                        <a:lnSpc>
                          <a:spcPct val="150000"/>
                        </a:lnSpc>
                        <a:spcAft>
                          <a:spcPts val="0"/>
                        </a:spcAft>
                      </a:pPr>
                      <a:r>
                        <a:rPr lang="en-GB" sz="800" dirty="0">
                          <a:effectLst/>
                        </a:rPr>
                        <a:t>Corollaries</a:t>
                      </a:r>
                      <a:endParaRPr lang="en-GB" sz="800" dirty="0">
                        <a:effectLst/>
                        <a:latin typeface="Times New Roman"/>
                        <a:ea typeface="Calibri"/>
                        <a:cs typeface="Times New Roman"/>
                      </a:endParaRPr>
                    </a:p>
                  </a:txBody>
                  <a:tcPr marL="52216" marR="52216" marT="0" marB="0"/>
                </a:tc>
                <a:tc>
                  <a:txBody>
                    <a:bodyPr/>
                    <a:lstStyle/>
                    <a:p>
                      <a:pPr>
                        <a:lnSpc>
                          <a:spcPct val="150000"/>
                        </a:lnSpc>
                        <a:spcAft>
                          <a:spcPts val="0"/>
                        </a:spcAft>
                      </a:pPr>
                      <a:r>
                        <a:rPr lang="en-GB" sz="800">
                          <a:effectLst/>
                        </a:rPr>
                        <a:t>Definition</a:t>
                      </a:r>
                      <a:endParaRPr lang="en-GB" sz="800">
                        <a:effectLst/>
                        <a:latin typeface="Times New Roman"/>
                        <a:ea typeface="Calibri"/>
                        <a:cs typeface="Times New Roman"/>
                      </a:endParaRPr>
                    </a:p>
                  </a:txBody>
                  <a:tcPr marL="52216" marR="52216" marT="0" marB="0"/>
                </a:tc>
              </a:tr>
              <a:tr h="202449">
                <a:tc>
                  <a:txBody>
                    <a:bodyPr/>
                    <a:lstStyle/>
                    <a:p>
                      <a:pPr>
                        <a:lnSpc>
                          <a:spcPct val="150000"/>
                        </a:lnSpc>
                        <a:spcAft>
                          <a:spcPts val="0"/>
                        </a:spcAft>
                      </a:pPr>
                      <a:r>
                        <a:rPr lang="en-GB" sz="800">
                          <a:effectLst/>
                        </a:rPr>
                        <a:t>Construction</a:t>
                      </a:r>
                      <a:endParaRPr lang="en-GB" sz="800">
                        <a:effectLst/>
                        <a:latin typeface="Times New Roman"/>
                        <a:ea typeface="Calibri"/>
                        <a:cs typeface="Times New Roman"/>
                      </a:endParaRPr>
                    </a:p>
                  </a:txBody>
                  <a:tcPr marL="52216" marR="52216" marT="0" marB="0"/>
                </a:tc>
                <a:tc>
                  <a:txBody>
                    <a:bodyPr/>
                    <a:lstStyle/>
                    <a:p>
                      <a:pPr>
                        <a:lnSpc>
                          <a:spcPct val="150000"/>
                        </a:lnSpc>
                        <a:spcAft>
                          <a:spcPts val="0"/>
                        </a:spcAft>
                      </a:pPr>
                      <a:r>
                        <a:rPr lang="en-GB" sz="800">
                          <a:effectLst/>
                        </a:rPr>
                        <a:t>“A person anticipates events by construing their replication” (Kelly, 1955, p.50)</a:t>
                      </a:r>
                      <a:endParaRPr lang="en-GB" sz="800">
                        <a:effectLst/>
                        <a:latin typeface="Times New Roman"/>
                        <a:ea typeface="Calibri"/>
                        <a:cs typeface="Times New Roman"/>
                      </a:endParaRPr>
                    </a:p>
                  </a:txBody>
                  <a:tcPr marL="52216" marR="52216" marT="0" marB="0"/>
                </a:tc>
              </a:tr>
              <a:tr h="202449">
                <a:tc>
                  <a:txBody>
                    <a:bodyPr/>
                    <a:lstStyle/>
                    <a:p>
                      <a:pPr>
                        <a:lnSpc>
                          <a:spcPct val="150000"/>
                        </a:lnSpc>
                        <a:spcAft>
                          <a:spcPts val="0"/>
                        </a:spcAft>
                      </a:pPr>
                      <a:r>
                        <a:rPr lang="en-GB" sz="800">
                          <a:effectLst/>
                        </a:rPr>
                        <a:t>Individuality</a:t>
                      </a:r>
                      <a:endParaRPr lang="en-GB" sz="800">
                        <a:effectLst/>
                        <a:latin typeface="Times New Roman"/>
                        <a:ea typeface="Calibri"/>
                        <a:cs typeface="Times New Roman"/>
                      </a:endParaRPr>
                    </a:p>
                  </a:txBody>
                  <a:tcPr marL="52216" marR="52216" marT="0" marB="0"/>
                </a:tc>
                <a:tc>
                  <a:txBody>
                    <a:bodyPr/>
                    <a:lstStyle/>
                    <a:p>
                      <a:pPr>
                        <a:lnSpc>
                          <a:spcPct val="150000"/>
                        </a:lnSpc>
                        <a:spcAft>
                          <a:spcPts val="0"/>
                        </a:spcAft>
                      </a:pPr>
                      <a:r>
                        <a:rPr lang="en-GB" sz="800">
                          <a:effectLst/>
                        </a:rPr>
                        <a:t>“Persons differ from each other in their construction of events” (Kelly, 1955, p.55)</a:t>
                      </a:r>
                      <a:endParaRPr lang="en-GB" sz="800">
                        <a:effectLst/>
                        <a:latin typeface="Times New Roman"/>
                        <a:ea typeface="Calibri"/>
                        <a:cs typeface="Times New Roman"/>
                      </a:endParaRPr>
                    </a:p>
                  </a:txBody>
                  <a:tcPr marL="52216" marR="52216" marT="0" marB="0"/>
                </a:tc>
              </a:tr>
              <a:tr h="578033">
                <a:tc>
                  <a:txBody>
                    <a:bodyPr/>
                    <a:lstStyle/>
                    <a:p>
                      <a:pPr>
                        <a:lnSpc>
                          <a:spcPct val="150000"/>
                        </a:lnSpc>
                        <a:spcAft>
                          <a:spcPts val="0"/>
                        </a:spcAft>
                      </a:pPr>
                      <a:r>
                        <a:rPr lang="en-GB" sz="800">
                          <a:effectLst/>
                        </a:rPr>
                        <a:t>Organisational</a:t>
                      </a:r>
                      <a:endParaRPr lang="en-GB" sz="800">
                        <a:effectLst/>
                        <a:latin typeface="Times New Roman"/>
                        <a:ea typeface="Calibri"/>
                        <a:cs typeface="Times New Roman"/>
                      </a:endParaRPr>
                    </a:p>
                  </a:txBody>
                  <a:tcPr marL="52216" marR="52216" marT="0" marB="0"/>
                </a:tc>
                <a:tc>
                  <a:txBody>
                    <a:bodyPr/>
                    <a:lstStyle/>
                    <a:p>
                      <a:pPr>
                        <a:lnSpc>
                          <a:spcPct val="150000"/>
                        </a:lnSpc>
                        <a:spcAft>
                          <a:spcPts val="0"/>
                        </a:spcAft>
                      </a:pPr>
                      <a:r>
                        <a:rPr lang="en-GB" sz="800">
                          <a:effectLst/>
                        </a:rPr>
                        <a:t>“Each person characteristically evolves, for his convenience in anticipating events, a construction system embracing ordinal relationships between constructs” (Kelly, 1955, p.56)</a:t>
                      </a:r>
                      <a:endParaRPr lang="en-GB" sz="800">
                        <a:effectLst/>
                        <a:latin typeface="Times New Roman"/>
                        <a:ea typeface="Calibri"/>
                        <a:cs typeface="Times New Roman"/>
                      </a:endParaRPr>
                    </a:p>
                  </a:txBody>
                  <a:tcPr marL="52216" marR="52216" marT="0" marB="0"/>
                </a:tc>
              </a:tr>
              <a:tr h="404898">
                <a:tc>
                  <a:txBody>
                    <a:bodyPr/>
                    <a:lstStyle/>
                    <a:p>
                      <a:pPr>
                        <a:lnSpc>
                          <a:spcPct val="150000"/>
                        </a:lnSpc>
                        <a:spcAft>
                          <a:spcPts val="0"/>
                        </a:spcAft>
                      </a:pPr>
                      <a:r>
                        <a:rPr lang="en-GB" sz="800">
                          <a:effectLst/>
                        </a:rPr>
                        <a:t>Dichotomy</a:t>
                      </a:r>
                      <a:endParaRPr lang="en-GB" sz="800">
                        <a:effectLst/>
                        <a:latin typeface="Times New Roman"/>
                        <a:ea typeface="Calibri"/>
                        <a:cs typeface="Times New Roman"/>
                      </a:endParaRPr>
                    </a:p>
                  </a:txBody>
                  <a:tcPr marL="52216" marR="52216" marT="0" marB="0"/>
                </a:tc>
                <a:tc>
                  <a:txBody>
                    <a:bodyPr/>
                    <a:lstStyle/>
                    <a:p>
                      <a:pPr>
                        <a:lnSpc>
                          <a:spcPct val="150000"/>
                        </a:lnSpc>
                        <a:spcAft>
                          <a:spcPts val="0"/>
                        </a:spcAft>
                      </a:pPr>
                      <a:r>
                        <a:rPr lang="en-GB" sz="800">
                          <a:effectLst/>
                        </a:rPr>
                        <a:t>“A person’s construction system is composed of a finite number of dichotomous constructs” (Kelly, 1955, p. 59)</a:t>
                      </a:r>
                      <a:endParaRPr lang="en-GB" sz="800">
                        <a:effectLst/>
                        <a:latin typeface="Times New Roman"/>
                        <a:ea typeface="Calibri"/>
                        <a:cs typeface="Times New Roman"/>
                      </a:endParaRPr>
                    </a:p>
                  </a:txBody>
                  <a:tcPr marL="52216" marR="52216" marT="0" marB="0"/>
                </a:tc>
              </a:tr>
              <a:tr h="578033">
                <a:tc>
                  <a:txBody>
                    <a:bodyPr/>
                    <a:lstStyle/>
                    <a:p>
                      <a:pPr>
                        <a:lnSpc>
                          <a:spcPct val="150000"/>
                        </a:lnSpc>
                        <a:spcAft>
                          <a:spcPts val="0"/>
                        </a:spcAft>
                      </a:pPr>
                      <a:r>
                        <a:rPr lang="en-GB" sz="800">
                          <a:effectLst/>
                        </a:rPr>
                        <a:t>Choice</a:t>
                      </a:r>
                      <a:endParaRPr lang="en-GB" sz="800">
                        <a:effectLst/>
                        <a:latin typeface="Times New Roman"/>
                        <a:ea typeface="Calibri"/>
                        <a:cs typeface="Times New Roman"/>
                      </a:endParaRPr>
                    </a:p>
                  </a:txBody>
                  <a:tcPr marL="52216" marR="52216" marT="0" marB="0"/>
                </a:tc>
                <a:tc>
                  <a:txBody>
                    <a:bodyPr/>
                    <a:lstStyle/>
                    <a:p>
                      <a:pPr>
                        <a:lnSpc>
                          <a:spcPct val="150000"/>
                        </a:lnSpc>
                        <a:spcAft>
                          <a:spcPts val="0"/>
                        </a:spcAft>
                      </a:pPr>
                      <a:r>
                        <a:rPr lang="en-GB" sz="800">
                          <a:effectLst/>
                        </a:rPr>
                        <a:t>“A person chooses for himself that alternative in a dichotomized construct through which he anticipates the greater possibility for extension and definition of his system” (Kelly, 1955, p.64)</a:t>
                      </a:r>
                      <a:endParaRPr lang="en-GB" sz="800">
                        <a:effectLst/>
                        <a:latin typeface="Times New Roman"/>
                        <a:ea typeface="Calibri"/>
                        <a:cs typeface="Times New Roman"/>
                      </a:endParaRPr>
                    </a:p>
                  </a:txBody>
                  <a:tcPr marL="52216" marR="52216" marT="0" marB="0"/>
                </a:tc>
              </a:tr>
              <a:tr h="385356">
                <a:tc>
                  <a:txBody>
                    <a:bodyPr/>
                    <a:lstStyle/>
                    <a:p>
                      <a:pPr>
                        <a:lnSpc>
                          <a:spcPct val="150000"/>
                        </a:lnSpc>
                        <a:spcAft>
                          <a:spcPts val="0"/>
                        </a:spcAft>
                      </a:pPr>
                      <a:r>
                        <a:rPr lang="en-GB" sz="800">
                          <a:effectLst/>
                        </a:rPr>
                        <a:t>Range</a:t>
                      </a:r>
                      <a:endParaRPr lang="en-GB" sz="800">
                        <a:effectLst/>
                        <a:latin typeface="Times New Roman"/>
                        <a:ea typeface="Calibri"/>
                        <a:cs typeface="Times New Roman"/>
                      </a:endParaRPr>
                    </a:p>
                  </a:txBody>
                  <a:tcPr marL="52216" marR="52216" marT="0" marB="0"/>
                </a:tc>
                <a:tc>
                  <a:txBody>
                    <a:bodyPr/>
                    <a:lstStyle/>
                    <a:p>
                      <a:pPr>
                        <a:lnSpc>
                          <a:spcPct val="150000"/>
                        </a:lnSpc>
                        <a:spcAft>
                          <a:spcPts val="0"/>
                        </a:spcAft>
                      </a:pPr>
                      <a:r>
                        <a:rPr lang="en-GB" sz="800">
                          <a:effectLst/>
                        </a:rPr>
                        <a:t>“A construct is convenient for the anticipation of a finite range of events only” (Kelly, 1955, p. 68)</a:t>
                      </a:r>
                      <a:endParaRPr lang="en-GB" sz="800">
                        <a:effectLst/>
                        <a:latin typeface="Times New Roman"/>
                        <a:ea typeface="Calibri"/>
                        <a:cs typeface="Times New Roman"/>
                      </a:endParaRPr>
                    </a:p>
                  </a:txBody>
                  <a:tcPr marL="52216" marR="52216" marT="0" marB="0"/>
                </a:tc>
              </a:tr>
              <a:tr h="404898">
                <a:tc>
                  <a:txBody>
                    <a:bodyPr/>
                    <a:lstStyle/>
                    <a:p>
                      <a:pPr>
                        <a:lnSpc>
                          <a:spcPct val="150000"/>
                        </a:lnSpc>
                        <a:spcAft>
                          <a:spcPts val="0"/>
                        </a:spcAft>
                      </a:pPr>
                      <a:r>
                        <a:rPr lang="en-GB" sz="800" dirty="0">
                          <a:effectLst/>
                        </a:rPr>
                        <a:t>Experience</a:t>
                      </a:r>
                      <a:endParaRPr lang="en-GB" sz="800" dirty="0">
                        <a:effectLst/>
                        <a:latin typeface="Times New Roman"/>
                        <a:ea typeface="Calibri"/>
                        <a:cs typeface="Times New Roman"/>
                      </a:endParaRPr>
                    </a:p>
                  </a:txBody>
                  <a:tcPr marL="52216" marR="52216" marT="0" marB="0"/>
                </a:tc>
                <a:tc>
                  <a:txBody>
                    <a:bodyPr/>
                    <a:lstStyle/>
                    <a:p>
                      <a:pPr>
                        <a:lnSpc>
                          <a:spcPct val="150000"/>
                        </a:lnSpc>
                        <a:spcAft>
                          <a:spcPts val="0"/>
                        </a:spcAft>
                      </a:pPr>
                      <a:r>
                        <a:rPr lang="en-GB" sz="800">
                          <a:effectLst/>
                        </a:rPr>
                        <a:t>“A person’s construction system varies as he successively construes the replications of events” (Kelly, 1955, p.72)</a:t>
                      </a:r>
                      <a:endParaRPr lang="en-GB" sz="800">
                        <a:effectLst/>
                        <a:latin typeface="Times New Roman"/>
                        <a:ea typeface="Calibri"/>
                        <a:cs typeface="Times New Roman"/>
                      </a:endParaRPr>
                    </a:p>
                  </a:txBody>
                  <a:tcPr marL="52216" marR="52216" marT="0" marB="0"/>
                </a:tc>
              </a:tr>
              <a:tr h="578033">
                <a:tc>
                  <a:txBody>
                    <a:bodyPr/>
                    <a:lstStyle/>
                    <a:p>
                      <a:pPr>
                        <a:lnSpc>
                          <a:spcPct val="150000"/>
                        </a:lnSpc>
                        <a:spcAft>
                          <a:spcPts val="0"/>
                        </a:spcAft>
                      </a:pPr>
                      <a:r>
                        <a:rPr lang="en-GB" sz="800">
                          <a:effectLst/>
                        </a:rPr>
                        <a:t>Modulation</a:t>
                      </a:r>
                      <a:endParaRPr lang="en-GB" sz="800">
                        <a:effectLst/>
                        <a:latin typeface="Times New Roman"/>
                        <a:ea typeface="Calibri"/>
                        <a:cs typeface="Times New Roman"/>
                      </a:endParaRPr>
                    </a:p>
                  </a:txBody>
                  <a:tcPr marL="52216" marR="52216" marT="0" marB="0"/>
                </a:tc>
                <a:tc>
                  <a:txBody>
                    <a:bodyPr/>
                    <a:lstStyle/>
                    <a:p>
                      <a:pPr>
                        <a:lnSpc>
                          <a:spcPct val="150000"/>
                        </a:lnSpc>
                        <a:spcAft>
                          <a:spcPts val="0"/>
                        </a:spcAft>
                      </a:pPr>
                      <a:r>
                        <a:rPr lang="en-GB" sz="800">
                          <a:effectLst/>
                        </a:rPr>
                        <a:t>“The variation in a person’s construction system is limited by the permeability of the constructs within whose range of convenience the variants lie” (Kelly, 1955, p.77)</a:t>
                      </a:r>
                      <a:endParaRPr lang="en-GB" sz="800">
                        <a:effectLst/>
                        <a:latin typeface="Times New Roman"/>
                        <a:ea typeface="Calibri"/>
                        <a:cs typeface="Times New Roman"/>
                      </a:endParaRPr>
                    </a:p>
                  </a:txBody>
                  <a:tcPr marL="52216" marR="52216" marT="0" marB="0"/>
                </a:tc>
              </a:tr>
              <a:tr h="404898">
                <a:tc>
                  <a:txBody>
                    <a:bodyPr/>
                    <a:lstStyle/>
                    <a:p>
                      <a:pPr>
                        <a:lnSpc>
                          <a:spcPct val="150000"/>
                        </a:lnSpc>
                        <a:spcAft>
                          <a:spcPts val="0"/>
                        </a:spcAft>
                      </a:pPr>
                      <a:r>
                        <a:rPr lang="en-GB" sz="800">
                          <a:effectLst/>
                        </a:rPr>
                        <a:t>Fragmentation</a:t>
                      </a:r>
                      <a:endParaRPr lang="en-GB" sz="800">
                        <a:effectLst/>
                        <a:latin typeface="Times New Roman"/>
                        <a:ea typeface="Calibri"/>
                        <a:cs typeface="Times New Roman"/>
                      </a:endParaRPr>
                    </a:p>
                  </a:txBody>
                  <a:tcPr marL="52216" marR="52216" marT="0" marB="0"/>
                </a:tc>
                <a:tc>
                  <a:txBody>
                    <a:bodyPr/>
                    <a:lstStyle/>
                    <a:p>
                      <a:pPr>
                        <a:lnSpc>
                          <a:spcPct val="150000"/>
                        </a:lnSpc>
                        <a:spcAft>
                          <a:spcPts val="0"/>
                        </a:spcAft>
                      </a:pPr>
                      <a:r>
                        <a:rPr lang="en-GB" sz="800">
                          <a:effectLst/>
                        </a:rPr>
                        <a:t>“A person may successively employ a variety of construction subsystems which are inferentially incompatible with each other” (Kelly, 1955, p.83)</a:t>
                      </a:r>
                      <a:endParaRPr lang="en-GB" sz="800">
                        <a:effectLst/>
                        <a:latin typeface="Times New Roman"/>
                        <a:ea typeface="Calibri"/>
                        <a:cs typeface="Times New Roman"/>
                      </a:endParaRPr>
                    </a:p>
                  </a:txBody>
                  <a:tcPr marL="52216" marR="52216" marT="0" marB="0"/>
                </a:tc>
              </a:tr>
              <a:tr h="578033">
                <a:tc>
                  <a:txBody>
                    <a:bodyPr/>
                    <a:lstStyle/>
                    <a:p>
                      <a:pPr>
                        <a:lnSpc>
                          <a:spcPct val="150000"/>
                        </a:lnSpc>
                        <a:spcAft>
                          <a:spcPts val="0"/>
                        </a:spcAft>
                      </a:pPr>
                      <a:r>
                        <a:rPr lang="en-GB" sz="800">
                          <a:effectLst/>
                        </a:rPr>
                        <a:t>Commonality</a:t>
                      </a:r>
                      <a:endParaRPr lang="en-GB" sz="800">
                        <a:effectLst/>
                        <a:latin typeface="Times New Roman"/>
                        <a:ea typeface="Calibri"/>
                        <a:cs typeface="Times New Roman"/>
                      </a:endParaRPr>
                    </a:p>
                  </a:txBody>
                  <a:tcPr marL="52216" marR="52216" marT="0" marB="0"/>
                </a:tc>
                <a:tc>
                  <a:txBody>
                    <a:bodyPr/>
                    <a:lstStyle/>
                    <a:p>
                      <a:pPr>
                        <a:lnSpc>
                          <a:spcPct val="150000"/>
                        </a:lnSpc>
                        <a:spcAft>
                          <a:spcPts val="0"/>
                        </a:spcAft>
                      </a:pPr>
                      <a:r>
                        <a:rPr lang="en-GB" sz="800">
                          <a:effectLst/>
                        </a:rPr>
                        <a:t>“To the extent that one person employs a construction of experience which is similar to that employed by another, his psychological processes are similar to those of other people” (Kelly, 1955, p.90)</a:t>
                      </a:r>
                      <a:endParaRPr lang="en-GB" sz="800">
                        <a:effectLst/>
                        <a:latin typeface="Times New Roman"/>
                        <a:ea typeface="Calibri"/>
                        <a:cs typeface="Times New Roman"/>
                      </a:endParaRPr>
                    </a:p>
                  </a:txBody>
                  <a:tcPr marL="52216" marR="52216" marT="0" marB="0"/>
                </a:tc>
              </a:tr>
              <a:tr h="404898">
                <a:tc>
                  <a:txBody>
                    <a:bodyPr/>
                    <a:lstStyle/>
                    <a:p>
                      <a:pPr>
                        <a:lnSpc>
                          <a:spcPct val="150000"/>
                        </a:lnSpc>
                        <a:spcAft>
                          <a:spcPts val="0"/>
                        </a:spcAft>
                      </a:pPr>
                      <a:r>
                        <a:rPr lang="en-GB" sz="800">
                          <a:effectLst/>
                        </a:rPr>
                        <a:t>Sociality</a:t>
                      </a:r>
                      <a:endParaRPr lang="en-GB" sz="800">
                        <a:effectLst/>
                        <a:latin typeface="Times New Roman"/>
                        <a:ea typeface="Calibri"/>
                        <a:cs typeface="Times New Roman"/>
                      </a:endParaRPr>
                    </a:p>
                  </a:txBody>
                  <a:tcPr marL="52216" marR="52216" marT="0" marB="0"/>
                </a:tc>
                <a:tc>
                  <a:txBody>
                    <a:bodyPr/>
                    <a:lstStyle/>
                    <a:p>
                      <a:pPr>
                        <a:lnSpc>
                          <a:spcPct val="150000"/>
                        </a:lnSpc>
                        <a:spcAft>
                          <a:spcPts val="0"/>
                        </a:spcAft>
                      </a:pPr>
                      <a:r>
                        <a:rPr lang="en-GB" sz="800" dirty="0">
                          <a:effectLst/>
                        </a:rPr>
                        <a:t>“ To the extent that one person construes the construction processes of another, he may play a role in a social process involving the other person” (Kelly, 1955, p.95)</a:t>
                      </a:r>
                      <a:endParaRPr lang="en-GB" sz="800" dirty="0">
                        <a:effectLst/>
                        <a:latin typeface="Times New Roman"/>
                        <a:ea typeface="Calibri"/>
                        <a:cs typeface="Times New Roman"/>
                      </a:endParaRPr>
                    </a:p>
                  </a:txBody>
                  <a:tcPr marL="52216" marR="52216" marT="0" marB="0"/>
                </a:tc>
              </a:tr>
            </a:tbl>
          </a:graphicData>
        </a:graphic>
      </p:graphicFrame>
      <p:sp>
        <p:nvSpPr>
          <p:cNvPr id="5" name="Rectangle 1"/>
          <p:cNvSpPr>
            <a:spLocks noChangeArrowheads="1"/>
          </p:cNvSpPr>
          <p:nvPr/>
        </p:nvSpPr>
        <p:spPr bwMode="auto">
          <a:xfrm>
            <a:off x="7431315" y="665976"/>
            <a:ext cx="264885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Kelly’s eleven corollaries</a:t>
            </a:r>
            <a:endParaRPr kumimoji="0" lang="en-GB"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413657" y="1219974"/>
            <a:ext cx="6662057" cy="1754326"/>
          </a:xfrm>
          <a:prstGeom prst="rect">
            <a:avLst/>
          </a:prstGeom>
          <a:noFill/>
        </p:spPr>
        <p:txBody>
          <a:bodyPr wrap="square" rtlCol="0">
            <a:spAutoFit/>
          </a:bodyPr>
          <a:lstStyle/>
          <a:p>
            <a:r>
              <a:rPr lang="en-GB" dirty="0" smtClean="0"/>
              <a:t>Kelly (1955)</a:t>
            </a:r>
          </a:p>
          <a:p>
            <a:endParaRPr lang="en-GB" dirty="0"/>
          </a:p>
          <a:p>
            <a:r>
              <a:rPr lang="en-GB" dirty="0" smtClean="0"/>
              <a:t>Everyone is a </a:t>
            </a:r>
            <a:r>
              <a:rPr lang="en-GB" dirty="0" smtClean="0"/>
              <a:t>scientist.</a:t>
            </a:r>
            <a:endParaRPr lang="en-GB" dirty="0" smtClean="0"/>
          </a:p>
          <a:p>
            <a:r>
              <a:rPr lang="en-GB" dirty="0" smtClean="0"/>
              <a:t>Our</a:t>
            </a:r>
            <a:r>
              <a:rPr lang="en-GB" dirty="0" smtClean="0"/>
              <a:t> </a:t>
            </a:r>
            <a:r>
              <a:rPr lang="en-GB" dirty="0" smtClean="0"/>
              <a:t>behaviours are driven by personal construing </a:t>
            </a:r>
            <a:r>
              <a:rPr lang="en-GB" dirty="0" smtClean="0"/>
              <a:t>systems.</a:t>
            </a:r>
            <a:endParaRPr lang="en-GB" dirty="0" smtClean="0"/>
          </a:p>
          <a:p>
            <a:r>
              <a:rPr lang="en-GB" dirty="0" smtClean="0"/>
              <a:t>Construing systems are based on personal </a:t>
            </a:r>
            <a:r>
              <a:rPr lang="en-GB" dirty="0" smtClean="0"/>
              <a:t>experience.</a:t>
            </a:r>
            <a:endParaRPr lang="en-GB" dirty="0" smtClean="0"/>
          </a:p>
          <a:p>
            <a:endParaRPr lang="en-GB" dirty="0"/>
          </a:p>
        </p:txBody>
      </p:sp>
      <p:pic>
        <p:nvPicPr>
          <p:cNvPr id="7" name="Picture 2" descr="C:\Users\will76\AppData\Local\Microsoft\Windows\INetCache\IE\ITDOOUCZ\internet_privac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238" y="3303617"/>
            <a:ext cx="3394779" cy="25742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42305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Method</a:t>
            </a:r>
            <a:endParaRPr lang="en-GB" dirty="0"/>
          </a:p>
        </p:txBody>
      </p:sp>
      <p:pic>
        <p:nvPicPr>
          <p:cNvPr id="5126" name="Picture 6" descr="paw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71" y="825954"/>
            <a:ext cx="1757210" cy="2265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AutoShape 7"/>
          <p:cNvSpPr>
            <a:spLocks noChangeArrowheads="1"/>
          </p:cNvSpPr>
          <p:nvPr/>
        </p:nvSpPr>
        <p:spPr bwMode="auto">
          <a:xfrm>
            <a:off x="160072" y="2310380"/>
            <a:ext cx="2186608" cy="780720"/>
          </a:xfrm>
          <a:prstGeom prst="roundRect">
            <a:avLst>
              <a:gd name="adj" fmla="val 16667"/>
            </a:avLst>
          </a:prstGeom>
          <a:solidFill>
            <a:srgbClr val="FFFF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600" b="0" i="0" u="none" strike="noStrike" cap="none" normalizeH="0" baseline="0" smtClean="0">
                <a:ln>
                  <a:noFill/>
                </a:ln>
                <a:solidFill>
                  <a:srgbClr val="000000"/>
                </a:solidFill>
                <a:effectLst/>
                <a:latin typeface="Calibri" pitchFamily="34" charset="0"/>
                <a:cs typeface="Arial" pitchFamily="34" charset="0"/>
              </a:rPr>
              <a:t>22 Employers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 name="Picture 6" descr="paw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71" y="3354053"/>
            <a:ext cx="1757210" cy="2265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AutoShape 7"/>
          <p:cNvSpPr>
            <a:spLocks noChangeArrowheads="1"/>
          </p:cNvSpPr>
          <p:nvPr/>
        </p:nvSpPr>
        <p:spPr bwMode="auto">
          <a:xfrm>
            <a:off x="160072" y="4838479"/>
            <a:ext cx="2186608" cy="974492"/>
          </a:xfrm>
          <a:prstGeom prst="roundRect">
            <a:avLst>
              <a:gd name="adj" fmla="val 16667"/>
            </a:avLst>
          </a:prstGeom>
          <a:solidFill>
            <a:srgbClr val="FFFF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altLang="en-US" sz="2600" dirty="0" smtClean="0">
                <a:solidFill>
                  <a:srgbClr val="000000"/>
                </a:solidFill>
                <a:latin typeface="Calibri" pitchFamily="34" charset="0"/>
                <a:cs typeface="Arial" pitchFamily="34" charset="0"/>
              </a:rPr>
              <a:t>14 HE Instructors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8" name="Picture 8" descr="C:\Users\will76\AppData\Local\Microsoft\Windows\INetCache\IE\NKVIKWX6\User[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1428" y="786376"/>
            <a:ext cx="1036322" cy="1524003"/>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will76\AppData\Local\Microsoft\Windows\INetCache\IE\NKVIKWX6\User[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3470" y="786374"/>
            <a:ext cx="1036322" cy="152400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will76\AppData\Local\Microsoft\Windows\INetCache\IE\NKVIKWX6\User[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7148" y="786377"/>
            <a:ext cx="1036322" cy="1524003"/>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will76\AppData\Local\Microsoft\Windows\INetCache\IE\NKVIKWX6\User[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4260" y="825954"/>
            <a:ext cx="1036322" cy="152400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will76\AppData\Local\Microsoft\Windows\INetCache\IE\NKVIKWX6\User[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7750" y="825954"/>
            <a:ext cx="1036322" cy="1524003"/>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Users\will76\AppData\Local\Microsoft\Windows\INetCache\IE\NKVIKWX6\User[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8811" y="786372"/>
            <a:ext cx="1036322" cy="15240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57148" y="2349957"/>
            <a:ext cx="2072644" cy="461665"/>
          </a:xfrm>
          <a:prstGeom prst="rect">
            <a:avLst/>
          </a:prstGeom>
          <a:noFill/>
          <a:ln>
            <a:solidFill>
              <a:schemeClr val="accent1"/>
            </a:solidFill>
          </a:ln>
        </p:spPr>
        <p:txBody>
          <a:bodyPr wrap="square" rtlCol="0">
            <a:spAutoFit/>
          </a:bodyPr>
          <a:lstStyle/>
          <a:p>
            <a:pPr algn="ctr"/>
            <a:r>
              <a:rPr lang="en-GB" sz="2400" dirty="0" smtClean="0"/>
              <a:t>High</a:t>
            </a:r>
            <a:endParaRPr lang="en-GB" dirty="0"/>
          </a:p>
        </p:txBody>
      </p:sp>
      <p:sp>
        <p:nvSpPr>
          <p:cNvPr id="22" name="TextBox 21"/>
          <p:cNvSpPr txBox="1"/>
          <p:nvPr/>
        </p:nvSpPr>
        <p:spPr>
          <a:xfrm>
            <a:off x="6540134" y="2349956"/>
            <a:ext cx="2072644" cy="461665"/>
          </a:xfrm>
          <a:prstGeom prst="rect">
            <a:avLst/>
          </a:prstGeom>
          <a:noFill/>
          <a:ln>
            <a:solidFill>
              <a:schemeClr val="accent1"/>
            </a:solidFill>
          </a:ln>
        </p:spPr>
        <p:txBody>
          <a:bodyPr wrap="square" rtlCol="0">
            <a:spAutoFit/>
          </a:bodyPr>
          <a:lstStyle/>
          <a:p>
            <a:pPr algn="ctr"/>
            <a:r>
              <a:rPr lang="en-GB" sz="2400" dirty="0" smtClean="0"/>
              <a:t>Moderate</a:t>
            </a:r>
            <a:endParaRPr lang="en-GB" dirty="0"/>
          </a:p>
        </p:txBody>
      </p:sp>
      <p:sp>
        <p:nvSpPr>
          <p:cNvPr id="23" name="TextBox 22"/>
          <p:cNvSpPr txBox="1"/>
          <p:nvPr/>
        </p:nvSpPr>
        <p:spPr>
          <a:xfrm>
            <a:off x="9614260" y="2349957"/>
            <a:ext cx="2072644" cy="461665"/>
          </a:xfrm>
          <a:prstGeom prst="rect">
            <a:avLst/>
          </a:prstGeom>
          <a:noFill/>
          <a:ln>
            <a:solidFill>
              <a:schemeClr val="accent1"/>
            </a:solidFill>
          </a:ln>
        </p:spPr>
        <p:txBody>
          <a:bodyPr wrap="square" rtlCol="0">
            <a:spAutoFit/>
          </a:bodyPr>
          <a:lstStyle/>
          <a:p>
            <a:pPr algn="ctr"/>
            <a:r>
              <a:rPr lang="en-GB" sz="2400" dirty="0" smtClean="0"/>
              <a:t>Low</a:t>
            </a:r>
            <a:endParaRPr lang="en-GB" dirty="0"/>
          </a:p>
        </p:txBody>
      </p:sp>
      <p:sp>
        <p:nvSpPr>
          <p:cNvPr id="11" name="Rectangle 10"/>
          <p:cNvSpPr/>
          <p:nvPr/>
        </p:nvSpPr>
        <p:spPr>
          <a:xfrm>
            <a:off x="4362987" y="786377"/>
            <a:ext cx="1415143" cy="1524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Rectangle 24"/>
          <p:cNvSpPr/>
          <p:nvPr/>
        </p:nvSpPr>
        <p:spPr>
          <a:xfrm>
            <a:off x="7576456" y="786373"/>
            <a:ext cx="1415143" cy="1524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26" name="Picture 10" descr="C:\Users\will76\AppData\Local\Microsoft\Windows\INetCache\IE\NKVIKWX6\User[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3812" y="3704562"/>
            <a:ext cx="1036322" cy="15240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will76\AppData\Local\Microsoft\Windows\INetCache\IE\NKVIKWX6\User[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5866" y="3704563"/>
            <a:ext cx="1036322" cy="15240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ular Callout 11"/>
          <p:cNvSpPr/>
          <p:nvPr/>
        </p:nvSpPr>
        <p:spPr>
          <a:xfrm>
            <a:off x="4259577" y="5325725"/>
            <a:ext cx="6616346" cy="987989"/>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In what ways are these two people similar in terms of their employability?</a:t>
            </a:r>
            <a:endParaRPr lang="en-GB" sz="2400" dirty="0">
              <a:solidFill>
                <a:schemeClr val="tx1"/>
              </a:solidFill>
            </a:endParaRPr>
          </a:p>
        </p:txBody>
      </p:sp>
    </p:spTree>
    <p:custDataLst>
      <p:tags r:id="rId1"/>
    </p:custDataLst>
    <p:extLst>
      <p:ext uri="{BB962C8B-B14F-4D97-AF65-F5344CB8AC3E}">
        <p14:creationId xmlns:p14="http://schemas.microsoft.com/office/powerpoint/2010/main" val="28263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26" presetClass="emph" presetSubtype="0" fill="hold" grpId="0" nodeType="with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5128"/>
                                        </p:tgtEl>
                                        <p:attrNameLst>
                                          <p:attrName>style.visibility</p:attrName>
                                        </p:attrNameLst>
                                      </p:cBhvr>
                                      <p:to>
                                        <p:strVal val="visible"/>
                                      </p:to>
                                    </p:set>
                                    <p:anim calcmode="lin" valueType="num">
                                      <p:cBhvr additive="base">
                                        <p:cTn id="22" dur="500" fill="hold"/>
                                        <p:tgtEl>
                                          <p:spTgt spid="5128"/>
                                        </p:tgtEl>
                                        <p:attrNameLst>
                                          <p:attrName>ppt_x</p:attrName>
                                        </p:attrNameLst>
                                      </p:cBhvr>
                                      <p:tavLst>
                                        <p:tav tm="0">
                                          <p:val>
                                            <p:strVal val="#ppt_x"/>
                                          </p:val>
                                        </p:tav>
                                        <p:tav tm="100000">
                                          <p:val>
                                            <p:strVal val="#ppt_x"/>
                                          </p:val>
                                        </p:tav>
                                      </p:tavLst>
                                    </p:anim>
                                    <p:anim calcmode="lin" valueType="num">
                                      <p:cBhvr additive="base">
                                        <p:cTn id="23" dur="500" fill="hold"/>
                                        <p:tgtEl>
                                          <p:spTgt spid="5128"/>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5132"/>
                                        </p:tgtEl>
                                        <p:attrNameLst>
                                          <p:attrName>style.visibility</p:attrName>
                                        </p:attrNameLst>
                                      </p:cBhvr>
                                      <p:to>
                                        <p:strVal val="visible"/>
                                      </p:to>
                                    </p:set>
                                    <p:anim calcmode="lin" valueType="num">
                                      <p:cBhvr additive="base">
                                        <p:cTn id="28" dur="500" fill="hold"/>
                                        <p:tgtEl>
                                          <p:spTgt spid="5132"/>
                                        </p:tgtEl>
                                        <p:attrNameLst>
                                          <p:attrName>ppt_x</p:attrName>
                                        </p:attrNameLst>
                                      </p:cBhvr>
                                      <p:tavLst>
                                        <p:tav tm="0">
                                          <p:val>
                                            <p:strVal val="#ppt_x"/>
                                          </p:val>
                                        </p:tav>
                                        <p:tav tm="100000">
                                          <p:val>
                                            <p:strVal val="#ppt_x"/>
                                          </p:val>
                                        </p:tav>
                                      </p:tavLst>
                                    </p:anim>
                                    <p:anim calcmode="lin" valueType="num">
                                      <p:cBhvr additive="base">
                                        <p:cTn id="29" dur="500" fill="hold"/>
                                        <p:tgtEl>
                                          <p:spTgt spid="5132"/>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26" presetClass="emph" presetSubtype="0" fill="hold" grpId="2" nodeType="withEffect">
                                  <p:stCondLst>
                                    <p:cond delay="0"/>
                                  </p:stCondLst>
                                  <p:childTnLst>
                                    <p:animEffect transition="out" filter="fade">
                                      <p:cBhvr>
                                        <p:cTn id="35" dur="500" tmFilter="0, 0; .2, .5; .8, .5; 1, 0"/>
                                        <p:tgtEl>
                                          <p:spTgt spid="22"/>
                                        </p:tgtEl>
                                      </p:cBhvr>
                                    </p:animEffect>
                                    <p:animScale>
                                      <p:cBhvr>
                                        <p:cTn id="36" dur="250" autoRev="1" fill="hold"/>
                                        <p:tgtEl>
                                          <p:spTgt spid="22"/>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5131"/>
                                        </p:tgtEl>
                                        <p:attrNameLst>
                                          <p:attrName>style.visibility</p:attrName>
                                        </p:attrNameLst>
                                      </p:cBhvr>
                                      <p:to>
                                        <p:strVal val="visible"/>
                                      </p:to>
                                    </p:set>
                                    <p:anim calcmode="lin" valueType="num">
                                      <p:cBhvr additive="base">
                                        <p:cTn id="41" dur="500" fill="hold"/>
                                        <p:tgtEl>
                                          <p:spTgt spid="5131"/>
                                        </p:tgtEl>
                                        <p:attrNameLst>
                                          <p:attrName>ppt_x</p:attrName>
                                        </p:attrNameLst>
                                      </p:cBhvr>
                                      <p:tavLst>
                                        <p:tav tm="0">
                                          <p:val>
                                            <p:strVal val="1+#ppt_w/2"/>
                                          </p:val>
                                        </p:tav>
                                        <p:tav tm="100000">
                                          <p:val>
                                            <p:strVal val="#ppt_x"/>
                                          </p:val>
                                        </p:tav>
                                      </p:tavLst>
                                    </p:anim>
                                    <p:anim calcmode="lin" valueType="num">
                                      <p:cBhvr additive="base">
                                        <p:cTn id="42" dur="500" fill="hold"/>
                                        <p:tgtEl>
                                          <p:spTgt spid="513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5133"/>
                                        </p:tgtEl>
                                        <p:attrNameLst>
                                          <p:attrName>style.visibility</p:attrName>
                                        </p:attrNameLst>
                                      </p:cBhvr>
                                      <p:to>
                                        <p:strVal val="visible"/>
                                      </p:to>
                                    </p:set>
                                    <p:anim calcmode="lin" valueType="num">
                                      <p:cBhvr additive="base">
                                        <p:cTn id="47" dur="500" fill="hold"/>
                                        <p:tgtEl>
                                          <p:spTgt spid="5133"/>
                                        </p:tgtEl>
                                        <p:attrNameLst>
                                          <p:attrName>ppt_x</p:attrName>
                                        </p:attrNameLst>
                                      </p:cBhvr>
                                      <p:tavLst>
                                        <p:tav tm="0">
                                          <p:val>
                                            <p:strVal val="1+#ppt_w/2"/>
                                          </p:val>
                                        </p:tav>
                                        <p:tav tm="100000">
                                          <p:val>
                                            <p:strVal val="#ppt_x"/>
                                          </p:val>
                                        </p:tav>
                                      </p:tavLst>
                                    </p:anim>
                                    <p:anim calcmode="lin" valueType="num">
                                      <p:cBhvr additive="base">
                                        <p:cTn id="48"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26" presetClass="emph" presetSubtype="0" fill="hold" grpId="0" nodeType="withEffect">
                                  <p:stCondLst>
                                    <p:cond delay="0"/>
                                  </p:stCondLst>
                                  <p:childTnLst>
                                    <p:animEffect transition="out" filter="fade">
                                      <p:cBhvr>
                                        <p:cTn id="54" dur="500" tmFilter="0, 0; .2, .5; .8, .5; 1, 0"/>
                                        <p:tgtEl>
                                          <p:spTgt spid="23"/>
                                        </p:tgtEl>
                                      </p:cBhvr>
                                    </p:animEffect>
                                    <p:animScale>
                                      <p:cBhvr>
                                        <p:cTn id="55" dur="250" autoRev="1" fill="hold"/>
                                        <p:tgtEl>
                                          <p:spTgt spid="23"/>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0" grpId="1" animBg="1"/>
      <p:bldP spid="22" grpId="1" animBg="1"/>
      <p:bldP spid="22" grpId="2" animBg="1"/>
      <p:bldP spid="23" grpId="0" animBg="1"/>
      <p:bldP spid="23" grpId="1" animBg="1"/>
      <p:bldP spid="11" grpId="0" animBg="1"/>
      <p:bldP spid="25"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81451098"/>
              </p:ext>
            </p:extLst>
          </p:nvPr>
        </p:nvGraphicFramePr>
        <p:xfrm>
          <a:off x="5583989" y="1306286"/>
          <a:ext cx="5693610" cy="4822165"/>
        </p:xfrm>
        <a:graphic>
          <a:graphicData uri="http://schemas.openxmlformats.org/drawingml/2006/table">
            <a:tbl>
              <a:tblPr firstRow="1" firstCol="1" bandRow="1">
                <a:tableStyleId>{5C22544A-7EE6-4342-B048-85BDC9FD1C3A}</a:tableStyleId>
              </a:tblPr>
              <a:tblGrid>
                <a:gridCol w="773268"/>
                <a:gridCol w="2307771"/>
                <a:gridCol w="2612571"/>
              </a:tblGrid>
              <a:tr h="254082">
                <a:tc>
                  <a:txBody>
                    <a:bodyPr/>
                    <a:lstStyle/>
                    <a:p>
                      <a:pPr algn="l">
                        <a:lnSpc>
                          <a:spcPct val="150000"/>
                        </a:lnSpc>
                        <a:spcAft>
                          <a:spcPts val="0"/>
                        </a:spcAft>
                      </a:pPr>
                      <a:r>
                        <a:rPr lang="en-GB" sz="1100" dirty="0">
                          <a:effectLst/>
                        </a:rPr>
                        <a:t>Construct</a:t>
                      </a:r>
                      <a:endParaRPr lang="en-GB" sz="1200" dirty="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Similarity</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Contrast pole</a:t>
                      </a:r>
                      <a:endParaRPr lang="en-GB" sz="1200">
                        <a:effectLst/>
                        <a:latin typeface="Times New Roman"/>
                        <a:ea typeface="Calibri"/>
                        <a:cs typeface="Times New Roman"/>
                      </a:endParaRPr>
                    </a:p>
                  </a:txBody>
                  <a:tcPr marL="65929" marR="65929" marT="0" marB="0"/>
                </a:tc>
              </a:tr>
              <a:tr h="508163">
                <a:tc>
                  <a:txBody>
                    <a:bodyPr/>
                    <a:lstStyle/>
                    <a:p>
                      <a:pPr algn="ctr">
                        <a:lnSpc>
                          <a:spcPct val="150000"/>
                        </a:lnSpc>
                        <a:spcAft>
                          <a:spcPts val="0"/>
                        </a:spcAft>
                      </a:pPr>
                      <a:r>
                        <a:rPr lang="en-GB" sz="1100">
                          <a:effectLst/>
                        </a:rPr>
                        <a:t>1.1 </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Taking the back seat and going with the flow</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Driven</a:t>
                      </a:r>
                      <a:endParaRPr lang="en-GB" sz="1200">
                        <a:effectLst/>
                        <a:latin typeface="Times New Roman"/>
                        <a:ea typeface="Calibri"/>
                        <a:cs typeface="Times New Roman"/>
                      </a:endParaRPr>
                    </a:p>
                  </a:txBody>
                  <a:tcPr marL="65929" marR="65929" marT="0" marB="0"/>
                </a:tc>
              </a:tr>
              <a:tr h="508163">
                <a:tc>
                  <a:txBody>
                    <a:bodyPr/>
                    <a:lstStyle/>
                    <a:p>
                      <a:pPr algn="ctr">
                        <a:lnSpc>
                          <a:spcPct val="150000"/>
                        </a:lnSpc>
                        <a:spcAft>
                          <a:spcPts val="0"/>
                        </a:spcAft>
                      </a:pPr>
                      <a:r>
                        <a:rPr lang="en-GB" sz="1100">
                          <a:effectLst/>
                        </a:rPr>
                        <a:t>1.2</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Completely academic</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Work ethic: Looking for ways to work and develop</a:t>
                      </a:r>
                      <a:endParaRPr lang="en-GB" sz="1200">
                        <a:effectLst/>
                        <a:latin typeface="Times New Roman"/>
                        <a:ea typeface="Calibri"/>
                        <a:cs typeface="Times New Roman"/>
                      </a:endParaRPr>
                    </a:p>
                  </a:txBody>
                  <a:tcPr marL="65929" marR="65929" marT="0" marB="0"/>
                </a:tc>
              </a:tr>
              <a:tr h="508163">
                <a:tc>
                  <a:txBody>
                    <a:bodyPr/>
                    <a:lstStyle/>
                    <a:p>
                      <a:pPr algn="ctr">
                        <a:lnSpc>
                          <a:spcPct val="150000"/>
                        </a:lnSpc>
                        <a:spcAft>
                          <a:spcPts val="0"/>
                        </a:spcAft>
                      </a:pPr>
                      <a:r>
                        <a:rPr lang="en-GB" sz="1100">
                          <a:effectLst/>
                        </a:rPr>
                        <a:t>1.3</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Not involved in extracurricular activities</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Can demonstrate leadership</a:t>
                      </a:r>
                      <a:endParaRPr lang="en-GB" sz="1200">
                        <a:effectLst/>
                        <a:latin typeface="Times New Roman"/>
                        <a:ea typeface="Calibri"/>
                        <a:cs typeface="Times New Roman"/>
                      </a:endParaRPr>
                    </a:p>
                  </a:txBody>
                  <a:tcPr marL="65929" marR="65929" marT="0" marB="0"/>
                </a:tc>
              </a:tr>
              <a:tr h="508163">
                <a:tc>
                  <a:txBody>
                    <a:bodyPr/>
                    <a:lstStyle/>
                    <a:p>
                      <a:pPr algn="ctr">
                        <a:lnSpc>
                          <a:spcPct val="150000"/>
                        </a:lnSpc>
                        <a:spcAft>
                          <a:spcPts val="0"/>
                        </a:spcAft>
                      </a:pPr>
                      <a:r>
                        <a:rPr lang="en-GB" sz="1100">
                          <a:effectLst/>
                        </a:rPr>
                        <a:t>1.4</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Handed things</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Take ownership of career, do what it takes</a:t>
                      </a:r>
                      <a:endParaRPr lang="en-GB" sz="1200">
                        <a:effectLst/>
                        <a:latin typeface="Times New Roman"/>
                        <a:ea typeface="Calibri"/>
                        <a:cs typeface="Times New Roman"/>
                      </a:endParaRPr>
                    </a:p>
                  </a:txBody>
                  <a:tcPr marL="65929" marR="65929" marT="0" marB="0"/>
                </a:tc>
              </a:tr>
              <a:tr h="508163">
                <a:tc>
                  <a:txBody>
                    <a:bodyPr/>
                    <a:lstStyle/>
                    <a:p>
                      <a:pPr algn="ctr">
                        <a:lnSpc>
                          <a:spcPct val="150000"/>
                        </a:lnSpc>
                        <a:spcAft>
                          <a:spcPts val="0"/>
                        </a:spcAft>
                      </a:pPr>
                      <a:r>
                        <a:rPr lang="en-GB" sz="1100">
                          <a:effectLst/>
                        </a:rPr>
                        <a:t>1.5</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Wholly focused on one thing</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More well-rounded-getting involved</a:t>
                      </a:r>
                      <a:endParaRPr lang="en-GB" sz="1200">
                        <a:effectLst/>
                        <a:latin typeface="Times New Roman"/>
                        <a:ea typeface="Calibri"/>
                        <a:cs typeface="Times New Roman"/>
                      </a:endParaRPr>
                    </a:p>
                  </a:txBody>
                  <a:tcPr marL="65929" marR="65929" marT="0" marB="0"/>
                </a:tc>
              </a:tr>
              <a:tr h="764659">
                <a:tc>
                  <a:txBody>
                    <a:bodyPr/>
                    <a:lstStyle/>
                    <a:p>
                      <a:pPr algn="ctr">
                        <a:lnSpc>
                          <a:spcPct val="150000"/>
                        </a:lnSpc>
                        <a:spcAft>
                          <a:spcPts val="0"/>
                        </a:spcAft>
                      </a:pPr>
                      <a:r>
                        <a:rPr lang="en-GB" sz="1100">
                          <a:effectLst/>
                        </a:rPr>
                        <a:t>1.6</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Stressed out about being in a role</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dirty="0">
                          <a:effectLst/>
                        </a:rPr>
                        <a:t>Passion for providing exceptional customer and sales service</a:t>
                      </a:r>
                      <a:endParaRPr lang="en-GB" sz="1200" dirty="0">
                        <a:effectLst/>
                        <a:latin typeface="Times New Roman"/>
                        <a:ea typeface="Calibri"/>
                        <a:cs typeface="Times New Roman"/>
                      </a:endParaRPr>
                    </a:p>
                  </a:txBody>
                  <a:tcPr marL="65929" marR="65929" marT="0" marB="0"/>
                </a:tc>
              </a:tr>
              <a:tr h="254082">
                <a:tc>
                  <a:txBody>
                    <a:bodyPr/>
                    <a:lstStyle/>
                    <a:p>
                      <a:pPr algn="ctr">
                        <a:lnSpc>
                          <a:spcPct val="150000"/>
                        </a:lnSpc>
                        <a:spcAft>
                          <a:spcPts val="0"/>
                        </a:spcAft>
                      </a:pPr>
                      <a:r>
                        <a:rPr lang="en-GB" sz="1100">
                          <a:effectLst/>
                        </a:rPr>
                        <a:t>1.7</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Waiting to be told</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autonomous</a:t>
                      </a:r>
                      <a:endParaRPr lang="en-GB" sz="1200">
                        <a:effectLst/>
                        <a:latin typeface="Times New Roman"/>
                        <a:ea typeface="Calibri"/>
                        <a:cs typeface="Times New Roman"/>
                      </a:endParaRPr>
                    </a:p>
                  </a:txBody>
                  <a:tcPr marL="65929" marR="65929" marT="0" marB="0"/>
                </a:tc>
              </a:tr>
              <a:tr h="254082">
                <a:tc>
                  <a:txBody>
                    <a:bodyPr/>
                    <a:lstStyle/>
                    <a:p>
                      <a:pPr algn="ctr">
                        <a:lnSpc>
                          <a:spcPct val="150000"/>
                        </a:lnSpc>
                        <a:spcAft>
                          <a:spcPts val="0"/>
                        </a:spcAft>
                      </a:pPr>
                      <a:r>
                        <a:rPr lang="en-GB" sz="1100">
                          <a:effectLst/>
                        </a:rPr>
                        <a:t>1.8</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Can’t carry a conversation</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Can build rapport</a:t>
                      </a:r>
                      <a:endParaRPr lang="en-GB" sz="1200">
                        <a:effectLst/>
                        <a:latin typeface="Times New Roman"/>
                        <a:ea typeface="Calibri"/>
                        <a:cs typeface="Times New Roman"/>
                      </a:endParaRPr>
                    </a:p>
                  </a:txBody>
                  <a:tcPr marL="65929" marR="65929" marT="0" marB="0"/>
                </a:tc>
              </a:tr>
              <a:tr h="500363">
                <a:tc>
                  <a:txBody>
                    <a:bodyPr/>
                    <a:lstStyle/>
                    <a:p>
                      <a:pPr algn="ctr">
                        <a:lnSpc>
                          <a:spcPct val="150000"/>
                        </a:lnSpc>
                        <a:spcAft>
                          <a:spcPts val="0"/>
                        </a:spcAft>
                      </a:pPr>
                      <a:r>
                        <a:rPr lang="en-GB" sz="1100">
                          <a:effectLst/>
                        </a:rPr>
                        <a:t>1.9</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Weirdo</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Can relate to other employees</a:t>
                      </a:r>
                      <a:endParaRPr lang="en-GB" sz="1200">
                        <a:effectLst/>
                        <a:latin typeface="Times New Roman"/>
                        <a:ea typeface="Calibri"/>
                        <a:cs typeface="Times New Roman"/>
                      </a:endParaRPr>
                    </a:p>
                  </a:txBody>
                  <a:tcPr marL="65929" marR="65929" marT="0" marB="0"/>
                </a:tc>
              </a:tr>
              <a:tr h="254082">
                <a:tc>
                  <a:txBody>
                    <a:bodyPr/>
                    <a:lstStyle/>
                    <a:p>
                      <a:pPr algn="ctr">
                        <a:lnSpc>
                          <a:spcPct val="150000"/>
                        </a:lnSpc>
                        <a:spcAft>
                          <a:spcPts val="0"/>
                        </a:spcAft>
                      </a:pPr>
                      <a:r>
                        <a:rPr lang="en-GB" sz="1100">
                          <a:effectLst/>
                        </a:rPr>
                        <a:t>1.10</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a:effectLst/>
                        </a:rPr>
                        <a:t>Nothing about them</a:t>
                      </a:r>
                      <a:endParaRPr lang="en-GB" sz="1200">
                        <a:effectLst/>
                        <a:latin typeface="Times New Roman"/>
                        <a:ea typeface="Calibri"/>
                        <a:cs typeface="Times New Roman"/>
                      </a:endParaRPr>
                    </a:p>
                  </a:txBody>
                  <a:tcPr marL="65929" marR="65929" marT="0" marB="0"/>
                </a:tc>
                <a:tc>
                  <a:txBody>
                    <a:bodyPr/>
                    <a:lstStyle/>
                    <a:p>
                      <a:pPr algn="l">
                        <a:lnSpc>
                          <a:spcPct val="150000"/>
                        </a:lnSpc>
                        <a:spcAft>
                          <a:spcPts val="0"/>
                        </a:spcAft>
                      </a:pPr>
                      <a:r>
                        <a:rPr lang="en-GB" sz="1100" dirty="0">
                          <a:effectLst/>
                        </a:rPr>
                        <a:t>Uses their personality</a:t>
                      </a:r>
                      <a:endParaRPr lang="en-GB" sz="1200" dirty="0">
                        <a:effectLst/>
                        <a:latin typeface="Times New Roman"/>
                        <a:ea typeface="Calibri"/>
                        <a:cs typeface="Times New Roman"/>
                      </a:endParaRPr>
                    </a:p>
                  </a:txBody>
                  <a:tcPr marL="65929" marR="65929" marT="0" marB="0"/>
                </a:tc>
              </a:tr>
            </a:tbl>
          </a:graphicData>
        </a:graphic>
      </p:graphicFrame>
      <p:sp>
        <p:nvSpPr>
          <p:cNvPr id="5" name="TextBox 4"/>
          <p:cNvSpPr txBox="1"/>
          <p:nvPr/>
        </p:nvSpPr>
        <p:spPr>
          <a:xfrm>
            <a:off x="2046514" y="1306992"/>
            <a:ext cx="2873829" cy="523220"/>
          </a:xfrm>
          <a:prstGeom prst="rect">
            <a:avLst/>
          </a:prstGeom>
          <a:noFill/>
        </p:spPr>
        <p:txBody>
          <a:bodyPr wrap="square" rtlCol="0">
            <a:spAutoFit/>
          </a:bodyPr>
          <a:lstStyle/>
          <a:p>
            <a:pPr algn="r"/>
            <a:r>
              <a:rPr lang="en-GB" sz="2800" dirty="0" smtClean="0"/>
              <a:t>Example grid.</a:t>
            </a:r>
            <a:endParaRPr lang="en-GB" sz="2800" dirty="0"/>
          </a:p>
        </p:txBody>
      </p:sp>
      <p:sp>
        <p:nvSpPr>
          <p:cNvPr id="6" name="Oval 5"/>
          <p:cNvSpPr/>
          <p:nvPr/>
        </p:nvSpPr>
        <p:spPr>
          <a:xfrm>
            <a:off x="609600" y="3178629"/>
            <a:ext cx="3178629" cy="2133600"/>
          </a:xfrm>
          <a:prstGeom prst="ellipse">
            <a:avLst/>
          </a:prstGeom>
          <a:solidFill>
            <a:srgbClr val="77021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717 constructs</a:t>
            </a:r>
            <a:endParaRPr lang="en-GB" sz="3200" dirty="0"/>
          </a:p>
        </p:txBody>
      </p:sp>
    </p:spTree>
    <p:custDataLst>
      <p:tags r:id="rId1"/>
    </p:custDataLst>
    <p:extLst>
      <p:ext uri="{BB962C8B-B14F-4D97-AF65-F5344CB8AC3E}">
        <p14:creationId xmlns:p14="http://schemas.microsoft.com/office/powerpoint/2010/main" val="153070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4" cstate="print">
            <a:extLst>
              <a:ext uri="{28A0092B-C50C-407E-A947-70E740481C1C}">
                <a14:useLocalDpi xmlns:a14="http://schemas.microsoft.com/office/drawing/2010/main" val="0"/>
              </a:ext>
            </a:extLst>
          </a:blip>
          <a:srcRect l="8140" t="25129" r="6896" b="9507"/>
          <a:stretch/>
        </p:blipFill>
        <p:spPr bwMode="auto">
          <a:xfrm>
            <a:off x="0" y="718457"/>
            <a:ext cx="11843656" cy="5823857"/>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5" cstate="print">
            <a:extLst>
              <a:ext uri="{28A0092B-C50C-407E-A947-70E740481C1C}">
                <a14:useLocalDpi xmlns:a14="http://schemas.microsoft.com/office/drawing/2010/main" val="0"/>
              </a:ext>
            </a:extLst>
          </a:blip>
          <a:srcRect l="8343" t="25754" r="7051" b="9449"/>
          <a:stretch/>
        </p:blipFill>
        <p:spPr bwMode="auto">
          <a:xfrm>
            <a:off x="-2" y="740229"/>
            <a:ext cx="11843657" cy="5802085"/>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61061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will76\AppData\Local\Microsoft\Windows\INetCache\IE\H4Q2G0KB\operacion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254828"/>
            <a:ext cx="4572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GB" dirty="0" smtClean="0"/>
              <a:t>Interpersonal competencies</a:t>
            </a:r>
            <a:endParaRPr lang="en-GB" dirty="0"/>
          </a:p>
        </p:txBody>
      </p:sp>
      <p:sp>
        <p:nvSpPr>
          <p:cNvPr id="5" name="Content Placeholder 4"/>
          <p:cNvSpPr>
            <a:spLocks noGrp="1"/>
          </p:cNvSpPr>
          <p:nvPr>
            <p:ph idx="1"/>
          </p:nvPr>
        </p:nvSpPr>
        <p:spPr>
          <a:xfrm>
            <a:off x="838200" y="1008575"/>
            <a:ext cx="10515600" cy="5130967"/>
          </a:xfrm>
        </p:spPr>
        <p:txBody>
          <a:bodyPr>
            <a:normAutofit fontScale="92500" lnSpcReduction="10000"/>
          </a:bodyPr>
          <a:lstStyle/>
          <a:p>
            <a:pPr marL="0" indent="0">
              <a:buNone/>
            </a:pPr>
            <a:r>
              <a:rPr lang="en-GB" i="1" dirty="0" smtClean="0"/>
              <a:t>Competence </a:t>
            </a:r>
            <a:r>
              <a:rPr lang="en-GB" i="1" dirty="0"/>
              <a:t>to interact with others appropriately</a:t>
            </a:r>
            <a:r>
              <a:rPr lang="en-GB" dirty="0" smtClean="0"/>
              <a:t>.</a:t>
            </a:r>
          </a:p>
          <a:p>
            <a:pPr marL="0" indent="0">
              <a:buNone/>
            </a:pPr>
            <a:endParaRPr lang="en-GB" dirty="0"/>
          </a:p>
          <a:p>
            <a:r>
              <a:rPr lang="en-GB" b="1" dirty="0">
                <a:solidFill>
                  <a:srgbClr val="770216"/>
                </a:solidFill>
              </a:rPr>
              <a:t>Rapport building vs. egocentric: </a:t>
            </a:r>
            <a:r>
              <a:rPr lang="en-GB" dirty="0"/>
              <a:t>“can build rapport – concerned with only themselves”</a:t>
            </a:r>
          </a:p>
          <a:p>
            <a:r>
              <a:rPr lang="en-GB" b="1" dirty="0">
                <a:solidFill>
                  <a:srgbClr val="770216"/>
                </a:solidFill>
              </a:rPr>
              <a:t>Collaborative vs. lone worker: </a:t>
            </a:r>
            <a:r>
              <a:rPr lang="en-GB" dirty="0"/>
              <a:t>“out for themselves – a team </a:t>
            </a:r>
            <a:br>
              <a:rPr lang="en-GB" dirty="0"/>
            </a:br>
            <a:r>
              <a:rPr lang="en-GB" dirty="0"/>
              <a:t>player” </a:t>
            </a:r>
          </a:p>
          <a:p>
            <a:r>
              <a:rPr lang="en-GB" b="1" dirty="0" smtClean="0">
                <a:solidFill>
                  <a:srgbClr val="770216"/>
                </a:solidFill>
              </a:rPr>
              <a:t>Honesty </a:t>
            </a:r>
            <a:r>
              <a:rPr lang="en-GB" b="1" dirty="0">
                <a:solidFill>
                  <a:srgbClr val="770216"/>
                </a:solidFill>
              </a:rPr>
              <a:t>vs deception: </a:t>
            </a:r>
            <a:r>
              <a:rPr lang="en-GB" dirty="0"/>
              <a:t>“hide mistakes – honest about </a:t>
            </a:r>
            <a:br>
              <a:rPr lang="en-GB" dirty="0"/>
            </a:br>
            <a:r>
              <a:rPr lang="en-GB" dirty="0"/>
              <a:t>mistakes” </a:t>
            </a:r>
          </a:p>
          <a:p>
            <a:pPr marL="0" indent="0">
              <a:buNone/>
            </a:pPr>
            <a:endParaRPr lang="en-GB" dirty="0" smtClean="0"/>
          </a:p>
          <a:p>
            <a:endParaRPr lang="en-GB" dirty="0"/>
          </a:p>
          <a:p>
            <a:r>
              <a:rPr lang="en-GB" dirty="0" smtClean="0"/>
              <a:t>Contextualising of skills?</a:t>
            </a:r>
          </a:p>
          <a:p>
            <a:r>
              <a:rPr lang="en-GB" dirty="0" smtClean="0"/>
              <a:t>Reflected in delivery?</a:t>
            </a:r>
            <a:endParaRPr lang="en-GB" dirty="0"/>
          </a:p>
        </p:txBody>
      </p:sp>
      <p:sp>
        <p:nvSpPr>
          <p:cNvPr id="2" name="Rectangle 1"/>
          <p:cNvSpPr/>
          <p:nvPr/>
        </p:nvSpPr>
        <p:spPr>
          <a:xfrm>
            <a:off x="653143" y="5508170"/>
            <a:ext cx="4550228"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53143" y="4778828"/>
            <a:ext cx="4550228"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1829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Commitment</a:t>
            </a:r>
            <a:endParaRPr lang="en-GB" dirty="0"/>
          </a:p>
        </p:txBody>
      </p:sp>
      <p:sp>
        <p:nvSpPr>
          <p:cNvPr id="3" name="Content Placeholder 2"/>
          <p:cNvSpPr>
            <a:spLocks noGrp="1"/>
          </p:cNvSpPr>
          <p:nvPr>
            <p:ph idx="1"/>
          </p:nvPr>
        </p:nvSpPr>
        <p:spPr>
          <a:xfrm>
            <a:off x="838200" y="1008575"/>
            <a:ext cx="10515600" cy="5181313"/>
          </a:xfrm>
        </p:spPr>
        <p:txBody>
          <a:bodyPr>
            <a:normAutofit lnSpcReduction="10000"/>
          </a:bodyPr>
          <a:lstStyle/>
          <a:p>
            <a:pPr marL="0" indent="0">
              <a:buNone/>
            </a:pPr>
            <a:r>
              <a:rPr lang="en-GB" i="1" dirty="0" smtClean="0"/>
              <a:t>Being </a:t>
            </a:r>
            <a:r>
              <a:rPr lang="en-GB" i="1" dirty="0"/>
              <a:t>directed, pledged or bound to engage with the role</a:t>
            </a:r>
            <a:r>
              <a:rPr lang="en-GB" dirty="0"/>
              <a:t>. </a:t>
            </a:r>
            <a:endParaRPr lang="en-GB" dirty="0" smtClean="0"/>
          </a:p>
          <a:p>
            <a:pPr marL="0" indent="0">
              <a:buNone/>
            </a:pPr>
            <a:endParaRPr lang="en-GB" dirty="0" smtClean="0"/>
          </a:p>
          <a:p>
            <a:r>
              <a:rPr lang="en-GB" b="1" dirty="0" smtClean="0">
                <a:solidFill>
                  <a:srgbClr val="770216"/>
                </a:solidFill>
              </a:rPr>
              <a:t>Longevity </a:t>
            </a:r>
            <a:r>
              <a:rPr lang="en-GB" b="1" dirty="0">
                <a:solidFill>
                  <a:srgbClr val="770216"/>
                </a:solidFill>
              </a:rPr>
              <a:t>vs. stop gap: </a:t>
            </a:r>
            <a:r>
              <a:rPr lang="en-GB" dirty="0"/>
              <a:t>“choosing to stay within the field – a means of testing the role out” </a:t>
            </a:r>
          </a:p>
          <a:p>
            <a:r>
              <a:rPr lang="en-GB" b="1" dirty="0">
                <a:solidFill>
                  <a:srgbClr val="770216"/>
                </a:solidFill>
              </a:rPr>
              <a:t>Shared company values: </a:t>
            </a:r>
            <a:r>
              <a:rPr lang="en-GB" dirty="0"/>
              <a:t>“may ruffle people’s feathers – fit in with organisation” </a:t>
            </a:r>
          </a:p>
          <a:p>
            <a:r>
              <a:rPr lang="en-GB" b="1" dirty="0">
                <a:solidFill>
                  <a:srgbClr val="770216"/>
                </a:solidFill>
              </a:rPr>
              <a:t>Interest in company vs. just a job:  </a:t>
            </a:r>
            <a:r>
              <a:rPr lang="en-GB" dirty="0"/>
              <a:t>“committed to the company- committed to </a:t>
            </a:r>
            <a:r>
              <a:rPr lang="en-GB" dirty="0" smtClean="0"/>
              <a:t>themselves</a:t>
            </a:r>
            <a:r>
              <a:rPr lang="en-GB" dirty="0"/>
              <a:t>” </a:t>
            </a:r>
          </a:p>
          <a:p>
            <a:pPr marL="0" indent="0">
              <a:buNone/>
            </a:pPr>
            <a:r>
              <a:rPr lang="en-GB" dirty="0"/>
              <a:t> </a:t>
            </a:r>
            <a:endParaRPr lang="en-GB" dirty="0" smtClean="0"/>
          </a:p>
          <a:p>
            <a:pPr marL="0" indent="0">
              <a:buNone/>
            </a:pPr>
            <a:r>
              <a:rPr lang="en-GB" dirty="0" smtClean="0"/>
              <a:t>Information relevant to context</a:t>
            </a:r>
          </a:p>
          <a:p>
            <a:pPr marL="0" indent="0">
              <a:buNone/>
            </a:pPr>
            <a:r>
              <a:rPr lang="en-GB" dirty="0" smtClean="0"/>
              <a:t>Impact on consideration of interests and values?</a:t>
            </a:r>
            <a:endParaRPr lang="en-GB" dirty="0"/>
          </a:p>
        </p:txBody>
      </p:sp>
      <p:pic>
        <p:nvPicPr>
          <p:cNvPr id="10242" name="Picture 2" descr="C:\Users\will76\AppData\Local\Microsoft\Windows\INetCache\IE\NKVIKWX6\3364250371_c632ff60aa_q[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5886" y="4386943"/>
            <a:ext cx="1802946" cy="18029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6686" y="4637314"/>
            <a:ext cx="5181600" cy="651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96685" y="5288416"/>
            <a:ext cx="7271657" cy="651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466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Lecture one_reflection and literature review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ewman Branded PowerPoint Final Widescreen" id="{598F062A-ADA9-45CA-B7F4-07DF3B5ABCA3}" vid="{23E7CD37-42B2-4418-8159-2AF39A9AD1C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ewman Branded PowerPoint Final Widescreen" id="{598F062A-ADA9-45CA-B7F4-07DF3B5ABCA3}" vid="{C20FC090-3FA6-4672-9578-93E93E6F45F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5C8FF5430E604D932D39121BC67BCE" ma:contentTypeVersion="0" ma:contentTypeDescription="Create a new document." ma:contentTypeScope="" ma:versionID="3d18abba6245b90a2cdecdfaf489d2ff">
  <xsd:schema xmlns:xsd="http://www.w3.org/2001/XMLSchema" xmlns:xs="http://www.w3.org/2001/XMLSchema" xmlns:p="http://schemas.microsoft.com/office/2006/metadata/properties" xmlns:ns2="4f47c07d-6854-488d-ac31-f47f008fc1b6" targetNamespace="http://schemas.microsoft.com/office/2006/metadata/properties" ma:root="true" ma:fieldsID="f9dd66b6d3f91b1b4c906a3395430c4a" ns2:_="">
    <xsd:import namespace="4f47c07d-6854-488d-ac31-f47f008fc1b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7c07d-6854-488d-ac31-f47f008fc1b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5E671B5B-9BB2-4140-874E-C752EF779E51}">
  <ds:schemaRefs>
    <ds:schemaRef ds:uri="http://schemas.microsoft.com/sharepoint/v3/contenttype/forms"/>
  </ds:schemaRefs>
</ds:datastoreItem>
</file>

<file path=customXml/itemProps2.xml><?xml version="1.0" encoding="utf-8"?>
<ds:datastoreItem xmlns:ds="http://schemas.openxmlformats.org/officeDocument/2006/customXml" ds:itemID="{EC60C2EB-D8E3-4F83-9843-DC5F3F3BA5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47c07d-6854-488d-ac31-f47f008fc1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431E41-9436-48DA-BF8F-2C5D29BB854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f47c07d-6854-488d-ac31-f47f008fc1b6"/>
    <ds:schemaRef ds:uri="http://www.w3.org/XML/1998/namespace"/>
    <ds:schemaRef ds:uri="http://purl.org/dc/dcmitype/"/>
  </ds:schemaRefs>
</ds:datastoreItem>
</file>

<file path=customXml/itemProps4.xml><?xml version="1.0" encoding="utf-8"?>
<ds:datastoreItem xmlns:ds="http://schemas.openxmlformats.org/officeDocument/2006/customXml" ds:itemID="{94BA5EB2-89E6-4217-9091-E07015366A2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Lecture one_reflection and literature reviewing</Template>
  <TotalTime>938</TotalTime>
  <Words>1313</Words>
  <Application>Microsoft Office PowerPoint</Application>
  <PresentationFormat>Custom</PresentationFormat>
  <Paragraphs>152</Paragraphs>
  <Slides>12</Slides>
  <Notes>6</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Lecture one_reflection and literature reviewing</vt:lpstr>
      <vt:lpstr>Custom Design</vt:lpstr>
      <vt:lpstr>Employability as a personal construct: understanding the role of employers in education for employability</vt:lpstr>
      <vt:lpstr>What is employability?</vt:lpstr>
      <vt:lpstr>PowerPoint Presentation</vt:lpstr>
      <vt:lpstr>Personal Construct Theory</vt:lpstr>
      <vt:lpstr>Method</vt:lpstr>
      <vt:lpstr>PowerPoint Presentation</vt:lpstr>
      <vt:lpstr>PowerPoint Presentation</vt:lpstr>
      <vt:lpstr>Interpersonal competencies</vt:lpstr>
      <vt:lpstr>Commitment</vt:lpstr>
      <vt:lpstr>Implications</vt:lpstr>
      <vt:lpstr>Further research</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I already hate this module?</dc:title>
  <dc:creator>Stella Williams</dc:creator>
  <cp:lastModifiedBy>Stella Williams</cp:lastModifiedBy>
  <cp:revision>60</cp:revision>
  <dcterms:created xsi:type="dcterms:W3CDTF">2018-01-22T15:31:55Z</dcterms:created>
  <dcterms:modified xsi:type="dcterms:W3CDTF">2018-06-11T13:41:44Z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0x010100485C8FF5430E604D932D39121BC67BCE</vt:lpwstr>
  </property>
</Properties>
</file>