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2"/>
  </p:notesMasterIdLst>
  <p:handoutMasterIdLst>
    <p:handoutMasterId r:id="rId33"/>
  </p:handoutMasterIdLst>
  <p:sldIdLst>
    <p:sldId id="256" r:id="rId2"/>
    <p:sldId id="424" r:id="rId3"/>
    <p:sldId id="429" r:id="rId4"/>
    <p:sldId id="426" r:id="rId5"/>
    <p:sldId id="432" r:id="rId6"/>
    <p:sldId id="433" r:id="rId7"/>
    <p:sldId id="431" r:id="rId8"/>
    <p:sldId id="430" r:id="rId9"/>
    <p:sldId id="427" r:id="rId10"/>
    <p:sldId id="435" r:id="rId11"/>
    <p:sldId id="456" r:id="rId12"/>
    <p:sldId id="437" r:id="rId13"/>
    <p:sldId id="454" r:id="rId14"/>
    <p:sldId id="438" r:id="rId15"/>
    <p:sldId id="455" r:id="rId16"/>
    <p:sldId id="457" r:id="rId17"/>
    <p:sldId id="458" r:id="rId18"/>
    <p:sldId id="460" r:id="rId19"/>
    <p:sldId id="439" r:id="rId20"/>
    <p:sldId id="428" r:id="rId21"/>
    <p:sldId id="459" r:id="rId22"/>
    <p:sldId id="461" r:id="rId23"/>
    <p:sldId id="445" r:id="rId24"/>
    <p:sldId id="462" r:id="rId25"/>
    <p:sldId id="448" r:id="rId26"/>
    <p:sldId id="451" r:id="rId27"/>
    <p:sldId id="463" r:id="rId28"/>
    <p:sldId id="450" r:id="rId29"/>
    <p:sldId id="453" r:id="rId30"/>
    <p:sldId id="317" r:id="rId31"/>
  </p:sldIdLst>
  <p:sldSz cx="9144000" cy="6858000" type="screen4x3"/>
  <p:notesSz cx="6819900" cy="9931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76" autoAdjust="0"/>
    <p:restoredTop sz="94434" autoAdjust="0"/>
  </p:normalViewPr>
  <p:slideViewPr>
    <p:cSldViewPr>
      <p:cViewPr>
        <p:scale>
          <a:sx n="66" d="100"/>
          <a:sy n="66" d="100"/>
        </p:scale>
        <p:origin x="1176" y="1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7" d="100"/>
          <a:sy n="67" d="100"/>
        </p:scale>
        <p:origin x="-3840" y="-108"/>
      </p:cViewPr>
      <p:guideLst>
        <p:guide orient="horz" pos="3128"/>
        <p:guide pos="214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01C2A-2CF1-4BCD-BC2F-CF508D446D61}" type="doc">
      <dgm:prSet loTypeId="urn:microsoft.com/office/officeart/2005/8/layout/chevron1" loCatId="process" qsTypeId="urn:microsoft.com/office/officeart/2005/8/quickstyle/simple1" qsCatId="simple" csTypeId="urn:microsoft.com/office/officeart/2005/8/colors/accent1_2" csCatId="accent1" phldr="1"/>
      <dgm:spPr/>
    </dgm:pt>
    <dgm:pt modelId="{905D7DC6-82BA-4DF5-AC7C-E45D16C05A50}">
      <dgm:prSet phldrT="[Texto]"/>
      <dgm:spPr/>
      <dgm:t>
        <a:bodyPr/>
        <a:lstStyle/>
        <a:p>
          <a:r>
            <a:rPr lang="es-ES" dirty="0" err="1" smtClean="0">
              <a:latin typeface="Calibri Light" panose="020F0302020204030204" pitchFamily="34" charset="0"/>
              <a:cs typeface="Calibri Light" panose="020F0302020204030204" pitchFamily="34" charset="0"/>
            </a:rPr>
            <a:t>Graduates</a:t>
          </a:r>
          <a:endParaRPr lang="es-ES" dirty="0">
            <a:latin typeface="Calibri Light" panose="020F0302020204030204" pitchFamily="34" charset="0"/>
            <a:cs typeface="Calibri Light" panose="020F0302020204030204" pitchFamily="34" charset="0"/>
          </a:endParaRPr>
        </a:p>
      </dgm:t>
    </dgm:pt>
    <dgm:pt modelId="{3910D78A-D0A3-444D-9722-3A85FB4EF1A0}" type="parTrans" cxnId="{EC63B3D6-DA32-4455-B390-B2319936473D}">
      <dgm:prSet/>
      <dgm:spPr/>
      <dgm:t>
        <a:bodyPr/>
        <a:lstStyle/>
        <a:p>
          <a:endParaRPr lang="es-ES"/>
        </a:p>
      </dgm:t>
    </dgm:pt>
    <dgm:pt modelId="{06A4E3EF-90D8-43C2-925B-D7F2778B9C66}" type="sibTrans" cxnId="{EC63B3D6-DA32-4455-B390-B2319936473D}">
      <dgm:prSet/>
      <dgm:spPr/>
      <dgm:t>
        <a:bodyPr/>
        <a:lstStyle/>
        <a:p>
          <a:endParaRPr lang="es-ES"/>
        </a:p>
      </dgm:t>
    </dgm:pt>
    <dgm:pt modelId="{4006B14B-733B-418A-8C1D-DB5FC4C4B32A}">
      <dgm:prSet phldrT="[Texto]"/>
      <dgm:spPr/>
      <dgm:t>
        <a:bodyPr/>
        <a:lstStyle/>
        <a:p>
          <a:r>
            <a:rPr lang="es-ES" dirty="0" err="1" smtClean="0">
              <a:latin typeface="Calibri Light" panose="020F0302020204030204" pitchFamily="34" charset="0"/>
              <a:cs typeface="Calibri Light" panose="020F0302020204030204" pitchFamily="34" charset="0"/>
            </a:rPr>
            <a:t>Teachers</a:t>
          </a:r>
          <a:r>
            <a:rPr lang="es-ES" dirty="0" smtClean="0">
              <a:latin typeface="Calibri Light" panose="020F0302020204030204" pitchFamily="34" charset="0"/>
              <a:cs typeface="Calibri Light" panose="020F0302020204030204" pitchFamily="34" charset="0"/>
            </a:rPr>
            <a:t>/</a:t>
          </a:r>
          <a:r>
            <a:rPr lang="es-ES" dirty="0" err="1" smtClean="0">
              <a:latin typeface="Calibri Light" panose="020F0302020204030204" pitchFamily="34" charset="0"/>
              <a:cs typeface="Calibri Light" panose="020F0302020204030204" pitchFamily="34" charset="0"/>
            </a:rPr>
            <a:t>Tutors</a:t>
          </a:r>
          <a:endParaRPr lang="es-ES" dirty="0">
            <a:latin typeface="Calibri Light" panose="020F0302020204030204" pitchFamily="34" charset="0"/>
            <a:cs typeface="Calibri Light" panose="020F0302020204030204" pitchFamily="34" charset="0"/>
          </a:endParaRPr>
        </a:p>
      </dgm:t>
    </dgm:pt>
    <dgm:pt modelId="{0C49B7CD-9FC6-4BA7-AD65-1D9EC25122DE}" type="parTrans" cxnId="{885D8162-E0DE-4B74-8AF5-910AF4E9FD94}">
      <dgm:prSet/>
      <dgm:spPr/>
      <dgm:t>
        <a:bodyPr/>
        <a:lstStyle/>
        <a:p>
          <a:endParaRPr lang="es-ES"/>
        </a:p>
      </dgm:t>
    </dgm:pt>
    <dgm:pt modelId="{590C78F9-0AA8-4CDB-B5EB-BDC46750C1FA}" type="sibTrans" cxnId="{885D8162-E0DE-4B74-8AF5-910AF4E9FD94}">
      <dgm:prSet/>
      <dgm:spPr/>
      <dgm:t>
        <a:bodyPr/>
        <a:lstStyle/>
        <a:p>
          <a:endParaRPr lang="es-ES"/>
        </a:p>
      </dgm:t>
    </dgm:pt>
    <dgm:pt modelId="{A8B155C6-3C67-44D9-A2B4-375D6E84902B}">
      <dgm:prSet phldrT="[Texto]"/>
      <dgm:spPr/>
      <dgm:t>
        <a:bodyPr/>
        <a:lstStyle/>
        <a:p>
          <a:r>
            <a:rPr lang="es-ES" dirty="0" smtClean="0">
              <a:latin typeface="Calibri Light" panose="020F0302020204030204" pitchFamily="34" charset="0"/>
              <a:cs typeface="Calibri Light" panose="020F0302020204030204" pitchFamily="34" charset="0"/>
            </a:rPr>
            <a:t>QA </a:t>
          </a:r>
          <a:r>
            <a:rPr lang="es-ES" dirty="0" err="1" smtClean="0">
              <a:latin typeface="Calibri Light" panose="020F0302020204030204" pitchFamily="34" charset="0"/>
              <a:cs typeface="Calibri Light" panose="020F0302020204030204" pitchFamily="34" charset="0"/>
            </a:rPr>
            <a:t>Dept</a:t>
          </a:r>
          <a:r>
            <a:rPr lang="es-ES" dirty="0" smtClean="0">
              <a:latin typeface="Calibri Light" panose="020F0302020204030204" pitchFamily="34" charset="0"/>
              <a:cs typeface="Calibri Light" panose="020F0302020204030204" pitchFamily="34" charset="0"/>
            </a:rPr>
            <a:t>/Head of </a:t>
          </a:r>
          <a:r>
            <a:rPr lang="es-ES" dirty="0" err="1" smtClean="0">
              <a:latin typeface="Calibri Light" panose="020F0302020204030204" pitchFamily="34" charset="0"/>
              <a:cs typeface="Calibri Light" panose="020F0302020204030204" pitchFamily="34" charset="0"/>
            </a:rPr>
            <a:t>Studies</a:t>
          </a:r>
          <a:endParaRPr lang="es-ES" dirty="0">
            <a:latin typeface="Calibri Light" panose="020F0302020204030204" pitchFamily="34" charset="0"/>
            <a:cs typeface="Calibri Light" panose="020F0302020204030204" pitchFamily="34" charset="0"/>
          </a:endParaRPr>
        </a:p>
      </dgm:t>
    </dgm:pt>
    <dgm:pt modelId="{D11898BE-FCEA-451E-8D13-CB7D159B1E94}" type="parTrans" cxnId="{E8068235-0221-494A-AA8F-F9A1066A3FCB}">
      <dgm:prSet/>
      <dgm:spPr/>
      <dgm:t>
        <a:bodyPr/>
        <a:lstStyle/>
        <a:p>
          <a:endParaRPr lang="es-ES"/>
        </a:p>
      </dgm:t>
    </dgm:pt>
    <dgm:pt modelId="{BD056FCC-E15C-4E03-B1FF-C161737B3CA3}" type="sibTrans" cxnId="{E8068235-0221-494A-AA8F-F9A1066A3FCB}">
      <dgm:prSet/>
      <dgm:spPr/>
      <dgm:t>
        <a:bodyPr/>
        <a:lstStyle/>
        <a:p>
          <a:endParaRPr lang="es-ES"/>
        </a:p>
      </dgm:t>
    </dgm:pt>
    <dgm:pt modelId="{2066225F-C1D9-4399-8133-5C899685C18D}">
      <dgm:prSet phldrT="[Texto]"/>
      <dgm:spPr/>
      <dgm:t>
        <a:bodyPr/>
        <a:lstStyle/>
        <a:p>
          <a:r>
            <a:rPr lang="es-ES" dirty="0" err="1" smtClean="0">
              <a:latin typeface="Calibri Light" panose="020F0302020204030204" pitchFamily="34" charset="0"/>
              <a:cs typeface="Calibri Light" panose="020F0302020204030204" pitchFamily="34" charset="0"/>
            </a:rPr>
            <a:t>DfE</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Reg</a:t>
          </a:r>
          <a:r>
            <a:rPr lang="es-ES" dirty="0" smtClean="0">
              <a:latin typeface="Calibri Light" panose="020F0302020204030204" pitchFamily="34" charset="0"/>
              <a:cs typeface="Calibri Light" panose="020F0302020204030204" pitchFamily="34" charset="0"/>
            </a:rPr>
            <a:t>/</a:t>
          </a:r>
          <a:r>
            <a:rPr lang="es-ES" dirty="0" err="1" smtClean="0">
              <a:latin typeface="Calibri Light" panose="020F0302020204030204" pitchFamily="34" charset="0"/>
              <a:cs typeface="Calibri Light" panose="020F0302020204030204" pitchFamily="34" charset="0"/>
            </a:rPr>
            <a:t>Nat</a:t>
          </a:r>
          <a:r>
            <a:rPr lang="es-ES" dirty="0" smtClean="0">
              <a:latin typeface="Calibri Light" panose="020F0302020204030204" pitchFamily="34" charset="0"/>
              <a:cs typeface="Calibri Light" panose="020F0302020204030204" pitchFamily="34" charset="0"/>
            </a:rPr>
            <a:t>) *</a:t>
          </a:r>
          <a:endParaRPr lang="es-ES" dirty="0">
            <a:latin typeface="Calibri Light" panose="020F0302020204030204" pitchFamily="34" charset="0"/>
            <a:cs typeface="Calibri Light" panose="020F0302020204030204" pitchFamily="34" charset="0"/>
          </a:endParaRPr>
        </a:p>
      </dgm:t>
    </dgm:pt>
    <dgm:pt modelId="{B0C89600-CB1C-473E-BC49-9720EDAAB7CE}" type="parTrans" cxnId="{47792E37-9F60-4BBA-A912-1F30CC1CB1A0}">
      <dgm:prSet/>
      <dgm:spPr/>
      <dgm:t>
        <a:bodyPr/>
        <a:lstStyle/>
        <a:p>
          <a:endParaRPr lang="es-ES"/>
        </a:p>
      </dgm:t>
    </dgm:pt>
    <dgm:pt modelId="{8BA1643B-28B5-42E8-9646-980681EC6C92}" type="sibTrans" cxnId="{47792E37-9F60-4BBA-A912-1F30CC1CB1A0}">
      <dgm:prSet/>
      <dgm:spPr/>
      <dgm:t>
        <a:bodyPr/>
        <a:lstStyle/>
        <a:p>
          <a:endParaRPr lang="es-ES"/>
        </a:p>
      </dgm:t>
    </dgm:pt>
    <dgm:pt modelId="{6D639DB2-7FA2-4ABF-9517-D50014697917}" type="pres">
      <dgm:prSet presAssocID="{F2A01C2A-2CF1-4BCD-BC2F-CF508D446D61}" presName="Name0" presStyleCnt="0">
        <dgm:presLayoutVars>
          <dgm:dir/>
          <dgm:animLvl val="lvl"/>
          <dgm:resizeHandles val="exact"/>
        </dgm:presLayoutVars>
      </dgm:prSet>
      <dgm:spPr/>
    </dgm:pt>
    <dgm:pt modelId="{619DA8B7-B529-4106-B0D2-98866FD5CF28}" type="pres">
      <dgm:prSet presAssocID="{905D7DC6-82BA-4DF5-AC7C-E45D16C05A50}" presName="parTxOnly" presStyleLbl="node1" presStyleIdx="0" presStyleCnt="4">
        <dgm:presLayoutVars>
          <dgm:chMax val="0"/>
          <dgm:chPref val="0"/>
          <dgm:bulletEnabled val="1"/>
        </dgm:presLayoutVars>
      </dgm:prSet>
      <dgm:spPr/>
    </dgm:pt>
    <dgm:pt modelId="{1B3CCB27-FE4A-4465-B748-D63D533CF84D}" type="pres">
      <dgm:prSet presAssocID="{06A4E3EF-90D8-43C2-925B-D7F2778B9C66}" presName="parTxOnlySpace" presStyleCnt="0"/>
      <dgm:spPr/>
    </dgm:pt>
    <dgm:pt modelId="{7A29876E-5F72-4136-9E1E-A22DBFF80EFF}" type="pres">
      <dgm:prSet presAssocID="{4006B14B-733B-418A-8C1D-DB5FC4C4B32A}" presName="parTxOnly" presStyleLbl="node1" presStyleIdx="1" presStyleCnt="4">
        <dgm:presLayoutVars>
          <dgm:chMax val="0"/>
          <dgm:chPref val="0"/>
          <dgm:bulletEnabled val="1"/>
        </dgm:presLayoutVars>
      </dgm:prSet>
      <dgm:spPr/>
      <dgm:t>
        <a:bodyPr/>
        <a:lstStyle/>
        <a:p>
          <a:endParaRPr lang="es-ES"/>
        </a:p>
      </dgm:t>
    </dgm:pt>
    <dgm:pt modelId="{2A11F192-B041-4342-9688-4D10E072EFF4}" type="pres">
      <dgm:prSet presAssocID="{590C78F9-0AA8-4CDB-B5EB-BDC46750C1FA}" presName="parTxOnlySpace" presStyleCnt="0"/>
      <dgm:spPr/>
    </dgm:pt>
    <dgm:pt modelId="{56D74744-7BA1-4AF5-8DC4-2F8F5C5F5F99}" type="pres">
      <dgm:prSet presAssocID="{A8B155C6-3C67-44D9-A2B4-375D6E84902B}" presName="parTxOnly" presStyleLbl="node1" presStyleIdx="2" presStyleCnt="4">
        <dgm:presLayoutVars>
          <dgm:chMax val="0"/>
          <dgm:chPref val="0"/>
          <dgm:bulletEnabled val="1"/>
        </dgm:presLayoutVars>
      </dgm:prSet>
      <dgm:spPr/>
    </dgm:pt>
    <dgm:pt modelId="{9E44B1C4-CF70-4C71-95C3-E11B0EFF9608}" type="pres">
      <dgm:prSet presAssocID="{BD056FCC-E15C-4E03-B1FF-C161737B3CA3}" presName="parTxOnlySpace" presStyleCnt="0"/>
      <dgm:spPr/>
    </dgm:pt>
    <dgm:pt modelId="{19C7C321-9974-45D7-A97D-4F3D29678EB2}" type="pres">
      <dgm:prSet presAssocID="{2066225F-C1D9-4399-8133-5C899685C18D}" presName="parTxOnly" presStyleLbl="node1" presStyleIdx="3" presStyleCnt="4">
        <dgm:presLayoutVars>
          <dgm:chMax val="0"/>
          <dgm:chPref val="0"/>
          <dgm:bulletEnabled val="1"/>
        </dgm:presLayoutVars>
      </dgm:prSet>
      <dgm:spPr/>
      <dgm:t>
        <a:bodyPr/>
        <a:lstStyle/>
        <a:p>
          <a:endParaRPr lang="es-ES"/>
        </a:p>
      </dgm:t>
    </dgm:pt>
  </dgm:ptLst>
  <dgm:cxnLst>
    <dgm:cxn modelId="{E341A21F-0247-472C-B073-61F422511F72}" type="presOf" srcId="{F2A01C2A-2CF1-4BCD-BC2F-CF508D446D61}" destId="{6D639DB2-7FA2-4ABF-9517-D50014697917}" srcOrd="0" destOrd="0" presId="urn:microsoft.com/office/officeart/2005/8/layout/chevron1"/>
    <dgm:cxn modelId="{286DE807-3EC8-42DD-8E56-CDA8B7FFD0E4}" type="presOf" srcId="{905D7DC6-82BA-4DF5-AC7C-E45D16C05A50}" destId="{619DA8B7-B529-4106-B0D2-98866FD5CF28}" srcOrd="0" destOrd="0" presId="urn:microsoft.com/office/officeart/2005/8/layout/chevron1"/>
    <dgm:cxn modelId="{47792E37-9F60-4BBA-A912-1F30CC1CB1A0}" srcId="{F2A01C2A-2CF1-4BCD-BC2F-CF508D446D61}" destId="{2066225F-C1D9-4399-8133-5C899685C18D}" srcOrd="3" destOrd="0" parTransId="{B0C89600-CB1C-473E-BC49-9720EDAAB7CE}" sibTransId="{8BA1643B-28B5-42E8-9646-980681EC6C92}"/>
    <dgm:cxn modelId="{1A0385B0-9480-403B-AFF9-326E74C8291C}" type="presOf" srcId="{2066225F-C1D9-4399-8133-5C899685C18D}" destId="{19C7C321-9974-45D7-A97D-4F3D29678EB2}" srcOrd="0" destOrd="0" presId="urn:microsoft.com/office/officeart/2005/8/layout/chevron1"/>
    <dgm:cxn modelId="{F5D84B40-418C-4ABB-8840-F397AD883CA2}" type="presOf" srcId="{A8B155C6-3C67-44D9-A2B4-375D6E84902B}" destId="{56D74744-7BA1-4AF5-8DC4-2F8F5C5F5F99}" srcOrd="0" destOrd="0" presId="urn:microsoft.com/office/officeart/2005/8/layout/chevron1"/>
    <dgm:cxn modelId="{E8068235-0221-494A-AA8F-F9A1066A3FCB}" srcId="{F2A01C2A-2CF1-4BCD-BC2F-CF508D446D61}" destId="{A8B155C6-3C67-44D9-A2B4-375D6E84902B}" srcOrd="2" destOrd="0" parTransId="{D11898BE-FCEA-451E-8D13-CB7D159B1E94}" sibTransId="{BD056FCC-E15C-4E03-B1FF-C161737B3CA3}"/>
    <dgm:cxn modelId="{885D8162-E0DE-4B74-8AF5-910AF4E9FD94}" srcId="{F2A01C2A-2CF1-4BCD-BC2F-CF508D446D61}" destId="{4006B14B-733B-418A-8C1D-DB5FC4C4B32A}" srcOrd="1" destOrd="0" parTransId="{0C49B7CD-9FC6-4BA7-AD65-1D9EC25122DE}" sibTransId="{590C78F9-0AA8-4CDB-B5EB-BDC46750C1FA}"/>
    <dgm:cxn modelId="{FEED5EC2-CEC0-4710-8AA9-26913B060273}" type="presOf" srcId="{4006B14B-733B-418A-8C1D-DB5FC4C4B32A}" destId="{7A29876E-5F72-4136-9E1E-A22DBFF80EFF}" srcOrd="0" destOrd="0" presId="urn:microsoft.com/office/officeart/2005/8/layout/chevron1"/>
    <dgm:cxn modelId="{EC63B3D6-DA32-4455-B390-B2319936473D}" srcId="{F2A01C2A-2CF1-4BCD-BC2F-CF508D446D61}" destId="{905D7DC6-82BA-4DF5-AC7C-E45D16C05A50}" srcOrd="0" destOrd="0" parTransId="{3910D78A-D0A3-444D-9722-3A85FB4EF1A0}" sibTransId="{06A4E3EF-90D8-43C2-925B-D7F2778B9C66}"/>
    <dgm:cxn modelId="{5BE7A1C4-EB99-413E-A3F8-09C4609215E2}" type="presParOf" srcId="{6D639DB2-7FA2-4ABF-9517-D50014697917}" destId="{619DA8B7-B529-4106-B0D2-98866FD5CF28}" srcOrd="0" destOrd="0" presId="urn:microsoft.com/office/officeart/2005/8/layout/chevron1"/>
    <dgm:cxn modelId="{FDAA81ED-3494-4768-B5FC-ED4B8A5FA689}" type="presParOf" srcId="{6D639DB2-7FA2-4ABF-9517-D50014697917}" destId="{1B3CCB27-FE4A-4465-B748-D63D533CF84D}" srcOrd="1" destOrd="0" presId="urn:microsoft.com/office/officeart/2005/8/layout/chevron1"/>
    <dgm:cxn modelId="{8026AE33-F23B-4C91-8F85-9FA17631B4EE}" type="presParOf" srcId="{6D639DB2-7FA2-4ABF-9517-D50014697917}" destId="{7A29876E-5F72-4136-9E1E-A22DBFF80EFF}" srcOrd="2" destOrd="0" presId="urn:microsoft.com/office/officeart/2005/8/layout/chevron1"/>
    <dgm:cxn modelId="{72AFCE1C-2666-40CE-B806-D98118F807AF}" type="presParOf" srcId="{6D639DB2-7FA2-4ABF-9517-D50014697917}" destId="{2A11F192-B041-4342-9688-4D10E072EFF4}" srcOrd="3" destOrd="0" presId="urn:microsoft.com/office/officeart/2005/8/layout/chevron1"/>
    <dgm:cxn modelId="{16E213F4-312D-4369-9A2C-B8CE9776FC05}" type="presParOf" srcId="{6D639DB2-7FA2-4ABF-9517-D50014697917}" destId="{56D74744-7BA1-4AF5-8DC4-2F8F5C5F5F99}" srcOrd="4" destOrd="0" presId="urn:microsoft.com/office/officeart/2005/8/layout/chevron1"/>
    <dgm:cxn modelId="{90584E07-0B7D-4C81-AEE1-A952D94116C9}" type="presParOf" srcId="{6D639DB2-7FA2-4ABF-9517-D50014697917}" destId="{9E44B1C4-CF70-4C71-95C3-E11B0EFF9608}" srcOrd="5" destOrd="0" presId="urn:microsoft.com/office/officeart/2005/8/layout/chevron1"/>
    <dgm:cxn modelId="{159CBC0C-705F-49FB-B50D-640DDC3F4528}" type="presParOf" srcId="{6D639DB2-7FA2-4ABF-9517-D50014697917}" destId="{19C7C321-9974-45D7-A97D-4F3D29678EB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01C2A-2CF1-4BCD-BC2F-CF508D446D61}" type="doc">
      <dgm:prSet loTypeId="urn:microsoft.com/office/officeart/2005/8/layout/chevron1" loCatId="process" qsTypeId="urn:microsoft.com/office/officeart/2005/8/quickstyle/simple1" qsCatId="simple" csTypeId="urn:microsoft.com/office/officeart/2005/8/colors/accent1_2" csCatId="accent1" phldr="1"/>
      <dgm:spPr/>
    </dgm:pt>
    <dgm:pt modelId="{905D7DC6-82BA-4DF5-AC7C-E45D16C05A50}">
      <dgm:prSet phldrT="[Texto]"/>
      <dgm:spPr/>
      <dgm:t>
        <a:bodyPr/>
        <a:lstStyle/>
        <a:p>
          <a:r>
            <a:rPr lang="es-ES" dirty="0" err="1" smtClean="0">
              <a:latin typeface="Calibri Light" panose="020F0302020204030204" pitchFamily="34" charset="0"/>
              <a:cs typeface="Calibri Light" panose="020F0302020204030204" pitchFamily="34" charset="0"/>
            </a:rPr>
            <a:t>Graduates</a:t>
          </a:r>
          <a:endParaRPr lang="es-ES" dirty="0">
            <a:latin typeface="Calibri Light" panose="020F0302020204030204" pitchFamily="34" charset="0"/>
            <a:cs typeface="Calibri Light" panose="020F0302020204030204" pitchFamily="34" charset="0"/>
          </a:endParaRPr>
        </a:p>
      </dgm:t>
    </dgm:pt>
    <dgm:pt modelId="{3910D78A-D0A3-444D-9722-3A85FB4EF1A0}" type="parTrans" cxnId="{EC63B3D6-DA32-4455-B390-B2319936473D}">
      <dgm:prSet/>
      <dgm:spPr/>
      <dgm:t>
        <a:bodyPr/>
        <a:lstStyle/>
        <a:p>
          <a:endParaRPr lang="es-ES"/>
        </a:p>
      </dgm:t>
    </dgm:pt>
    <dgm:pt modelId="{06A4E3EF-90D8-43C2-925B-D7F2778B9C66}" type="sibTrans" cxnId="{EC63B3D6-DA32-4455-B390-B2319936473D}">
      <dgm:prSet/>
      <dgm:spPr/>
      <dgm:t>
        <a:bodyPr/>
        <a:lstStyle/>
        <a:p>
          <a:endParaRPr lang="es-ES"/>
        </a:p>
      </dgm:t>
    </dgm:pt>
    <dgm:pt modelId="{4006B14B-733B-418A-8C1D-DB5FC4C4B32A}">
      <dgm:prSet phldrT="[Texto]"/>
      <dgm:spPr/>
      <dgm:t>
        <a:bodyPr/>
        <a:lstStyle/>
        <a:p>
          <a:r>
            <a:rPr lang="es-ES" dirty="0" err="1" smtClean="0">
              <a:latin typeface="Calibri Light" panose="020F0302020204030204" pitchFamily="34" charset="0"/>
              <a:cs typeface="Calibri Light" panose="020F0302020204030204" pitchFamily="34" charset="0"/>
            </a:rPr>
            <a:t>External</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organization</a:t>
          </a:r>
          <a:endParaRPr lang="es-ES" dirty="0">
            <a:latin typeface="Calibri Light" panose="020F0302020204030204" pitchFamily="34" charset="0"/>
            <a:cs typeface="Calibri Light" panose="020F0302020204030204" pitchFamily="34" charset="0"/>
          </a:endParaRPr>
        </a:p>
      </dgm:t>
    </dgm:pt>
    <dgm:pt modelId="{0C49B7CD-9FC6-4BA7-AD65-1D9EC25122DE}" type="parTrans" cxnId="{885D8162-E0DE-4B74-8AF5-910AF4E9FD94}">
      <dgm:prSet/>
      <dgm:spPr/>
      <dgm:t>
        <a:bodyPr/>
        <a:lstStyle/>
        <a:p>
          <a:endParaRPr lang="es-ES"/>
        </a:p>
      </dgm:t>
    </dgm:pt>
    <dgm:pt modelId="{590C78F9-0AA8-4CDB-B5EB-BDC46750C1FA}" type="sibTrans" cxnId="{885D8162-E0DE-4B74-8AF5-910AF4E9FD94}">
      <dgm:prSet/>
      <dgm:spPr/>
      <dgm:t>
        <a:bodyPr/>
        <a:lstStyle/>
        <a:p>
          <a:endParaRPr lang="es-ES"/>
        </a:p>
      </dgm:t>
    </dgm:pt>
    <dgm:pt modelId="{A8B155C6-3C67-44D9-A2B4-375D6E84902B}">
      <dgm:prSet phldrT="[Texto]"/>
      <dgm:spPr/>
      <dgm:t>
        <a:bodyPr/>
        <a:lstStyle/>
        <a:p>
          <a:r>
            <a:rPr lang="es-ES" dirty="0" err="1" smtClean="0">
              <a:latin typeface="Calibri Light" panose="020F0302020204030204" pitchFamily="34" charset="0"/>
              <a:cs typeface="Calibri Light" panose="020F0302020204030204" pitchFamily="34" charset="0"/>
            </a:rPr>
            <a:t>DfEducation</a:t>
          </a:r>
          <a:endParaRPr lang="es-ES" dirty="0" smtClean="0">
            <a:latin typeface="Calibri Light" panose="020F0302020204030204" pitchFamily="34" charset="0"/>
            <a:cs typeface="Calibri Light" panose="020F0302020204030204" pitchFamily="34" charset="0"/>
          </a:endParaRPr>
        </a:p>
        <a:p>
          <a:r>
            <a:rPr lang="es-ES" dirty="0" err="1" smtClean="0">
              <a:latin typeface="Calibri Light" panose="020F0302020204030204" pitchFamily="34" charset="0"/>
              <a:cs typeface="Calibri Light" panose="020F0302020204030204" pitchFamily="34" charset="0"/>
            </a:rPr>
            <a:t>DfEmployment</a:t>
          </a:r>
          <a:endParaRPr lang="es-ES" dirty="0">
            <a:latin typeface="Calibri Light" panose="020F0302020204030204" pitchFamily="34" charset="0"/>
            <a:cs typeface="Calibri Light" panose="020F0302020204030204" pitchFamily="34" charset="0"/>
          </a:endParaRPr>
        </a:p>
      </dgm:t>
    </dgm:pt>
    <dgm:pt modelId="{D11898BE-FCEA-451E-8D13-CB7D159B1E94}" type="parTrans" cxnId="{E8068235-0221-494A-AA8F-F9A1066A3FCB}">
      <dgm:prSet/>
      <dgm:spPr/>
      <dgm:t>
        <a:bodyPr/>
        <a:lstStyle/>
        <a:p>
          <a:endParaRPr lang="es-ES"/>
        </a:p>
      </dgm:t>
    </dgm:pt>
    <dgm:pt modelId="{BD056FCC-E15C-4E03-B1FF-C161737B3CA3}" type="sibTrans" cxnId="{E8068235-0221-494A-AA8F-F9A1066A3FCB}">
      <dgm:prSet/>
      <dgm:spPr/>
      <dgm:t>
        <a:bodyPr/>
        <a:lstStyle/>
        <a:p>
          <a:endParaRPr lang="es-ES"/>
        </a:p>
      </dgm:t>
    </dgm:pt>
    <dgm:pt modelId="{2066225F-C1D9-4399-8133-5C899685C18D}">
      <dgm:prSet phldrT="[Texto]"/>
      <dgm:spPr/>
      <dgm:t>
        <a:bodyPr/>
        <a:lstStyle/>
        <a:p>
          <a:r>
            <a:rPr lang="es-ES" dirty="0" smtClean="0">
              <a:latin typeface="Calibri Light" panose="020F0302020204030204" pitchFamily="34" charset="0"/>
              <a:cs typeface="Calibri Light" panose="020F0302020204030204" pitchFamily="34" charset="0"/>
            </a:rPr>
            <a:t>VET </a:t>
          </a:r>
          <a:r>
            <a:rPr lang="es-ES" dirty="0" err="1" smtClean="0">
              <a:latin typeface="Calibri Light" panose="020F0302020204030204" pitchFamily="34" charset="0"/>
              <a:cs typeface="Calibri Light" panose="020F0302020204030204" pitchFamily="34" charset="0"/>
            </a:rPr>
            <a:t>Schools</a:t>
          </a:r>
          <a:r>
            <a:rPr lang="es-ES" dirty="0" smtClean="0">
              <a:latin typeface="Calibri Light" panose="020F0302020204030204" pitchFamily="34" charset="0"/>
              <a:cs typeface="Calibri Light" panose="020F0302020204030204" pitchFamily="34" charset="0"/>
            </a:rPr>
            <a:t>??</a:t>
          </a:r>
          <a:endParaRPr lang="es-ES" dirty="0">
            <a:latin typeface="Calibri Light" panose="020F0302020204030204" pitchFamily="34" charset="0"/>
            <a:cs typeface="Calibri Light" panose="020F0302020204030204" pitchFamily="34" charset="0"/>
          </a:endParaRPr>
        </a:p>
      </dgm:t>
    </dgm:pt>
    <dgm:pt modelId="{B0C89600-CB1C-473E-BC49-9720EDAAB7CE}" type="parTrans" cxnId="{47792E37-9F60-4BBA-A912-1F30CC1CB1A0}">
      <dgm:prSet/>
      <dgm:spPr/>
      <dgm:t>
        <a:bodyPr/>
        <a:lstStyle/>
        <a:p>
          <a:endParaRPr lang="es-ES"/>
        </a:p>
      </dgm:t>
    </dgm:pt>
    <dgm:pt modelId="{8BA1643B-28B5-42E8-9646-980681EC6C92}" type="sibTrans" cxnId="{47792E37-9F60-4BBA-A912-1F30CC1CB1A0}">
      <dgm:prSet/>
      <dgm:spPr/>
      <dgm:t>
        <a:bodyPr/>
        <a:lstStyle/>
        <a:p>
          <a:endParaRPr lang="es-ES"/>
        </a:p>
      </dgm:t>
    </dgm:pt>
    <dgm:pt modelId="{6D639DB2-7FA2-4ABF-9517-D50014697917}" type="pres">
      <dgm:prSet presAssocID="{F2A01C2A-2CF1-4BCD-BC2F-CF508D446D61}" presName="Name0" presStyleCnt="0">
        <dgm:presLayoutVars>
          <dgm:dir/>
          <dgm:animLvl val="lvl"/>
          <dgm:resizeHandles val="exact"/>
        </dgm:presLayoutVars>
      </dgm:prSet>
      <dgm:spPr/>
    </dgm:pt>
    <dgm:pt modelId="{619DA8B7-B529-4106-B0D2-98866FD5CF28}" type="pres">
      <dgm:prSet presAssocID="{905D7DC6-82BA-4DF5-AC7C-E45D16C05A50}" presName="parTxOnly" presStyleLbl="node1" presStyleIdx="0" presStyleCnt="4">
        <dgm:presLayoutVars>
          <dgm:chMax val="0"/>
          <dgm:chPref val="0"/>
          <dgm:bulletEnabled val="1"/>
        </dgm:presLayoutVars>
      </dgm:prSet>
      <dgm:spPr/>
    </dgm:pt>
    <dgm:pt modelId="{1B3CCB27-FE4A-4465-B748-D63D533CF84D}" type="pres">
      <dgm:prSet presAssocID="{06A4E3EF-90D8-43C2-925B-D7F2778B9C66}" presName="parTxOnlySpace" presStyleCnt="0"/>
      <dgm:spPr/>
    </dgm:pt>
    <dgm:pt modelId="{7A29876E-5F72-4136-9E1E-A22DBFF80EFF}" type="pres">
      <dgm:prSet presAssocID="{4006B14B-733B-418A-8C1D-DB5FC4C4B32A}" presName="parTxOnly" presStyleLbl="node1" presStyleIdx="1" presStyleCnt="4">
        <dgm:presLayoutVars>
          <dgm:chMax val="0"/>
          <dgm:chPref val="0"/>
          <dgm:bulletEnabled val="1"/>
        </dgm:presLayoutVars>
      </dgm:prSet>
      <dgm:spPr/>
      <dgm:t>
        <a:bodyPr/>
        <a:lstStyle/>
        <a:p>
          <a:endParaRPr lang="es-ES"/>
        </a:p>
      </dgm:t>
    </dgm:pt>
    <dgm:pt modelId="{2A11F192-B041-4342-9688-4D10E072EFF4}" type="pres">
      <dgm:prSet presAssocID="{590C78F9-0AA8-4CDB-B5EB-BDC46750C1FA}" presName="parTxOnlySpace" presStyleCnt="0"/>
      <dgm:spPr/>
    </dgm:pt>
    <dgm:pt modelId="{56D74744-7BA1-4AF5-8DC4-2F8F5C5F5F99}" type="pres">
      <dgm:prSet presAssocID="{A8B155C6-3C67-44D9-A2B4-375D6E84902B}" presName="parTxOnly" presStyleLbl="node1" presStyleIdx="2" presStyleCnt="4">
        <dgm:presLayoutVars>
          <dgm:chMax val="0"/>
          <dgm:chPref val="0"/>
          <dgm:bulletEnabled val="1"/>
        </dgm:presLayoutVars>
      </dgm:prSet>
      <dgm:spPr/>
      <dgm:t>
        <a:bodyPr/>
        <a:lstStyle/>
        <a:p>
          <a:endParaRPr lang="es-ES"/>
        </a:p>
      </dgm:t>
    </dgm:pt>
    <dgm:pt modelId="{9E44B1C4-CF70-4C71-95C3-E11B0EFF9608}" type="pres">
      <dgm:prSet presAssocID="{BD056FCC-E15C-4E03-B1FF-C161737B3CA3}" presName="parTxOnlySpace" presStyleCnt="0"/>
      <dgm:spPr/>
    </dgm:pt>
    <dgm:pt modelId="{19C7C321-9974-45D7-A97D-4F3D29678EB2}" type="pres">
      <dgm:prSet presAssocID="{2066225F-C1D9-4399-8133-5C899685C18D}" presName="parTxOnly" presStyleLbl="node1" presStyleIdx="3" presStyleCnt="4">
        <dgm:presLayoutVars>
          <dgm:chMax val="0"/>
          <dgm:chPref val="0"/>
          <dgm:bulletEnabled val="1"/>
        </dgm:presLayoutVars>
      </dgm:prSet>
      <dgm:spPr/>
      <dgm:t>
        <a:bodyPr/>
        <a:lstStyle/>
        <a:p>
          <a:endParaRPr lang="es-ES"/>
        </a:p>
      </dgm:t>
    </dgm:pt>
  </dgm:ptLst>
  <dgm:cxnLst>
    <dgm:cxn modelId="{885D8162-E0DE-4B74-8AF5-910AF4E9FD94}" srcId="{F2A01C2A-2CF1-4BCD-BC2F-CF508D446D61}" destId="{4006B14B-733B-418A-8C1D-DB5FC4C4B32A}" srcOrd="1" destOrd="0" parTransId="{0C49B7CD-9FC6-4BA7-AD65-1D9EC25122DE}" sibTransId="{590C78F9-0AA8-4CDB-B5EB-BDC46750C1FA}"/>
    <dgm:cxn modelId="{2671522F-54E3-4098-8DFC-B3EFC1E0D7D5}" type="presOf" srcId="{F2A01C2A-2CF1-4BCD-BC2F-CF508D446D61}" destId="{6D639DB2-7FA2-4ABF-9517-D50014697917}" srcOrd="0" destOrd="0" presId="urn:microsoft.com/office/officeart/2005/8/layout/chevron1"/>
    <dgm:cxn modelId="{7CE84273-7934-4DFC-BED9-7E40CDCCE6E7}" type="presOf" srcId="{2066225F-C1D9-4399-8133-5C899685C18D}" destId="{19C7C321-9974-45D7-A97D-4F3D29678EB2}" srcOrd="0" destOrd="0" presId="urn:microsoft.com/office/officeart/2005/8/layout/chevron1"/>
    <dgm:cxn modelId="{9DD5CE70-5416-4359-8A1E-AC0D318328D7}" type="presOf" srcId="{905D7DC6-82BA-4DF5-AC7C-E45D16C05A50}" destId="{619DA8B7-B529-4106-B0D2-98866FD5CF28}" srcOrd="0" destOrd="0" presId="urn:microsoft.com/office/officeart/2005/8/layout/chevron1"/>
    <dgm:cxn modelId="{47792E37-9F60-4BBA-A912-1F30CC1CB1A0}" srcId="{F2A01C2A-2CF1-4BCD-BC2F-CF508D446D61}" destId="{2066225F-C1D9-4399-8133-5C899685C18D}" srcOrd="3" destOrd="0" parTransId="{B0C89600-CB1C-473E-BC49-9720EDAAB7CE}" sibTransId="{8BA1643B-28B5-42E8-9646-980681EC6C92}"/>
    <dgm:cxn modelId="{EEE484FB-C34C-4B44-AE58-4224ADCB0927}" type="presOf" srcId="{4006B14B-733B-418A-8C1D-DB5FC4C4B32A}" destId="{7A29876E-5F72-4136-9E1E-A22DBFF80EFF}" srcOrd="0" destOrd="0" presId="urn:microsoft.com/office/officeart/2005/8/layout/chevron1"/>
    <dgm:cxn modelId="{B8A8A251-F917-4B08-82FB-3845A28E9882}" type="presOf" srcId="{A8B155C6-3C67-44D9-A2B4-375D6E84902B}" destId="{56D74744-7BA1-4AF5-8DC4-2F8F5C5F5F99}" srcOrd="0" destOrd="0" presId="urn:microsoft.com/office/officeart/2005/8/layout/chevron1"/>
    <dgm:cxn modelId="{E8068235-0221-494A-AA8F-F9A1066A3FCB}" srcId="{F2A01C2A-2CF1-4BCD-BC2F-CF508D446D61}" destId="{A8B155C6-3C67-44D9-A2B4-375D6E84902B}" srcOrd="2" destOrd="0" parTransId="{D11898BE-FCEA-451E-8D13-CB7D159B1E94}" sibTransId="{BD056FCC-E15C-4E03-B1FF-C161737B3CA3}"/>
    <dgm:cxn modelId="{EC63B3D6-DA32-4455-B390-B2319936473D}" srcId="{F2A01C2A-2CF1-4BCD-BC2F-CF508D446D61}" destId="{905D7DC6-82BA-4DF5-AC7C-E45D16C05A50}" srcOrd="0" destOrd="0" parTransId="{3910D78A-D0A3-444D-9722-3A85FB4EF1A0}" sibTransId="{06A4E3EF-90D8-43C2-925B-D7F2778B9C66}"/>
    <dgm:cxn modelId="{3E7E5DF6-347E-47CD-8D10-4679A14E2D76}" type="presParOf" srcId="{6D639DB2-7FA2-4ABF-9517-D50014697917}" destId="{619DA8B7-B529-4106-B0D2-98866FD5CF28}" srcOrd="0" destOrd="0" presId="urn:microsoft.com/office/officeart/2005/8/layout/chevron1"/>
    <dgm:cxn modelId="{333A1B18-B449-4252-BBF7-FCE823F43AC3}" type="presParOf" srcId="{6D639DB2-7FA2-4ABF-9517-D50014697917}" destId="{1B3CCB27-FE4A-4465-B748-D63D533CF84D}" srcOrd="1" destOrd="0" presId="urn:microsoft.com/office/officeart/2005/8/layout/chevron1"/>
    <dgm:cxn modelId="{7F6D825A-E33A-419C-980B-E42AEFE8B89C}" type="presParOf" srcId="{6D639DB2-7FA2-4ABF-9517-D50014697917}" destId="{7A29876E-5F72-4136-9E1E-A22DBFF80EFF}" srcOrd="2" destOrd="0" presId="urn:microsoft.com/office/officeart/2005/8/layout/chevron1"/>
    <dgm:cxn modelId="{5CAA2616-B4E0-4048-B8AD-3E14B5DE3ABC}" type="presParOf" srcId="{6D639DB2-7FA2-4ABF-9517-D50014697917}" destId="{2A11F192-B041-4342-9688-4D10E072EFF4}" srcOrd="3" destOrd="0" presId="urn:microsoft.com/office/officeart/2005/8/layout/chevron1"/>
    <dgm:cxn modelId="{3721BA19-BC5D-43B1-8459-DECFA4A8953C}" type="presParOf" srcId="{6D639DB2-7FA2-4ABF-9517-D50014697917}" destId="{56D74744-7BA1-4AF5-8DC4-2F8F5C5F5F99}" srcOrd="4" destOrd="0" presId="urn:microsoft.com/office/officeart/2005/8/layout/chevron1"/>
    <dgm:cxn modelId="{80452075-3026-4218-BD5B-057425A35DA5}" type="presParOf" srcId="{6D639DB2-7FA2-4ABF-9517-D50014697917}" destId="{9E44B1C4-CF70-4C71-95C3-E11B0EFF9608}" srcOrd="5" destOrd="0" presId="urn:microsoft.com/office/officeart/2005/8/layout/chevron1"/>
    <dgm:cxn modelId="{542015E2-98B8-4BF9-8436-4B3611B47765}" type="presParOf" srcId="{6D639DB2-7FA2-4ABF-9517-D50014697917}" destId="{19C7C321-9974-45D7-A97D-4F3D29678EB2}"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492405-B4AF-4586-8921-15D07E9345BD}"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S"/>
        </a:p>
      </dgm:t>
    </dgm:pt>
    <dgm:pt modelId="{C8543D61-FD0C-4183-8839-55A4CA9AF19C}">
      <dgm:prSet phldrT="[Texto]"/>
      <dgm:spPr/>
      <dgm:t>
        <a:bodyPr/>
        <a:lstStyle/>
        <a:p>
          <a:r>
            <a:rPr lang="es-ES" dirty="0" smtClean="0">
              <a:latin typeface="Calibri Light" panose="020F0302020204030204" pitchFamily="34" charset="0"/>
              <a:cs typeface="Calibri Light" panose="020F0302020204030204" pitchFamily="34" charset="0"/>
            </a:rPr>
            <a:t>PRE</a:t>
          </a:r>
          <a:endParaRPr lang="es-ES" dirty="0">
            <a:latin typeface="Calibri Light" panose="020F0302020204030204" pitchFamily="34" charset="0"/>
            <a:cs typeface="Calibri Light" panose="020F0302020204030204" pitchFamily="34" charset="0"/>
          </a:endParaRPr>
        </a:p>
      </dgm:t>
    </dgm:pt>
    <dgm:pt modelId="{221F7915-2E43-4405-B7E0-53837090D13B}" type="parTrans" cxnId="{03296025-2B9F-40C3-84A1-179DBC5A3574}">
      <dgm:prSet/>
      <dgm:spPr/>
      <dgm:t>
        <a:bodyPr/>
        <a:lstStyle/>
        <a:p>
          <a:endParaRPr lang="es-ES">
            <a:latin typeface="Calibri Light" panose="020F0302020204030204" pitchFamily="34" charset="0"/>
            <a:cs typeface="Calibri Light" panose="020F0302020204030204" pitchFamily="34" charset="0"/>
          </a:endParaRPr>
        </a:p>
      </dgm:t>
    </dgm:pt>
    <dgm:pt modelId="{B24369EA-B93D-4469-A9DC-05895321BD50}" type="sibTrans" cxnId="{03296025-2B9F-40C3-84A1-179DBC5A3574}">
      <dgm:prSet/>
      <dgm:spPr/>
      <dgm:t>
        <a:bodyPr/>
        <a:lstStyle/>
        <a:p>
          <a:endParaRPr lang="es-ES">
            <a:latin typeface="Calibri Light" panose="020F0302020204030204" pitchFamily="34" charset="0"/>
            <a:cs typeface="Calibri Light" panose="020F0302020204030204" pitchFamily="34" charset="0"/>
          </a:endParaRPr>
        </a:p>
      </dgm:t>
    </dgm:pt>
    <dgm:pt modelId="{9FAF42A9-2B2A-445F-B576-6189F5B12A00}">
      <dgm:prSet phldrT="[Texto]"/>
      <dgm:spPr/>
      <dgm:t>
        <a:bodyPr/>
        <a:lstStyle/>
        <a:p>
          <a:r>
            <a:rPr lang="es-ES" dirty="0" err="1" smtClean="0">
              <a:latin typeface="Calibri Light" panose="020F0302020204030204" pitchFamily="34" charset="0"/>
              <a:cs typeface="Calibri Light" panose="020F0302020204030204" pitchFamily="34" charset="0"/>
            </a:rPr>
            <a:t>Demographic</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info</a:t>
          </a:r>
          <a:endParaRPr lang="es-ES" dirty="0">
            <a:latin typeface="Calibri Light" panose="020F0302020204030204" pitchFamily="34" charset="0"/>
            <a:cs typeface="Calibri Light" panose="020F0302020204030204" pitchFamily="34" charset="0"/>
          </a:endParaRPr>
        </a:p>
      </dgm:t>
    </dgm:pt>
    <dgm:pt modelId="{357A80D3-A5C3-4C04-B10F-001DC9F341C8}" type="parTrans" cxnId="{7102822B-1A02-40E2-A70E-BD5E4B71343E}">
      <dgm:prSet/>
      <dgm:spPr/>
      <dgm:t>
        <a:bodyPr/>
        <a:lstStyle/>
        <a:p>
          <a:endParaRPr lang="es-ES">
            <a:latin typeface="Calibri Light" panose="020F0302020204030204" pitchFamily="34" charset="0"/>
            <a:cs typeface="Calibri Light" panose="020F0302020204030204" pitchFamily="34" charset="0"/>
          </a:endParaRPr>
        </a:p>
      </dgm:t>
    </dgm:pt>
    <dgm:pt modelId="{BDEED6B1-448F-4B12-ABFE-0967BF5A04CB}" type="sibTrans" cxnId="{7102822B-1A02-40E2-A70E-BD5E4B71343E}">
      <dgm:prSet/>
      <dgm:spPr/>
      <dgm:t>
        <a:bodyPr/>
        <a:lstStyle/>
        <a:p>
          <a:endParaRPr lang="es-ES">
            <a:latin typeface="Calibri Light" panose="020F0302020204030204" pitchFamily="34" charset="0"/>
            <a:cs typeface="Calibri Light" panose="020F0302020204030204" pitchFamily="34" charset="0"/>
          </a:endParaRPr>
        </a:p>
      </dgm:t>
    </dgm:pt>
    <dgm:pt modelId="{97E2D077-6C40-4912-8794-C45B178A3838}">
      <dgm:prSet phldrT="[Texto]"/>
      <dgm:spPr/>
      <dgm:t>
        <a:bodyPr/>
        <a:lstStyle/>
        <a:p>
          <a:r>
            <a:rPr lang="es-ES" dirty="0" err="1" smtClean="0">
              <a:latin typeface="Calibri Light" panose="020F0302020204030204" pitchFamily="34" charset="0"/>
              <a:cs typeface="Calibri Light" panose="020F0302020204030204" pitchFamily="34" charset="0"/>
            </a:rPr>
            <a:t>Motivation</a:t>
          </a:r>
          <a:r>
            <a:rPr lang="es-ES" dirty="0" smtClean="0">
              <a:latin typeface="Calibri Light" panose="020F0302020204030204" pitchFamily="34" charset="0"/>
              <a:cs typeface="Calibri Light" panose="020F0302020204030204" pitchFamily="34" charset="0"/>
            </a:rPr>
            <a:t> to </a:t>
          </a:r>
          <a:r>
            <a:rPr lang="es-ES" dirty="0" err="1" smtClean="0">
              <a:latin typeface="Calibri Light" panose="020F0302020204030204" pitchFamily="34" charset="0"/>
              <a:cs typeface="Calibri Light" panose="020F0302020204030204" pitchFamily="34" charset="0"/>
            </a:rPr>
            <a:t>join</a:t>
          </a:r>
          <a:r>
            <a:rPr lang="es-ES" dirty="0" smtClean="0">
              <a:latin typeface="Calibri Light" panose="020F0302020204030204" pitchFamily="34" charset="0"/>
              <a:cs typeface="Calibri Light" panose="020F0302020204030204" pitchFamily="34" charset="0"/>
            </a:rPr>
            <a:t> VET </a:t>
          </a:r>
          <a:r>
            <a:rPr lang="es-ES" dirty="0" err="1" smtClean="0">
              <a:latin typeface="Calibri Light" panose="020F0302020204030204" pitchFamily="34" charset="0"/>
              <a:cs typeface="Calibri Light" panose="020F0302020204030204" pitchFamily="34" charset="0"/>
            </a:rPr>
            <a:t>programme</a:t>
          </a:r>
          <a:endParaRPr lang="es-ES" dirty="0">
            <a:latin typeface="Calibri Light" panose="020F0302020204030204" pitchFamily="34" charset="0"/>
            <a:cs typeface="Calibri Light" panose="020F0302020204030204" pitchFamily="34" charset="0"/>
          </a:endParaRPr>
        </a:p>
      </dgm:t>
    </dgm:pt>
    <dgm:pt modelId="{425A01B9-684A-430D-B468-9FC5A8795132}" type="parTrans" cxnId="{751420EE-26B3-41D2-9D75-809BF22DA313}">
      <dgm:prSet/>
      <dgm:spPr/>
      <dgm:t>
        <a:bodyPr/>
        <a:lstStyle/>
        <a:p>
          <a:endParaRPr lang="es-ES">
            <a:latin typeface="Calibri Light" panose="020F0302020204030204" pitchFamily="34" charset="0"/>
            <a:cs typeface="Calibri Light" panose="020F0302020204030204" pitchFamily="34" charset="0"/>
          </a:endParaRPr>
        </a:p>
      </dgm:t>
    </dgm:pt>
    <dgm:pt modelId="{1E1D1560-8CE8-4DDA-8066-B007884012B9}" type="sibTrans" cxnId="{751420EE-26B3-41D2-9D75-809BF22DA313}">
      <dgm:prSet/>
      <dgm:spPr/>
      <dgm:t>
        <a:bodyPr/>
        <a:lstStyle/>
        <a:p>
          <a:endParaRPr lang="es-ES">
            <a:latin typeface="Calibri Light" panose="020F0302020204030204" pitchFamily="34" charset="0"/>
            <a:cs typeface="Calibri Light" panose="020F0302020204030204" pitchFamily="34" charset="0"/>
          </a:endParaRPr>
        </a:p>
      </dgm:t>
    </dgm:pt>
    <dgm:pt modelId="{637E2872-724D-467C-BAC9-F49AF0773F2D}">
      <dgm:prSet phldrT="[Texto]"/>
      <dgm:spPr/>
      <dgm:t>
        <a:bodyPr/>
        <a:lstStyle/>
        <a:p>
          <a:r>
            <a:rPr lang="es-ES" dirty="0" smtClean="0">
              <a:latin typeface="Calibri Light" panose="020F0302020204030204" pitchFamily="34" charset="0"/>
              <a:cs typeface="Calibri Light" panose="020F0302020204030204" pitchFamily="34" charset="0"/>
            </a:rPr>
            <a:t>POST</a:t>
          </a:r>
          <a:endParaRPr lang="es-ES" dirty="0">
            <a:latin typeface="Calibri Light" panose="020F0302020204030204" pitchFamily="34" charset="0"/>
            <a:cs typeface="Calibri Light" panose="020F0302020204030204" pitchFamily="34" charset="0"/>
          </a:endParaRPr>
        </a:p>
      </dgm:t>
    </dgm:pt>
    <dgm:pt modelId="{8DF88C04-DD20-4759-BC25-1431A57F72FF}" type="parTrans" cxnId="{AAB7966E-4DB4-4879-BC05-B4FD20F17E2D}">
      <dgm:prSet/>
      <dgm:spPr/>
      <dgm:t>
        <a:bodyPr/>
        <a:lstStyle/>
        <a:p>
          <a:endParaRPr lang="es-ES">
            <a:latin typeface="Calibri Light" panose="020F0302020204030204" pitchFamily="34" charset="0"/>
            <a:cs typeface="Calibri Light" panose="020F0302020204030204" pitchFamily="34" charset="0"/>
          </a:endParaRPr>
        </a:p>
      </dgm:t>
    </dgm:pt>
    <dgm:pt modelId="{C0074B0D-06CE-49D9-9E25-3FC5B6B71A66}" type="sibTrans" cxnId="{AAB7966E-4DB4-4879-BC05-B4FD20F17E2D}">
      <dgm:prSet/>
      <dgm:spPr/>
      <dgm:t>
        <a:bodyPr/>
        <a:lstStyle/>
        <a:p>
          <a:endParaRPr lang="es-ES">
            <a:latin typeface="Calibri Light" panose="020F0302020204030204" pitchFamily="34" charset="0"/>
            <a:cs typeface="Calibri Light" panose="020F0302020204030204" pitchFamily="34" charset="0"/>
          </a:endParaRPr>
        </a:p>
      </dgm:t>
    </dgm:pt>
    <dgm:pt modelId="{FEDB2BD7-3B9C-42AD-BD7D-6D1D284B9B52}">
      <dgm:prSet phldrT="[Texto]"/>
      <dgm:spPr/>
      <dgm:t>
        <a:bodyPr/>
        <a:lstStyle/>
        <a:p>
          <a:r>
            <a:rPr lang="es-ES" dirty="0" err="1" smtClean="0">
              <a:latin typeface="Calibri Light" panose="020F0302020204030204" pitchFamily="34" charset="0"/>
              <a:cs typeface="Calibri Light" panose="020F0302020204030204" pitchFamily="34" charset="0"/>
            </a:rPr>
            <a:t>Demographic</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info</a:t>
          </a:r>
          <a:endParaRPr lang="es-ES" dirty="0">
            <a:latin typeface="Calibri Light" panose="020F0302020204030204" pitchFamily="34" charset="0"/>
            <a:cs typeface="Calibri Light" panose="020F0302020204030204" pitchFamily="34" charset="0"/>
          </a:endParaRPr>
        </a:p>
      </dgm:t>
    </dgm:pt>
    <dgm:pt modelId="{266824D4-302C-46AF-A5BB-1CEB55375F52}" type="parTrans" cxnId="{CAB10D73-1B7C-4D30-9377-2CACCE076BF2}">
      <dgm:prSet/>
      <dgm:spPr/>
      <dgm:t>
        <a:bodyPr/>
        <a:lstStyle/>
        <a:p>
          <a:endParaRPr lang="es-ES">
            <a:latin typeface="Calibri Light" panose="020F0302020204030204" pitchFamily="34" charset="0"/>
            <a:cs typeface="Calibri Light" panose="020F0302020204030204" pitchFamily="34" charset="0"/>
          </a:endParaRPr>
        </a:p>
      </dgm:t>
    </dgm:pt>
    <dgm:pt modelId="{8BBBBE33-A504-41C0-ADFC-2546EA05BA91}" type="sibTrans" cxnId="{CAB10D73-1B7C-4D30-9377-2CACCE076BF2}">
      <dgm:prSet/>
      <dgm:spPr/>
      <dgm:t>
        <a:bodyPr/>
        <a:lstStyle/>
        <a:p>
          <a:endParaRPr lang="es-ES">
            <a:latin typeface="Calibri Light" panose="020F0302020204030204" pitchFamily="34" charset="0"/>
            <a:cs typeface="Calibri Light" panose="020F0302020204030204" pitchFamily="34" charset="0"/>
          </a:endParaRPr>
        </a:p>
      </dgm:t>
    </dgm:pt>
    <dgm:pt modelId="{92CBECF7-A5FC-4D01-B5D9-28FA1B2ABCFF}">
      <dgm:prSet phldrT="[Texto]"/>
      <dgm:spPr/>
      <dgm:t>
        <a:bodyPr/>
        <a:lstStyle/>
        <a:p>
          <a:r>
            <a:rPr lang="es-ES" dirty="0" err="1" smtClean="0">
              <a:latin typeface="Calibri Light" panose="020F0302020204030204" pitchFamily="34" charset="0"/>
              <a:cs typeface="Calibri Light" panose="020F0302020204030204" pitchFamily="34" charset="0"/>
            </a:rPr>
            <a:t>Employment</a:t>
          </a:r>
          <a:r>
            <a:rPr lang="es-ES" dirty="0" smtClean="0">
              <a:latin typeface="Calibri Light" panose="020F0302020204030204" pitchFamily="34" charset="0"/>
              <a:cs typeface="Calibri Light" panose="020F0302020204030204" pitchFamily="34" charset="0"/>
            </a:rPr>
            <a:t> status</a:t>
          </a:r>
        </a:p>
        <a:p>
          <a:r>
            <a:rPr lang="es-ES" dirty="0" err="1" smtClean="0">
              <a:latin typeface="Calibri Light" panose="020F0302020204030204" pitchFamily="34" charset="0"/>
              <a:cs typeface="Calibri Light" panose="020F0302020204030204" pitchFamily="34" charset="0"/>
            </a:rPr>
            <a:t>Earnings</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contract</a:t>
          </a:r>
          <a:r>
            <a:rPr lang="es-ES" dirty="0" smtClean="0">
              <a:latin typeface="Calibri Light" panose="020F0302020204030204" pitchFamily="34" charset="0"/>
              <a:cs typeface="Calibri Light" panose="020F0302020204030204" pitchFamily="34" charset="0"/>
            </a:rPr>
            <a:t>, full/</a:t>
          </a:r>
          <a:r>
            <a:rPr lang="es-ES" dirty="0" err="1" smtClean="0">
              <a:latin typeface="Calibri Light" panose="020F0302020204030204" pitchFamily="34" charset="0"/>
              <a:cs typeface="Calibri Light" panose="020F0302020204030204" pitchFamily="34" charset="0"/>
            </a:rPr>
            <a:t>part</a:t>
          </a:r>
          <a:r>
            <a:rPr lang="es-ES" dirty="0" smtClean="0">
              <a:latin typeface="Calibri Light" panose="020F0302020204030204" pitchFamily="34" charset="0"/>
              <a:cs typeface="Calibri Light" panose="020F0302020204030204" pitchFamily="34" charset="0"/>
            </a:rPr>
            <a:t>-time </a:t>
          </a:r>
        </a:p>
        <a:p>
          <a:r>
            <a:rPr lang="es-ES" dirty="0" err="1" smtClean="0">
              <a:latin typeface="Calibri Light" panose="020F0302020204030204" pitchFamily="34" charset="0"/>
              <a:cs typeface="Calibri Light" panose="020F0302020204030204" pitchFamily="34" charset="0"/>
            </a:rPr>
            <a:t>Relevance</a:t>
          </a:r>
          <a:r>
            <a:rPr lang="es-ES" dirty="0" smtClean="0">
              <a:latin typeface="Calibri Light" panose="020F0302020204030204" pitchFamily="34" charset="0"/>
              <a:cs typeface="Calibri Light" panose="020F0302020204030204" pitchFamily="34" charset="0"/>
            </a:rPr>
            <a:t> of training to </a:t>
          </a:r>
          <a:r>
            <a:rPr lang="es-ES" dirty="0" err="1" smtClean="0">
              <a:latin typeface="Calibri Light" panose="020F0302020204030204" pitchFamily="34" charset="0"/>
              <a:cs typeface="Calibri Light" panose="020F0302020204030204" pitchFamily="34" charset="0"/>
            </a:rPr>
            <a:t>current</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employment</a:t>
          </a:r>
          <a:endParaRPr lang="es-ES" dirty="0" smtClean="0">
            <a:latin typeface="Calibri Light" panose="020F0302020204030204" pitchFamily="34" charset="0"/>
            <a:cs typeface="Calibri Light" panose="020F0302020204030204" pitchFamily="34" charset="0"/>
          </a:endParaRPr>
        </a:p>
        <a:p>
          <a:r>
            <a:rPr lang="es-ES" dirty="0" err="1" smtClean="0">
              <a:latin typeface="Calibri Light" panose="020F0302020204030204" pitchFamily="34" charset="0"/>
              <a:cs typeface="Calibri Light" panose="020F0302020204030204" pitchFamily="34" charset="0"/>
            </a:rPr>
            <a:t>Skills</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learnt</a:t>
          </a:r>
          <a:r>
            <a:rPr lang="es-ES" dirty="0" smtClean="0">
              <a:latin typeface="Calibri Light" panose="020F0302020204030204" pitchFamily="34" charset="0"/>
              <a:cs typeface="Calibri Light" panose="020F0302020204030204" pitchFamily="34" charset="0"/>
            </a:rPr>
            <a:t> at </a:t>
          </a:r>
          <a:r>
            <a:rPr lang="es-ES" dirty="0" err="1" smtClean="0">
              <a:latin typeface="Calibri Light" panose="020F0302020204030204" pitchFamily="34" charset="0"/>
              <a:cs typeface="Calibri Light" panose="020F0302020204030204" pitchFamily="34" charset="0"/>
            </a:rPr>
            <a:t>college</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that</a:t>
          </a:r>
          <a:r>
            <a:rPr lang="es-ES" dirty="0" smtClean="0">
              <a:latin typeface="Calibri Light" panose="020F0302020204030204" pitchFamily="34" charset="0"/>
              <a:cs typeface="Calibri Light" panose="020F0302020204030204" pitchFamily="34" charset="0"/>
            </a:rPr>
            <a:t> are </a:t>
          </a:r>
          <a:r>
            <a:rPr lang="es-ES" dirty="0" err="1" smtClean="0">
              <a:latin typeface="Calibri Light" panose="020F0302020204030204" pitchFamily="34" charset="0"/>
              <a:cs typeface="Calibri Light" panose="020F0302020204030204" pitchFamily="34" charset="0"/>
            </a:rPr>
            <a:t>useful</a:t>
          </a:r>
          <a:r>
            <a:rPr lang="es-ES" dirty="0" smtClean="0">
              <a:latin typeface="Calibri Light" panose="020F0302020204030204" pitchFamily="34" charset="0"/>
              <a:cs typeface="Calibri Light" panose="020F0302020204030204" pitchFamily="34" charset="0"/>
            </a:rPr>
            <a:t> in </a:t>
          </a:r>
          <a:r>
            <a:rPr lang="es-ES" dirty="0" err="1" smtClean="0">
              <a:latin typeface="Calibri Light" panose="020F0302020204030204" pitchFamily="34" charset="0"/>
              <a:cs typeface="Calibri Light" panose="020F0302020204030204" pitchFamily="34" charset="0"/>
            </a:rPr>
            <a:t>current</a:t>
          </a:r>
          <a:r>
            <a:rPr lang="es-ES" dirty="0" smtClean="0">
              <a:latin typeface="Calibri Light" panose="020F0302020204030204" pitchFamily="34" charset="0"/>
              <a:cs typeface="Calibri Light" panose="020F0302020204030204" pitchFamily="34" charset="0"/>
            </a:rPr>
            <a:t> position</a:t>
          </a:r>
        </a:p>
        <a:p>
          <a:r>
            <a:rPr lang="es-ES" dirty="0" smtClean="0">
              <a:latin typeface="Calibri Light" panose="020F0302020204030204" pitchFamily="34" charset="0"/>
              <a:cs typeface="Calibri Light" panose="020F0302020204030204" pitchFamily="34" charset="0"/>
            </a:rPr>
            <a:t>New </a:t>
          </a:r>
          <a:r>
            <a:rPr lang="es-ES" dirty="0" err="1" smtClean="0">
              <a:latin typeface="Calibri Light" panose="020F0302020204030204" pitchFamily="34" charset="0"/>
              <a:cs typeface="Calibri Light" panose="020F0302020204030204" pitchFamily="34" charset="0"/>
            </a:rPr>
            <a:t>skills</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since</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becoming</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employed</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that</a:t>
          </a:r>
          <a:r>
            <a:rPr lang="es-ES" dirty="0" smtClean="0">
              <a:latin typeface="Calibri Light" panose="020F0302020204030204" pitchFamily="34" charset="0"/>
              <a:cs typeface="Calibri Light" panose="020F0302020204030204" pitchFamily="34" charset="0"/>
            </a:rPr>
            <a:t> are </a:t>
          </a:r>
          <a:r>
            <a:rPr lang="es-ES" dirty="0" err="1" smtClean="0">
              <a:latin typeface="Calibri Light" panose="020F0302020204030204" pitchFamily="34" charset="0"/>
              <a:cs typeface="Calibri Light" panose="020F0302020204030204" pitchFamily="34" charset="0"/>
            </a:rPr>
            <a:t>useful</a:t>
          </a:r>
          <a:endParaRPr lang="es-ES" dirty="0">
            <a:latin typeface="Calibri Light" panose="020F0302020204030204" pitchFamily="34" charset="0"/>
            <a:cs typeface="Calibri Light" panose="020F0302020204030204" pitchFamily="34" charset="0"/>
          </a:endParaRPr>
        </a:p>
      </dgm:t>
    </dgm:pt>
    <dgm:pt modelId="{BE06A012-2462-4CD9-804F-3ECEEED3771A}" type="parTrans" cxnId="{82353287-32A4-4330-9193-87F76EB90C21}">
      <dgm:prSet/>
      <dgm:spPr/>
      <dgm:t>
        <a:bodyPr/>
        <a:lstStyle/>
        <a:p>
          <a:endParaRPr lang="es-ES">
            <a:latin typeface="Calibri Light" panose="020F0302020204030204" pitchFamily="34" charset="0"/>
            <a:cs typeface="Calibri Light" panose="020F0302020204030204" pitchFamily="34" charset="0"/>
          </a:endParaRPr>
        </a:p>
      </dgm:t>
    </dgm:pt>
    <dgm:pt modelId="{5AC4B4A3-1E83-47EB-8890-64677781CEA1}" type="sibTrans" cxnId="{82353287-32A4-4330-9193-87F76EB90C21}">
      <dgm:prSet/>
      <dgm:spPr/>
      <dgm:t>
        <a:bodyPr/>
        <a:lstStyle/>
        <a:p>
          <a:endParaRPr lang="es-ES">
            <a:latin typeface="Calibri Light" panose="020F0302020204030204" pitchFamily="34" charset="0"/>
            <a:cs typeface="Calibri Light" panose="020F0302020204030204" pitchFamily="34" charset="0"/>
          </a:endParaRPr>
        </a:p>
      </dgm:t>
    </dgm:pt>
    <dgm:pt modelId="{AFB20658-3367-48A3-AE60-5495503FD1AA}">
      <dgm:prSet phldrT="[Texto]"/>
      <dgm:spPr/>
      <dgm:t>
        <a:bodyPr/>
        <a:lstStyle/>
        <a:p>
          <a:r>
            <a:rPr lang="es-ES" dirty="0" err="1" smtClean="0">
              <a:latin typeface="Calibri Light" panose="020F0302020204030204" pitchFamily="34" charset="0"/>
              <a:cs typeface="Calibri Light" panose="020F0302020204030204" pitchFamily="34" charset="0"/>
            </a:rPr>
            <a:t>Course</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information</a:t>
          </a:r>
          <a:endParaRPr lang="es-ES" dirty="0">
            <a:latin typeface="Calibri Light" panose="020F0302020204030204" pitchFamily="34" charset="0"/>
            <a:cs typeface="Calibri Light" panose="020F0302020204030204" pitchFamily="34" charset="0"/>
          </a:endParaRPr>
        </a:p>
      </dgm:t>
    </dgm:pt>
    <dgm:pt modelId="{D2324BD9-2D3A-44BE-B98F-77A1D808C07B}" type="parTrans" cxnId="{0747AC16-3420-4C3D-9A70-74267E65CC9C}">
      <dgm:prSet/>
      <dgm:spPr/>
      <dgm:t>
        <a:bodyPr/>
        <a:lstStyle/>
        <a:p>
          <a:endParaRPr lang="es-ES">
            <a:latin typeface="Calibri Light" panose="020F0302020204030204" pitchFamily="34" charset="0"/>
            <a:cs typeface="Calibri Light" panose="020F0302020204030204" pitchFamily="34" charset="0"/>
          </a:endParaRPr>
        </a:p>
      </dgm:t>
    </dgm:pt>
    <dgm:pt modelId="{38603C4D-63F1-4994-8274-1FFC8F73E7F6}" type="sibTrans" cxnId="{0747AC16-3420-4C3D-9A70-74267E65CC9C}">
      <dgm:prSet/>
      <dgm:spPr/>
      <dgm:t>
        <a:bodyPr/>
        <a:lstStyle/>
        <a:p>
          <a:endParaRPr lang="es-ES">
            <a:latin typeface="Calibri Light" panose="020F0302020204030204" pitchFamily="34" charset="0"/>
            <a:cs typeface="Calibri Light" panose="020F0302020204030204" pitchFamily="34" charset="0"/>
          </a:endParaRPr>
        </a:p>
      </dgm:t>
    </dgm:pt>
    <dgm:pt modelId="{F316A20F-EAD6-473B-A53E-D15153C6C126}">
      <dgm:prSet phldrT="[Texto]"/>
      <dgm:spPr/>
      <dgm:t>
        <a:bodyPr/>
        <a:lstStyle/>
        <a:p>
          <a:r>
            <a:rPr lang="es-ES" dirty="0" err="1" smtClean="0">
              <a:latin typeface="Calibri Light" panose="020F0302020204030204" pitchFamily="34" charset="0"/>
              <a:cs typeface="Calibri Light" panose="020F0302020204030204" pitchFamily="34" charset="0"/>
            </a:rPr>
            <a:t>Working</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while</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studying</a:t>
          </a:r>
          <a:endParaRPr lang="es-ES" dirty="0">
            <a:latin typeface="Calibri Light" panose="020F0302020204030204" pitchFamily="34" charset="0"/>
            <a:cs typeface="Calibri Light" panose="020F0302020204030204" pitchFamily="34" charset="0"/>
          </a:endParaRPr>
        </a:p>
      </dgm:t>
    </dgm:pt>
    <dgm:pt modelId="{DBD2477A-A3B7-4B24-9239-652D51434D21}" type="parTrans" cxnId="{56B514AF-3FAA-42F3-BD76-EC9489CFE2AF}">
      <dgm:prSet/>
      <dgm:spPr/>
      <dgm:t>
        <a:bodyPr/>
        <a:lstStyle/>
        <a:p>
          <a:endParaRPr lang="es-ES">
            <a:latin typeface="Calibri Light" panose="020F0302020204030204" pitchFamily="34" charset="0"/>
            <a:cs typeface="Calibri Light" panose="020F0302020204030204" pitchFamily="34" charset="0"/>
          </a:endParaRPr>
        </a:p>
      </dgm:t>
    </dgm:pt>
    <dgm:pt modelId="{83B21CCE-B231-4932-A652-63144406FADB}" type="sibTrans" cxnId="{56B514AF-3FAA-42F3-BD76-EC9489CFE2AF}">
      <dgm:prSet/>
      <dgm:spPr/>
      <dgm:t>
        <a:bodyPr/>
        <a:lstStyle/>
        <a:p>
          <a:endParaRPr lang="es-ES">
            <a:latin typeface="Calibri Light" panose="020F0302020204030204" pitchFamily="34" charset="0"/>
            <a:cs typeface="Calibri Light" panose="020F0302020204030204" pitchFamily="34" charset="0"/>
          </a:endParaRPr>
        </a:p>
      </dgm:t>
    </dgm:pt>
    <dgm:pt modelId="{F5D50FB6-FA94-47B9-A07C-6A42A25E4F95}">
      <dgm:prSet phldrT="[Texto]"/>
      <dgm:spPr/>
      <dgm:t>
        <a:bodyPr/>
        <a:lstStyle/>
        <a:p>
          <a:r>
            <a:rPr lang="es-ES" dirty="0" err="1" smtClean="0">
              <a:latin typeface="Calibri Light" panose="020F0302020204030204" pitchFamily="34" charset="0"/>
              <a:cs typeface="Calibri Light" panose="020F0302020204030204" pitchFamily="34" charset="0"/>
            </a:rPr>
            <a:t>Course</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satisfaction</a:t>
          </a:r>
          <a:endParaRPr lang="es-ES" dirty="0">
            <a:latin typeface="Calibri Light" panose="020F0302020204030204" pitchFamily="34" charset="0"/>
            <a:cs typeface="Calibri Light" panose="020F0302020204030204" pitchFamily="34" charset="0"/>
          </a:endParaRPr>
        </a:p>
      </dgm:t>
    </dgm:pt>
    <dgm:pt modelId="{BC10C7F8-21BC-4297-83F9-202FC1C97F12}" type="parTrans" cxnId="{5ED9CE64-7CEF-464F-AB44-AEBDEBF0784A}">
      <dgm:prSet/>
      <dgm:spPr/>
      <dgm:t>
        <a:bodyPr/>
        <a:lstStyle/>
        <a:p>
          <a:endParaRPr lang="es-ES">
            <a:latin typeface="Calibri Light" panose="020F0302020204030204" pitchFamily="34" charset="0"/>
            <a:cs typeface="Calibri Light" panose="020F0302020204030204" pitchFamily="34" charset="0"/>
          </a:endParaRPr>
        </a:p>
      </dgm:t>
    </dgm:pt>
    <dgm:pt modelId="{C117FD6E-3B7D-48BC-BF2F-3AC58C77D1F3}" type="sibTrans" cxnId="{5ED9CE64-7CEF-464F-AB44-AEBDEBF0784A}">
      <dgm:prSet/>
      <dgm:spPr/>
      <dgm:t>
        <a:bodyPr/>
        <a:lstStyle/>
        <a:p>
          <a:endParaRPr lang="es-ES">
            <a:latin typeface="Calibri Light" panose="020F0302020204030204" pitchFamily="34" charset="0"/>
            <a:cs typeface="Calibri Light" panose="020F0302020204030204" pitchFamily="34" charset="0"/>
          </a:endParaRPr>
        </a:p>
      </dgm:t>
    </dgm:pt>
    <dgm:pt modelId="{704560A3-38A6-425C-A120-1ACE58BBA5BD}">
      <dgm:prSet phldrT="[Texto]"/>
      <dgm:spPr/>
      <dgm:t>
        <a:bodyPr/>
        <a:lstStyle/>
        <a:p>
          <a:r>
            <a:rPr lang="es-ES" dirty="0" err="1" smtClean="0">
              <a:latin typeface="Calibri Light" panose="020F0302020204030204" pitchFamily="34" charset="0"/>
              <a:cs typeface="Calibri Light" panose="020F0302020204030204" pitchFamily="34" charset="0"/>
            </a:rPr>
            <a:t>Preparedness</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for</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the</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world</a:t>
          </a:r>
          <a:r>
            <a:rPr lang="es-ES" dirty="0" smtClean="0">
              <a:latin typeface="Calibri Light" panose="020F0302020204030204" pitchFamily="34" charset="0"/>
              <a:cs typeface="Calibri Light" panose="020F0302020204030204" pitchFamily="34" charset="0"/>
            </a:rPr>
            <a:t> of </a:t>
          </a:r>
          <a:r>
            <a:rPr lang="es-ES" dirty="0" err="1" smtClean="0">
              <a:latin typeface="Calibri Light" panose="020F0302020204030204" pitchFamily="34" charset="0"/>
              <a:cs typeface="Calibri Light" panose="020F0302020204030204" pitchFamily="34" charset="0"/>
            </a:rPr>
            <a:t>work</a:t>
          </a:r>
          <a:r>
            <a:rPr lang="es-ES" dirty="0" smtClean="0">
              <a:latin typeface="Calibri Light" panose="020F0302020204030204" pitchFamily="34" charset="0"/>
              <a:cs typeface="Calibri Light" panose="020F0302020204030204" pitchFamily="34" charset="0"/>
            </a:rPr>
            <a:t>/</a:t>
          </a:r>
          <a:r>
            <a:rPr lang="es-ES" dirty="0" err="1" smtClean="0">
              <a:latin typeface="Calibri Light" panose="020F0302020204030204" pitchFamily="34" charset="0"/>
              <a:cs typeface="Calibri Light" panose="020F0302020204030204" pitchFamily="34" charset="0"/>
            </a:rPr>
            <a:t>further</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study</a:t>
          </a:r>
          <a:endParaRPr lang="es-ES" dirty="0">
            <a:latin typeface="Calibri Light" panose="020F0302020204030204" pitchFamily="34" charset="0"/>
            <a:cs typeface="Calibri Light" panose="020F0302020204030204" pitchFamily="34" charset="0"/>
          </a:endParaRPr>
        </a:p>
      </dgm:t>
    </dgm:pt>
    <dgm:pt modelId="{8E97489C-22E4-4C8D-B044-FF46240FA77B}" type="parTrans" cxnId="{E6C58938-4725-4B84-B7FE-FA3B5E457816}">
      <dgm:prSet/>
      <dgm:spPr/>
      <dgm:t>
        <a:bodyPr/>
        <a:lstStyle/>
        <a:p>
          <a:endParaRPr lang="es-ES">
            <a:latin typeface="Calibri Light" panose="020F0302020204030204" pitchFamily="34" charset="0"/>
            <a:cs typeface="Calibri Light" panose="020F0302020204030204" pitchFamily="34" charset="0"/>
          </a:endParaRPr>
        </a:p>
      </dgm:t>
    </dgm:pt>
    <dgm:pt modelId="{627A1893-FCD4-473C-BFC3-BD7DF8BC9C99}" type="sibTrans" cxnId="{E6C58938-4725-4B84-B7FE-FA3B5E457816}">
      <dgm:prSet/>
      <dgm:spPr/>
      <dgm:t>
        <a:bodyPr/>
        <a:lstStyle/>
        <a:p>
          <a:endParaRPr lang="es-ES">
            <a:latin typeface="Calibri Light" panose="020F0302020204030204" pitchFamily="34" charset="0"/>
            <a:cs typeface="Calibri Light" panose="020F0302020204030204" pitchFamily="34" charset="0"/>
          </a:endParaRPr>
        </a:p>
      </dgm:t>
    </dgm:pt>
    <dgm:pt modelId="{E8E10B2A-32AF-40D5-B812-43400C48D7E4}">
      <dgm:prSet phldrT="[Texto]"/>
      <dgm:spPr/>
      <dgm:t>
        <a:bodyPr/>
        <a:lstStyle/>
        <a:p>
          <a:r>
            <a:rPr lang="es-ES" dirty="0" smtClean="0">
              <a:latin typeface="Calibri Light" panose="020F0302020204030204" pitchFamily="34" charset="0"/>
              <a:cs typeface="Calibri Light" panose="020F0302020204030204" pitchFamily="34" charset="0"/>
            </a:rPr>
            <a:t>Post-</a:t>
          </a:r>
          <a:r>
            <a:rPr lang="es-ES" dirty="0" err="1" smtClean="0">
              <a:latin typeface="Calibri Light" panose="020F0302020204030204" pitchFamily="34" charset="0"/>
              <a:cs typeface="Calibri Light" panose="020F0302020204030204" pitchFamily="34" charset="0"/>
            </a:rPr>
            <a:t>grad</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plans</a:t>
          </a:r>
          <a:endParaRPr lang="es-ES" dirty="0">
            <a:latin typeface="Calibri Light" panose="020F0302020204030204" pitchFamily="34" charset="0"/>
            <a:cs typeface="Calibri Light" panose="020F0302020204030204" pitchFamily="34" charset="0"/>
          </a:endParaRPr>
        </a:p>
      </dgm:t>
    </dgm:pt>
    <dgm:pt modelId="{0434DED1-971D-4B84-88F5-735110D1F65B}" type="parTrans" cxnId="{715E3ECC-CE89-43FA-A324-F62AAA3BF684}">
      <dgm:prSet/>
      <dgm:spPr/>
      <dgm:t>
        <a:bodyPr/>
        <a:lstStyle/>
        <a:p>
          <a:endParaRPr lang="es-ES">
            <a:latin typeface="Calibri Light" panose="020F0302020204030204" pitchFamily="34" charset="0"/>
            <a:cs typeface="Calibri Light" panose="020F0302020204030204" pitchFamily="34" charset="0"/>
          </a:endParaRPr>
        </a:p>
      </dgm:t>
    </dgm:pt>
    <dgm:pt modelId="{44AC7966-47FC-4E68-AC7E-2F258BB42002}" type="sibTrans" cxnId="{715E3ECC-CE89-43FA-A324-F62AAA3BF684}">
      <dgm:prSet/>
      <dgm:spPr/>
      <dgm:t>
        <a:bodyPr/>
        <a:lstStyle/>
        <a:p>
          <a:endParaRPr lang="es-ES">
            <a:latin typeface="Calibri Light" panose="020F0302020204030204" pitchFamily="34" charset="0"/>
            <a:cs typeface="Calibri Light" panose="020F0302020204030204" pitchFamily="34" charset="0"/>
          </a:endParaRPr>
        </a:p>
      </dgm:t>
    </dgm:pt>
    <dgm:pt modelId="{E29388BD-B5AC-40B9-86D7-A29AE783B2AD}">
      <dgm:prSet phldrT="[Texto]"/>
      <dgm:spPr/>
      <dgm:t>
        <a:bodyPr/>
        <a:lstStyle/>
        <a:p>
          <a:r>
            <a:rPr lang="es-ES" dirty="0" err="1" smtClean="0">
              <a:latin typeface="Calibri Light" panose="020F0302020204030204" pitchFamily="34" charset="0"/>
              <a:cs typeface="Calibri Light" panose="020F0302020204030204" pitchFamily="34" charset="0"/>
            </a:rPr>
            <a:t>Contact</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info</a:t>
          </a:r>
          <a:endParaRPr lang="es-ES" dirty="0">
            <a:latin typeface="Calibri Light" panose="020F0302020204030204" pitchFamily="34" charset="0"/>
            <a:cs typeface="Calibri Light" panose="020F0302020204030204" pitchFamily="34" charset="0"/>
          </a:endParaRPr>
        </a:p>
      </dgm:t>
    </dgm:pt>
    <dgm:pt modelId="{76935E6E-5E9C-4A9A-9FD1-5E7D66681EAC}" type="parTrans" cxnId="{3A4A40A5-C2C3-4C6B-A901-04916C3AA7CF}">
      <dgm:prSet/>
      <dgm:spPr/>
      <dgm:t>
        <a:bodyPr/>
        <a:lstStyle/>
        <a:p>
          <a:endParaRPr lang="es-ES">
            <a:latin typeface="Calibri Light" panose="020F0302020204030204" pitchFamily="34" charset="0"/>
            <a:cs typeface="Calibri Light" panose="020F0302020204030204" pitchFamily="34" charset="0"/>
          </a:endParaRPr>
        </a:p>
      </dgm:t>
    </dgm:pt>
    <dgm:pt modelId="{7F403DC3-CDC1-494D-8234-CCBD34B29C48}" type="sibTrans" cxnId="{3A4A40A5-C2C3-4C6B-A901-04916C3AA7CF}">
      <dgm:prSet/>
      <dgm:spPr/>
      <dgm:t>
        <a:bodyPr/>
        <a:lstStyle/>
        <a:p>
          <a:endParaRPr lang="es-ES">
            <a:latin typeface="Calibri Light" panose="020F0302020204030204" pitchFamily="34" charset="0"/>
            <a:cs typeface="Calibri Light" panose="020F0302020204030204" pitchFamily="34" charset="0"/>
          </a:endParaRPr>
        </a:p>
      </dgm:t>
    </dgm:pt>
    <dgm:pt modelId="{2A55566C-0E5C-438D-A63C-8843BC3838DD}" type="pres">
      <dgm:prSet presAssocID="{28492405-B4AF-4586-8921-15D07E9345BD}" presName="Name0" presStyleCnt="0">
        <dgm:presLayoutVars>
          <dgm:dir/>
          <dgm:animLvl val="lvl"/>
          <dgm:resizeHandles val="exact"/>
        </dgm:presLayoutVars>
      </dgm:prSet>
      <dgm:spPr/>
    </dgm:pt>
    <dgm:pt modelId="{1764C356-0ED3-4C95-83DC-87D98318BCE5}" type="pres">
      <dgm:prSet presAssocID="{C8543D61-FD0C-4183-8839-55A4CA9AF19C}" presName="compositeNode" presStyleCnt="0">
        <dgm:presLayoutVars>
          <dgm:bulletEnabled val="1"/>
        </dgm:presLayoutVars>
      </dgm:prSet>
      <dgm:spPr/>
    </dgm:pt>
    <dgm:pt modelId="{74C5B791-9B0F-4017-84C6-A722EF35546D}" type="pres">
      <dgm:prSet presAssocID="{C8543D61-FD0C-4183-8839-55A4CA9AF19C}" presName="bgRect" presStyleLbl="node1" presStyleIdx="0" presStyleCnt="2"/>
      <dgm:spPr/>
    </dgm:pt>
    <dgm:pt modelId="{2C56708B-A93D-400A-8D39-EC7441701853}" type="pres">
      <dgm:prSet presAssocID="{C8543D61-FD0C-4183-8839-55A4CA9AF19C}" presName="parentNode" presStyleLbl="node1" presStyleIdx="0" presStyleCnt="2">
        <dgm:presLayoutVars>
          <dgm:chMax val="0"/>
          <dgm:bulletEnabled val="1"/>
        </dgm:presLayoutVars>
      </dgm:prSet>
      <dgm:spPr/>
    </dgm:pt>
    <dgm:pt modelId="{9F3D65A6-5ECF-4FFD-A8A3-391D571F4ACE}" type="pres">
      <dgm:prSet presAssocID="{C8543D61-FD0C-4183-8839-55A4CA9AF19C}" presName="childNode" presStyleLbl="node1" presStyleIdx="0" presStyleCnt="2">
        <dgm:presLayoutVars>
          <dgm:bulletEnabled val="1"/>
        </dgm:presLayoutVars>
      </dgm:prSet>
      <dgm:spPr/>
    </dgm:pt>
    <dgm:pt modelId="{C636A4A3-6C01-40C3-BF2E-FF363EBBD0B4}" type="pres">
      <dgm:prSet presAssocID="{B24369EA-B93D-4469-A9DC-05895321BD50}" presName="hSp" presStyleCnt="0"/>
      <dgm:spPr/>
    </dgm:pt>
    <dgm:pt modelId="{3467E11A-FD92-4D9B-98A6-5F20B3F5181D}" type="pres">
      <dgm:prSet presAssocID="{B24369EA-B93D-4469-A9DC-05895321BD50}" presName="vProcSp" presStyleCnt="0"/>
      <dgm:spPr/>
    </dgm:pt>
    <dgm:pt modelId="{A24A74BF-BDCA-4582-B271-62C5B61CBE63}" type="pres">
      <dgm:prSet presAssocID="{B24369EA-B93D-4469-A9DC-05895321BD50}" presName="vSp1" presStyleCnt="0"/>
      <dgm:spPr/>
    </dgm:pt>
    <dgm:pt modelId="{3A78560E-62BA-4BD8-9DD4-9618410437FD}" type="pres">
      <dgm:prSet presAssocID="{B24369EA-B93D-4469-A9DC-05895321BD50}" presName="simulatedConn" presStyleLbl="solidFgAcc1" presStyleIdx="0" presStyleCnt="1"/>
      <dgm:spPr/>
    </dgm:pt>
    <dgm:pt modelId="{F3242A08-742E-4CC2-9DC2-BD13FFA96646}" type="pres">
      <dgm:prSet presAssocID="{B24369EA-B93D-4469-A9DC-05895321BD50}" presName="vSp2" presStyleCnt="0"/>
      <dgm:spPr/>
    </dgm:pt>
    <dgm:pt modelId="{9FA11B75-F662-4DC2-90E2-BBB95DE1255D}" type="pres">
      <dgm:prSet presAssocID="{B24369EA-B93D-4469-A9DC-05895321BD50}" presName="sibTrans" presStyleCnt="0"/>
      <dgm:spPr/>
    </dgm:pt>
    <dgm:pt modelId="{4EA11C11-34CC-49AA-A3A9-681C137BACAF}" type="pres">
      <dgm:prSet presAssocID="{637E2872-724D-467C-BAC9-F49AF0773F2D}" presName="compositeNode" presStyleCnt="0">
        <dgm:presLayoutVars>
          <dgm:bulletEnabled val="1"/>
        </dgm:presLayoutVars>
      </dgm:prSet>
      <dgm:spPr/>
    </dgm:pt>
    <dgm:pt modelId="{EA38967E-9979-44CE-A7CE-8884600ED2E9}" type="pres">
      <dgm:prSet presAssocID="{637E2872-724D-467C-BAC9-F49AF0773F2D}" presName="bgRect" presStyleLbl="node1" presStyleIdx="1" presStyleCnt="2"/>
      <dgm:spPr/>
    </dgm:pt>
    <dgm:pt modelId="{981598F1-1EAE-4A51-9C66-D71AD165BB64}" type="pres">
      <dgm:prSet presAssocID="{637E2872-724D-467C-BAC9-F49AF0773F2D}" presName="parentNode" presStyleLbl="node1" presStyleIdx="1" presStyleCnt="2">
        <dgm:presLayoutVars>
          <dgm:chMax val="0"/>
          <dgm:bulletEnabled val="1"/>
        </dgm:presLayoutVars>
      </dgm:prSet>
      <dgm:spPr/>
    </dgm:pt>
    <dgm:pt modelId="{00558D4E-6C00-4428-8187-69DE017A730C}" type="pres">
      <dgm:prSet presAssocID="{637E2872-724D-467C-BAC9-F49AF0773F2D}" presName="childNode" presStyleLbl="node1" presStyleIdx="1" presStyleCnt="2">
        <dgm:presLayoutVars>
          <dgm:bulletEnabled val="1"/>
        </dgm:presLayoutVars>
      </dgm:prSet>
      <dgm:spPr/>
      <dgm:t>
        <a:bodyPr/>
        <a:lstStyle/>
        <a:p>
          <a:endParaRPr lang="es-ES"/>
        </a:p>
      </dgm:t>
    </dgm:pt>
  </dgm:ptLst>
  <dgm:cxnLst>
    <dgm:cxn modelId="{AAB7966E-4DB4-4879-BC05-B4FD20F17E2D}" srcId="{28492405-B4AF-4586-8921-15D07E9345BD}" destId="{637E2872-724D-467C-BAC9-F49AF0773F2D}" srcOrd="1" destOrd="0" parTransId="{8DF88C04-DD20-4759-BC25-1431A57F72FF}" sibTransId="{C0074B0D-06CE-49D9-9E25-3FC5B6B71A66}"/>
    <dgm:cxn modelId="{284C4C97-3B3E-4E3E-8701-AF2BC99949A6}" type="presOf" srcId="{9FAF42A9-2B2A-445F-B576-6189F5B12A00}" destId="{9F3D65A6-5ECF-4FFD-A8A3-391D571F4ACE}" srcOrd="0" destOrd="0" presId="urn:microsoft.com/office/officeart/2005/8/layout/hProcess7"/>
    <dgm:cxn modelId="{37A9BF5C-584B-4B05-9456-925BA7841B7F}" type="presOf" srcId="{AFB20658-3367-48A3-AE60-5495503FD1AA}" destId="{9F3D65A6-5ECF-4FFD-A8A3-391D571F4ACE}" srcOrd="0" destOrd="2" presId="urn:microsoft.com/office/officeart/2005/8/layout/hProcess7"/>
    <dgm:cxn modelId="{5ED9CE64-7CEF-464F-AB44-AEBDEBF0784A}" srcId="{C8543D61-FD0C-4183-8839-55A4CA9AF19C}" destId="{F5D50FB6-FA94-47B9-A07C-6A42A25E4F95}" srcOrd="4" destOrd="0" parTransId="{BC10C7F8-21BC-4297-83F9-202FC1C97F12}" sibTransId="{C117FD6E-3B7D-48BC-BF2F-3AC58C77D1F3}"/>
    <dgm:cxn modelId="{751420EE-26B3-41D2-9D75-809BF22DA313}" srcId="{C8543D61-FD0C-4183-8839-55A4CA9AF19C}" destId="{97E2D077-6C40-4912-8794-C45B178A3838}" srcOrd="1" destOrd="0" parTransId="{425A01B9-684A-430D-B468-9FC5A8795132}" sibTransId="{1E1D1560-8CE8-4DDA-8066-B007884012B9}"/>
    <dgm:cxn modelId="{A292FC02-5A58-424F-898E-3A0DDAC8ED23}" type="presOf" srcId="{E29388BD-B5AC-40B9-86D7-A29AE783B2AD}" destId="{9F3D65A6-5ECF-4FFD-A8A3-391D571F4ACE}" srcOrd="0" destOrd="7" presId="urn:microsoft.com/office/officeart/2005/8/layout/hProcess7"/>
    <dgm:cxn modelId="{0747AC16-3420-4C3D-9A70-74267E65CC9C}" srcId="{C8543D61-FD0C-4183-8839-55A4CA9AF19C}" destId="{AFB20658-3367-48A3-AE60-5495503FD1AA}" srcOrd="2" destOrd="0" parTransId="{D2324BD9-2D3A-44BE-B98F-77A1D808C07B}" sibTransId="{38603C4D-63F1-4994-8274-1FFC8F73E7F6}"/>
    <dgm:cxn modelId="{35BA1ED4-4242-4C49-9082-0D3B267C720B}" type="presOf" srcId="{97E2D077-6C40-4912-8794-C45B178A3838}" destId="{9F3D65A6-5ECF-4FFD-A8A3-391D571F4ACE}" srcOrd="0" destOrd="1" presId="urn:microsoft.com/office/officeart/2005/8/layout/hProcess7"/>
    <dgm:cxn modelId="{B3F7EBA6-7998-42C6-BF59-96421915989C}" type="presOf" srcId="{637E2872-724D-467C-BAC9-F49AF0773F2D}" destId="{981598F1-1EAE-4A51-9C66-D71AD165BB64}" srcOrd="1" destOrd="0" presId="urn:microsoft.com/office/officeart/2005/8/layout/hProcess7"/>
    <dgm:cxn modelId="{B6031581-4396-4396-BB70-0BFE66F83169}" type="presOf" srcId="{E8E10B2A-32AF-40D5-B812-43400C48D7E4}" destId="{9F3D65A6-5ECF-4FFD-A8A3-391D571F4ACE}" srcOrd="0" destOrd="6" presId="urn:microsoft.com/office/officeart/2005/8/layout/hProcess7"/>
    <dgm:cxn modelId="{867E93B6-66C7-4C72-8D13-03F58F976F4A}" type="presOf" srcId="{28492405-B4AF-4586-8921-15D07E9345BD}" destId="{2A55566C-0E5C-438D-A63C-8843BC3838DD}" srcOrd="0" destOrd="0" presId="urn:microsoft.com/office/officeart/2005/8/layout/hProcess7"/>
    <dgm:cxn modelId="{505B38EA-B394-430B-A7CD-1A33B7EF6852}" type="presOf" srcId="{704560A3-38A6-425C-A120-1ACE58BBA5BD}" destId="{9F3D65A6-5ECF-4FFD-A8A3-391D571F4ACE}" srcOrd="0" destOrd="5" presId="urn:microsoft.com/office/officeart/2005/8/layout/hProcess7"/>
    <dgm:cxn modelId="{87F13279-6B7E-4A12-9D0A-01EB46CF0D4C}" type="presOf" srcId="{637E2872-724D-467C-BAC9-F49AF0773F2D}" destId="{EA38967E-9979-44CE-A7CE-8884600ED2E9}" srcOrd="0" destOrd="0" presId="urn:microsoft.com/office/officeart/2005/8/layout/hProcess7"/>
    <dgm:cxn modelId="{56B514AF-3FAA-42F3-BD76-EC9489CFE2AF}" srcId="{C8543D61-FD0C-4183-8839-55A4CA9AF19C}" destId="{F316A20F-EAD6-473B-A53E-D15153C6C126}" srcOrd="3" destOrd="0" parTransId="{DBD2477A-A3B7-4B24-9239-652D51434D21}" sibTransId="{83B21CCE-B231-4932-A652-63144406FADB}"/>
    <dgm:cxn modelId="{2F71CE6E-8B2A-430F-807F-45CCC88C97A6}" type="presOf" srcId="{F5D50FB6-FA94-47B9-A07C-6A42A25E4F95}" destId="{9F3D65A6-5ECF-4FFD-A8A3-391D571F4ACE}" srcOrd="0" destOrd="4" presId="urn:microsoft.com/office/officeart/2005/8/layout/hProcess7"/>
    <dgm:cxn modelId="{DB211E07-0E24-412E-AA20-638178608E01}" type="presOf" srcId="{C8543D61-FD0C-4183-8839-55A4CA9AF19C}" destId="{74C5B791-9B0F-4017-84C6-A722EF35546D}" srcOrd="0" destOrd="0" presId="urn:microsoft.com/office/officeart/2005/8/layout/hProcess7"/>
    <dgm:cxn modelId="{3A4A40A5-C2C3-4C6B-A901-04916C3AA7CF}" srcId="{C8543D61-FD0C-4183-8839-55A4CA9AF19C}" destId="{E29388BD-B5AC-40B9-86D7-A29AE783B2AD}" srcOrd="7" destOrd="0" parTransId="{76935E6E-5E9C-4A9A-9FD1-5E7D66681EAC}" sibTransId="{7F403DC3-CDC1-494D-8234-CCBD34B29C48}"/>
    <dgm:cxn modelId="{82353287-32A4-4330-9193-87F76EB90C21}" srcId="{637E2872-724D-467C-BAC9-F49AF0773F2D}" destId="{92CBECF7-A5FC-4D01-B5D9-28FA1B2ABCFF}" srcOrd="1" destOrd="0" parTransId="{BE06A012-2462-4CD9-804F-3ECEEED3771A}" sibTransId="{5AC4B4A3-1E83-47EB-8890-64677781CEA1}"/>
    <dgm:cxn modelId="{715E3ECC-CE89-43FA-A324-F62AAA3BF684}" srcId="{C8543D61-FD0C-4183-8839-55A4CA9AF19C}" destId="{E8E10B2A-32AF-40D5-B812-43400C48D7E4}" srcOrd="6" destOrd="0" parTransId="{0434DED1-971D-4B84-88F5-735110D1F65B}" sibTransId="{44AC7966-47FC-4E68-AC7E-2F258BB42002}"/>
    <dgm:cxn modelId="{03905C68-5737-4F4A-BADB-F4217533DD3F}" type="presOf" srcId="{F316A20F-EAD6-473B-A53E-D15153C6C126}" destId="{9F3D65A6-5ECF-4FFD-A8A3-391D571F4ACE}" srcOrd="0" destOrd="3" presId="urn:microsoft.com/office/officeart/2005/8/layout/hProcess7"/>
    <dgm:cxn modelId="{7102822B-1A02-40E2-A70E-BD5E4B71343E}" srcId="{C8543D61-FD0C-4183-8839-55A4CA9AF19C}" destId="{9FAF42A9-2B2A-445F-B576-6189F5B12A00}" srcOrd="0" destOrd="0" parTransId="{357A80D3-A5C3-4C04-B10F-001DC9F341C8}" sibTransId="{BDEED6B1-448F-4B12-ABFE-0967BF5A04CB}"/>
    <dgm:cxn modelId="{03296025-2B9F-40C3-84A1-179DBC5A3574}" srcId="{28492405-B4AF-4586-8921-15D07E9345BD}" destId="{C8543D61-FD0C-4183-8839-55A4CA9AF19C}" srcOrd="0" destOrd="0" parTransId="{221F7915-2E43-4405-B7E0-53837090D13B}" sibTransId="{B24369EA-B93D-4469-A9DC-05895321BD50}"/>
    <dgm:cxn modelId="{9F6AA4E1-E0E8-4937-BA3A-A9EAF0269B6B}" type="presOf" srcId="{C8543D61-FD0C-4183-8839-55A4CA9AF19C}" destId="{2C56708B-A93D-400A-8D39-EC7441701853}" srcOrd="1" destOrd="0" presId="urn:microsoft.com/office/officeart/2005/8/layout/hProcess7"/>
    <dgm:cxn modelId="{C867AF58-BAF7-49D6-B400-8080076960FF}" type="presOf" srcId="{92CBECF7-A5FC-4D01-B5D9-28FA1B2ABCFF}" destId="{00558D4E-6C00-4428-8187-69DE017A730C}" srcOrd="0" destOrd="1" presId="urn:microsoft.com/office/officeart/2005/8/layout/hProcess7"/>
    <dgm:cxn modelId="{E6C58938-4725-4B84-B7FE-FA3B5E457816}" srcId="{C8543D61-FD0C-4183-8839-55A4CA9AF19C}" destId="{704560A3-38A6-425C-A120-1ACE58BBA5BD}" srcOrd="5" destOrd="0" parTransId="{8E97489C-22E4-4C8D-B044-FF46240FA77B}" sibTransId="{627A1893-FCD4-473C-BFC3-BD7DF8BC9C99}"/>
    <dgm:cxn modelId="{8D2F7851-511D-4BB1-9F5F-4F4B1E1BFCF6}" type="presOf" srcId="{FEDB2BD7-3B9C-42AD-BD7D-6D1D284B9B52}" destId="{00558D4E-6C00-4428-8187-69DE017A730C}" srcOrd="0" destOrd="0" presId="urn:microsoft.com/office/officeart/2005/8/layout/hProcess7"/>
    <dgm:cxn modelId="{CAB10D73-1B7C-4D30-9377-2CACCE076BF2}" srcId="{637E2872-724D-467C-BAC9-F49AF0773F2D}" destId="{FEDB2BD7-3B9C-42AD-BD7D-6D1D284B9B52}" srcOrd="0" destOrd="0" parTransId="{266824D4-302C-46AF-A5BB-1CEB55375F52}" sibTransId="{8BBBBE33-A504-41C0-ADFC-2546EA05BA91}"/>
    <dgm:cxn modelId="{EAC82CAC-8F95-4D4C-ADAF-C8041EFEC804}" type="presParOf" srcId="{2A55566C-0E5C-438D-A63C-8843BC3838DD}" destId="{1764C356-0ED3-4C95-83DC-87D98318BCE5}" srcOrd="0" destOrd="0" presId="urn:microsoft.com/office/officeart/2005/8/layout/hProcess7"/>
    <dgm:cxn modelId="{BBB499BF-D1FC-4BC6-BB52-606F8164D53B}" type="presParOf" srcId="{1764C356-0ED3-4C95-83DC-87D98318BCE5}" destId="{74C5B791-9B0F-4017-84C6-A722EF35546D}" srcOrd="0" destOrd="0" presId="urn:microsoft.com/office/officeart/2005/8/layout/hProcess7"/>
    <dgm:cxn modelId="{09D6D1B5-0B97-4679-816A-9624C9601F4A}" type="presParOf" srcId="{1764C356-0ED3-4C95-83DC-87D98318BCE5}" destId="{2C56708B-A93D-400A-8D39-EC7441701853}" srcOrd="1" destOrd="0" presId="urn:microsoft.com/office/officeart/2005/8/layout/hProcess7"/>
    <dgm:cxn modelId="{37E8881B-36AD-4DB0-BD87-0AADB03DE8A1}" type="presParOf" srcId="{1764C356-0ED3-4C95-83DC-87D98318BCE5}" destId="{9F3D65A6-5ECF-4FFD-A8A3-391D571F4ACE}" srcOrd="2" destOrd="0" presId="urn:microsoft.com/office/officeart/2005/8/layout/hProcess7"/>
    <dgm:cxn modelId="{A1C07F16-46F8-452E-AB1D-7CEBD8E62C79}" type="presParOf" srcId="{2A55566C-0E5C-438D-A63C-8843BC3838DD}" destId="{C636A4A3-6C01-40C3-BF2E-FF363EBBD0B4}" srcOrd="1" destOrd="0" presId="urn:microsoft.com/office/officeart/2005/8/layout/hProcess7"/>
    <dgm:cxn modelId="{06496329-1D5F-4829-8637-A09BB95BE32B}" type="presParOf" srcId="{2A55566C-0E5C-438D-A63C-8843BC3838DD}" destId="{3467E11A-FD92-4D9B-98A6-5F20B3F5181D}" srcOrd="2" destOrd="0" presId="urn:microsoft.com/office/officeart/2005/8/layout/hProcess7"/>
    <dgm:cxn modelId="{A7CE3DD4-8C68-4A5E-95A8-B2358F34C525}" type="presParOf" srcId="{3467E11A-FD92-4D9B-98A6-5F20B3F5181D}" destId="{A24A74BF-BDCA-4582-B271-62C5B61CBE63}" srcOrd="0" destOrd="0" presId="urn:microsoft.com/office/officeart/2005/8/layout/hProcess7"/>
    <dgm:cxn modelId="{5A16448D-2DDB-488F-A96A-CA25602F3ACD}" type="presParOf" srcId="{3467E11A-FD92-4D9B-98A6-5F20B3F5181D}" destId="{3A78560E-62BA-4BD8-9DD4-9618410437FD}" srcOrd="1" destOrd="0" presId="urn:microsoft.com/office/officeart/2005/8/layout/hProcess7"/>
    <dgm:cxn modelId="{3593A962-126D-46F0-85E7-FDEC0EDA0A50}" type="presParOf" srcId="{3467E11A-FD92-4D9B-98A6-5F20B3F5181D}" destId="{F3242A08-742E-4CC2-9DC2-BD13FFA96646}" srcOrd="2" destOrd="0" presId="urn:microsoft.com/office/officeart/2005/8/layout/hProcess7"/>
    <dgm:cxn modelId="{91B5D029-E339-4DE8-B924-44CE686956A0}" type="presParOf" srcId="{2A55566C-0E5C-438D-A63C-8843BC3838DD}" destId="{9FA11B75-F662-4DC2-90E2-BBB95DE1255D}" srcOrd="3" destOrd="0" presId="urn:microsoft.com/office/officeart/2005/8/layout/hProcess7"/>
    <dgm:cxn modelId="{06B51F23-A9A6-4C7B-9BEC-DE63A938FAB0}" type="presParOf" srcId="{2A55566C-0E5C-438D-A63C-8843BC3838DD}" destId="{4EA11C11-34CC-49AA-A3A9-681C137BACAF}" srcOrd="4" destOrd="0" presId="urn:microsoft.com/office/officeart/2005/8/layout/hProcess7"/>
    <dgm:cxn modelId="{B0E82C1B-11C3-425C-8CA0-18DB2C19DC43}" type="presParOf" srcId="{4EA11C11-34CC-49AA-A3A9-681C137BACAF}" destId="{EA38967E-9979-44CE-A7CE-8884600ED2E9}" srcOrd="0" destOrd="0" presId="urn:microsoft.com/office/officeart/2005/8/layout/hProcess7"/>
    <dgm:cxn modelId="{42D4DF21-16BA-4AC0-9A22-519155F4B4F7}" type="presParOf" srcId="{4EA11C11-34CC-49AA-A3A9-681C137BACAF}" destId="{981598F1-1EAE-4A51-9C66-D71AD165BB64}" srcOrd="1" destOrd="0" presId="urn:microsoft.com/office/officeart/2005/8/layout/hProcess7"/>
    <dgm:cxn modelId="{9C1AC774-1C65-4388-9DF1-DB32702C3878}" type="presParOf" srcId="{4EA11C11-34CC-49AA-A3A9-681C137BACAF}" destId="{00558D4E-6C00-4428-8187-69DE017A730C}"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DA8B7-B529-4106-B0D2-98866FD5CF28}">
      <dsp:nvSpPr>
        <dsp:cNvPr id="0" name=""/>
        <dsp:cNvSpPr/>
      </dsp:nvSpPr>
      <dsp:spPr>
        <a:xfrm>
          <a:off x="2827"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kern="1200" dirty="0" err="1" smtClean="0">
              <a:latin typeface="Calibri Light" panose="020F0302020204030204" pitchFamily="34" charset="0"/>
              <a:cs typeface="Calibri Light" panose="020F0302020204030204" pitchFamily="34" charset="0"/>
            </a:rPr>
            <a:t>Graduates</a:t>
          </a:r>
          <a:endParaRPr lang="es-ES" sz="1100" kern="1200" dirty="0">
            <a:latin typeface="Calibri Light" panose="020F0302020204030204" pitchFamily="34" charset="0"/>
            <a:cs typeface="Calibri Light" panose="020F0302020204030204" pitchFamily="34" charset="0"/>
          </a:endParaRPr>
        </a:p>
      </dsp:txBody>
      <dsp:txXfrm>
        <a:off x="332035" y="1702792"/>
        <a:ext cx="987624" cy="658415"/>
      </dsp:txXfrm>
    </dsp:sp>
    <dsp:sp modelId="{7A29876E-5F72-4136-9E1E-A22DBFF80EFF}">
      <dsp:nvSpPr>
        <dsp:cNvPr id="0" name=""/>
        <dsp:cNvSpPr/>
      </dsp:nvSpPr>
      <dsp:spPr>
        <a:xfrm>
          <a:off x="1484262"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kern="1200" dirty="0" err="1" smtClean="0">
              <a:latin typeface="Calibri Light" panose="020F0302020204030204" pitchFamily="34" charset="0"/>
              <a:cs typeface="Calibri Light" panose="020F0302020204030204" pitchFamily="34" charset="0"/>
            </a:rPr>
            <a:t>Teachers</a:t>
          </a:r>
          <a:r>
            <a:rPr lang="es-ES" sz="1100" kern="1200" dirty="0" smtClean="0">
              <a:latin typeface="Calibri Light" panose="020F0302020204030204" pitchFamily="34" charset="0"/>
              <a:cs typeface="Calibri Light" panose="020F0302020204030204" pitchFamily="34" charset="0"/>
            </a:rPr>
            <a:t>/</a:t>
          </a:r>
          <a:r>
            <a:rPr lang="es-ES" sz="1100" kern="1200" dirty="0" err="1" smtClean="0">
              <a:latin typeface="Calibri Light" panose="020F0302020204030204" pitchFamily="34" charset="0"/>
              <a:cs typeface="Calibri Light" panose="020F0302020204030204" pitchFamily="34" charset="0"/>
            </a:rPr>
            <a:t>Tutors</a:t>
          </a:r>
          <a:endParaRPr lang="es-ES" sz="1100" kern="1200" dirty="0">
            <a:latin typeface="Calibri Light" panose="020F0302020204030204" pitchFamily="34" charset="0"/>
            <a:cs typeface="Calibri Light" panose="020F0302020204030204" pitchFamily="34" charset="0"/>
          </a:endParaRPr>
        </a:p>
      </dsp:txBody>
      <dsp:txXfrm>
        <a:off x="1813470" y="1702792"/>
        <a:ext cx="987624" cy="658415"/>
      </dsp:txXfrm>
    </dsp:sp>
    <dsp:sp modelId="{56D74744-7BA1-4AF5-8DC4-2F8F5C5F5F99}">
      <dsp:nvSpPr>
        <dsp:cNvPr id="0" name=""/>
        <dsp:cNvSpPr/>
      </dsp:nvSpPr>
      <dsp:spPr>
        <a:xfrm>
          <a:off x="2965698"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kern="1200" dirty="0" smtClean="0">
              <a:latin typeface="Calibri Light" panose="020F0302020204030204" pitchFamily="34" charset="0"/>
              <a:cs typeface="Calibri Light" panose="020F0302020204030204" pitchFamily="34" charset="0"/>
            </a:rPr>
            <a:t>QA </a:t>
          </a:r>
          <a:r>
            <a:rPr lang="es-ES" sz="1100" kern="1200" dirty="0" err="1" smtClean="0">
              <a:latin typeface="Calibri Light" panose="020F0302020204030204" pitchFamily="34" charset="0"/>
              <a:cs typeface="Calibri Light" panose="020F0302020204030204" pitchFamily="34" charset="0"/>
            </a:rPr>
            <a:t>Dept</a:t>
          </a:r>
          <a:r>
            <a:rPr lang="es-ES" sz="1100" kern="1200" dirty="0" smtClean="0">
              <a:latin typeface="Calibri Light" panose="020F0302020204030204" pitchFamily="34" charset="0"/>
              <a:cs typeface="Calibri Light" panose="020F0302020204030204" pitchFamily="34" charset="0"/>
            </a:rPr>
            <a:t>/Head of </a:t>
          </a:r>
          <a:r>
            <a:rPr lang="es-ES" sz="1100" kern="1200" dirty="0" err="1" smtClean="0">
              <a:latin typeface="Calibri Light" panose="020F0302020204030204" pitchFamily="34" charset="0"/>
              <a:cs typeface="Calibri Light" panose="020F0302020204030204" pitchFamily="34" charset="0"/>
            </a:rPr>
            <a:t>Studies</a:t>
          </a:r>
          <a:endParaRPr lang="es-ES" sz="1100" kern="1200" dirty="0">
            <a:latin typeface="Calibri Light" panose="020F0302020204030204" pitchFamily="34" charset="0"/>
            <a:cs typeface="Calibri Light" panose="020F0302020204030204" pitchFamily="34" charset="0"/>
          </a:endParaRPr>
        </a:p>
      </dsp:txBody>
      <dsp:txXfrm>
        <a:off x="3294906" y="1702792"/>
        <a:ext cx="987624" cy="658415"/>
      </dsp:txXfrm>
    </dsp:sp>
    <dsp:sp modelId="{19C7C321-9974-45D7-A97D-4F3D29678EB2}">
      <dsp:nvSpPr>
        <dsp:cNvPr id="0" name=""/>
        <dsp:cNvSpPr/>
      </dsp:nvSpPr>
      <dsp:spPr>
        <a:xfrm>
          <a:off x="4447133"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kern="1200" dirty="0" err="1" smtClean="0">
              <a:latin typeface="Calibri Light" panose="020F0302020204030204" pitchFamily="34" charset="0"/>
              <a:cs typeface="Calibri Light" panose="020F0302020204030204" pitchFamily="34" charset="0"/>
            </a:rPr>
            <a:t>DfE</a:t>
          </a:r>
          <a:r>
            <a:rPr lang="es-ES" sz="1100" kern="1200" dirty="0" smtClean="0">
              <a:latin typeface="Calibri Light" panose="020F0302020204030204" pitchFamily="34" charset="0"/>
              <a:cs typeface="Calibri Light" panose="020F0302020204030204" pitchFamily="34" charset="0"/>
            </a:rPr>
            <a:t> (</a:t>
          </a:r>
          <a:r>
            <a:rPr lang="es-ES" sz="1100" kern="1200" dirty="0" err="1" smtClean="0">
              <a:latin typeface="Calibri Light" panose="020F0302020204030204" pitchFamily="34" charset="0"/>
              <a:cs typeface="Calibri Light" panose="020F0302020204030204" pitchFamily="34" charset="0"/>
            </a:rPr>
            <a:t>Reg</a:t>
          </a:r>
          <a:r>
            <a:rPr lang="es-ES" sz="1100" kern="1200" dirty="0" smtClean="0">
              <a:latin typeface="Calibri Light" panose="020F0302020204030204" pitchFamily="34" charset="0"/>
              <a:cs typeface="Calibri Light" panose="020F0302020204030204" pitchFamily="34" charset="0"/>
            </a:rPr>
            <a:t>/</a:t>
          </a:r>
          <a:r>
            <a:rPr lang="es-ES" sz="1100" kern="1200" dirty="0" err="1" smtClean="0">
              <a:latin typeface="Calibri Light" panose="020F0302020204030204" pitchFamily="34" charset="0"/>
              <a:cs typeface="Calibri Light" panose="020F0302020204030204" pitchFamily="34" charset="0"/>
            </a:rPr>
            <a:t>Nat</a:t>
          </a:r>
          <a:r>
            <a:rPr lang="es-ES" sz="1100" kern="1200" dirty="0" smtClean="0">
              <a:latin typeface="Calibri Light" panose="020F0302020204030204" pitchFamily="34" charset="0"/>
              <a:cs typeface="Calibri Light" panose="020F0302020204030204" pitchFamily="34" charset="0"/>
            </a:rPr>
            <a:t>) *</a:t>
          </a:r>
          <a:endParaRPr lang="es-ES" sz="1100" kern="1200" dirty="0">
            <a:latin typeface="Calibri Light" panose="020F0302020204030204" pitchFamily="34" charset="0"/>
            <a:cs typeface="Calibri Light" panose="020F0302020204030204" pitchFamily="34" charset="0"/>
          </a:endParaRPr>
        </a:p>
      </dsp:txBody>
      <dsp:txXfrm>
        <a:off x="4776341" y="1702792"/>
        <a:ext cx="987624" cy="658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DA8B7-B529-4106-B0D2-98866FD5CF28}">
      <dsp:nvSpPr>
        <dsp:cNvPr id="0" name=""/>
        <dsp:cNvSpPr/>
      </dsp:nvSpPr>
      <dsp:spPr>
        <a:xfrm>
          <a:off x="2827"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kern="1200" dirty="0" err="1" smtClean="0">
              <a:latin typeface="Calibri Light" panose="020F0302020204030204" pitchFamily="34" charset="0"/>
              <a:cs typeface="Calibri Light" panose="020F0302020204030204" pitchFamily="34" charset="0"/>
            </a:rPr>
            <a:t>Graduates</a:t>
          </a:r>
          <a:endParaRPr lang="es-ES" sz="1200" kern="1200" dirty="0">
            <a:latin typeface="Calibri Light" panose="020F0302020204030204" pitchFamily="34" charset="0"/>
            <a:cs typeface="Calibri Light" panose="020F0302020204030204" pitchFamily="34" charset="0"/>
          </a:endParaRPr>
        </a:p>
      </dsp:txBody>
      <dsp:txXfrm>
        <a:off x="332035" y="1702792"/>
        <a:ext cx="987624" cy="658415"/>
      </dsp:txXfrm>
    </dsp:sp>
    <dsp:sp modelId="{7A29876E-5F72-4136-9E1E-A22DBFF80EFF}">
      <dsp:nvSpPr>
        <dsp:cNvPr id="0" name=""/>
        <dsp:cNvSpPr/>
      </dsp:nvSpPr>
      <dsp:spPr>
        <a:xfrm>
          <a:off x="1484262"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kern="1200" dirty="0" err="1" smtClean="0">
              <a:latin typeface="Calibri Light" panose="020F0302020204030204" pitchFamily="34" charset="0"/>
              <a:cs typeface="Calibri Light" panose="020F0302020204030204" pitchFamily="34" charset="0"/>
            </a:rPr>
            <a:t>External</a:t>
          </a:r>
          <a:r>
            <a:rPr lang="es-ES" sz="1200" kern="1200" dirty="0" smtClean="0">
              <a:latin typeface="Calibri Light" panose="020F0302020204030204" pitchFamily="34" charset="0"/>
              <a:cs typeface="Calibri Light" panose="020F0302020204030204" pitchFamily="34" charset="0"/>
            </a:rPr>
            <a:t> </a:t>
          </a:r>
          <a:r>
            <a:rPr lang="es-ES" sz="1200" kern="1200" dirty="0" err="1" smtClean="0">
              <a:latin typeface="Calibri Light" panose="020F0302020204030204" pitchFamily="34" charset="0"/>
              <a:cs typeface="Calibri Light" panose="020F0302020204030204" pitchFamily="34" charset="0"/>
            </a:rPr>
            <a:t>organization</a:t>
          </a:r>
          <a:endParaRPr lang="es-ES" sz="1200" kern="1200" dirty="0">
            <a:latin typeface="Calibri Light" panose="020F0302020204030204" pitchFamily="34" charset="0"/>
            <a:cs typeface="Calibri Light" panose="020F0302020204030204" pitchFamily="34" charset="0"/>
          </a:endParaRPr>
        </a:p>
      </dsp:txBody>
      <dsp:txXfrm>
        <a:off x="1813470" y="1702792"/>
        <a:ext cx="987624" cy="658415"/>
      </dsp:txXfrm>
    </dsp:sp>
    <dsp:sp modelId="{56D74744-7BA1-4AF5-8DC4-2F8F5C5F5F99}">
      <dsp:nvSpPr>
        <dsp:cNvPr id="0" name=""/>
        <dsp:cNvSpPr/>
      </dsp:nvSpPr>
      <dsp:spPr>
        <a:xfrm>
          <a:off x="2965698"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kern="1200" dirty="0" err="1" smtClean="0">
              <a:latin typeface="Calibri Light" panose="020F0302020204030204" pitchFamily="34" charset="0"/>
              <a:cs typeface="Calibri Light" panose="020F0302020204030204" pitchFamily="34" charset="0"/>
            </a:rPr>
            <a:t>DfEducation</a:t>
          </a:r>
          <a:endParaRPr lang="es-ES" sz="1200" kern="1200" dirty="0" smtClean="0">
            <a:latin typeface="Calibri Light" panose="020F0302020204030204" pitchFamily="34" charset="0"/>
            <a:cs typeface="Calibri Light" panose="020F0302020204030204" pitchFamily="34" charset="0"/>
          </a:endParaRPr>
        </a:p>
        <a:p>
          <a:pPr lvl="0" algn="ctr" defTabSz="533400">
            <a:lnSpc>
              <a:spcPct val="90000"/>
            </a:lnSpc>
            <a:spcBef>
              <a:spcPct val="0"/>
            </a:spcBef>
            <a:spcAft>
              <a:spcPct val="35000"/>
            </a:spcAft>
          </a:pPr>
          <a:r>
            <a:rPr lang="es-ES" sz="1200" kern="1200" dirty="0" err="1" smtClean="0">
              <a:latin typeface="Calibri Light" panose="020F0302020204030204" pitchFamily="34" charset="0"/>
              <a:cs typeface="Calibri Light" panose="020F0302020204030204" pitchFamily="34" charset="0"/>
            </a:rPr>
            <a:t>DfEmployment</a:t>
          </a:r>
          <a:endParaRPr lang="es-ES" sz="1200" kern="1200" dirty="0">
            <a:latin typeface="Calibri Light" panose="020F0302020204030204" pitchFamily="34" charset="0"/>
            <a:cs typeface="Calibri Light" panose="020F0302020204030204" pitchFamily="34" charset="0"/>
          </a:endParaRPr>
        </a:p>
      </dsp:txBody>
      <dsp:txXfrm>
        <a:off x="3294906" y="1702792"/>
        <a:ext cx="987624" cy="658415"/>
      </dsp:txXfrm>
    </dsp:sp>
    <dsp:sp modelId="{19C7C321-9974-45D7-A97D-4F3D29678EB2}">
      <dsp:nvSpPr>
        <dsp:cNvPr id="0" name=""/>
        <dsp:cNvSpPr/>
      </dsp:nvSpPr>
      <dsp:spPr>
        <a:xfrm>
          <a:off x="4447133"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kern="1200" dirty="0" smtClean="0">
              <a:latin typeface="Calibri Light" panose="020F0302020204030204" pitchFamily="34" charset="0"/>
              <a:cs typeface="Calibri Light" panose="020F0302020204030204" pitchFamily="34" charset="0"/>
            </a:rPr>
            <a:t>VET </a:t>
          </a:r>
          <a:r>
            <a:rPr lang="es-ES" sz="1200" kern="1200" dirty="0" err="1" smtClean="0">
              <a:latin typeface="Calibri Light" panose="020F0302020204030204" pitchFamily="34" charset="0"/>
              <a:cs typeface="Calibri Light" panose="020F0302020204030204" pitchFamily="34" charset="0"/>
            </a:rPr>
            <a:t>Schools</a:t>
          </a:r>
          <a:r>
            <a:rPr lang="es-ES" sz="1200" kern="1200" dirty="0" smtClean="0">
              <a:latin typeface="Calibri Light" panose="020F0302020204030204" pitchFamily="34" charset="0"/>
              <a:cs typeface="Calibri Light" panose="020F0302020204030204" pitchFamily="34" charset="0"/>
            </a:rPr>
            <a:t>??</a:t>
          </a:r>
          <a:endParaRPr lang="es-ES" sz="1200" kern="1200" dirty="0">
            <a:latin typeface="Calibri Light" panose="020F0302020204030204" pitchFamily="34" charset="0"/>
            <a:cs typeface="Calibri Light" panose="020F0302020204030204" pitchFamily="34" charset="0"/>
          </a:endParaRPr>
        </a:p>
      </dsp:txBody>
      <dsp:txXfrm>
        <a:off x="4776341" y="1702792"/>
        <a:ext cx="987624" cy="658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5B791-9B0F-4017-84C6-A722EF35546D}">
      <dsp:nvSpPr>
        <dsp:cNvPr id="0" name=""/>
        <dsp:cNvSpPr/>
      </dsp:nvSpPr>
      <dsp:spPr>
        <a:xfrm>
          <a:off x="1376" y="0"/>
          <a:ext cx="3506821" cy="3849291"/>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7160" rIns="177800" bIns="0" numCol="1" spcCol="1270" anchor="t" anchorCtr="0">
          <a:noAutofit/>
        </a:bodyPr>
        <a:lstStyle/>
        <a:p>
          <a:pPr lvl="0" algn="r" defTabSz="1778000">
            <a:lnSpc>
              <a:spcPct val="90000"/>
            </a:lnSpc>
            <a:spcBef>
              <a:spcPct val="0"/>
            </a:spcBef>
            <a:spcAft>
              <a:spcPct val="35000"/>
            </a:spcAft>
          </a:pPr>
          <a:r>
            <a:rPr lang="es-ES" sz="4000" kern="1200" dirty="0" smtClean="0">
              <a:latin typeface="Calibri Light" panose="020F0302020204030204" pitchFamily="34" charset="0"/>
              <a:cs typeface="Calibri Light" panose="020F0302020204030204" pitchFamily="34" charset="0"/>
            </a:rPr>
            <a:t>PRE</a:t>
          </a:r>
          <a:endParaRPr lang="es-ES" sz="4000" kern="1200" dirty="0">
            <a:latin typeface="Calibri Light" panose="020F0302020204030204" pitchFamily="34" charset="0"/>
            <a:cs typeface="Calibri Light" panose="020F0302020204030204" pitchFamily="34" charset="0"/>
          </a:endParaRPr>
        </a:p>
      </dsp:txBody>
      <dsp:txXfrm rot="16200000">
        <a:off x="-1226150" y="1227527"/>
        <a:ext cx="3156418" cy="701364"/>
      </dsp:txXfrm>
    </dsp:sp>
    <dsp:sp modelId="{9F3D65A6-5ECF-4FFD-A8A3-391D571F4ACE}">
      <dsp:nvSpPr>
        <dsp:cNvPr id="0" name=""/>
        <dsp:cNvSpPr/>
      </dsp:nvSpPr>
      <dsp:spPr>
        <a:xfrm>
          <a:off x="702741" y="0"/>
          <a:ext cx="2612582" cy="384929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s-ES" sz="1900" kern="1200" dirty="0" err="1" smtClean="0">
              <a:latin typeface="Calibri Light" panose="020F0302020204030204" pitchFamily="34" charset="0"/>
              <a:cs typeface="Calibri Light" panose="020F0302020204030204" pitchFamily="34" charset="0"/>
            </a:rPr>
            <a:t>Demographic</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info</a:t>
          </a:r>
          <a:endParaRPr lang="es-ES" sz="1900" kern="1200" dirty="0">
            <a:latin typeface="Calibri Light" panose="020F0302020204030204" pitchFamily="34" charset="0"/>
            <a:cs typeface="Calibri Light" panose="020F0302020204030204" pitchFamily="34" charset="0"/>
          </a:endParaRPr>
        </a:p>
        <a:p>
          <a:pPr lvl="0" algn="l" defTabSz="844550">
            <a:lnSpc>
              <a:spcPct val="90000"/>
            </a:lnSpc>
            <a:spcBef>
              <a:spcPct val="0"/>
            </a:spcBef>
            <a:spcAft>
              <a:spcPct val="35000"/>
            </a:spcAft>
          </a:pPr>
          <a:r>
            <a:rPr lang="es-ES" sz="1900" kern="1200" dirty="0" err="1" smtClean="0">
              <a:latin typeface="Calibri Light" panose="020F0302020204030204" pitchFamily="34" charset="0"/>
              <a:cs typeface="Calibri Light" panose="020F0302020204030204" pitchFamily="34" charset="0"/>
            </a:rPr>
            <a:t>Motivation</a:t>
          </a:r>
          <a:r>
            <a:rPr lang="es-ES" sz="1900" kern="1200" dirty="0" smtClean="0">
              <a:latin typeface="Calibri Light" panose="020F0302020204030204" pitchFamily="34" charset="0"/>
              <a:cs typeface="Calibri Light" panose="020F0302020204030204" pitchFamily="34" charset="0"/>
            </a:rPr>
            <a:t> to </a:t>
          </a:r>
          <a:r>
            <a:rPr lang="es-ES" sz="1900" kern="1200" dirty="0" err="1" smtClean="0">
              <a:latin typeface="Calibri Light" panose="020F0302020204030204" pitchFamily="34" charset="0"/>
              <a:cs typeface="Calibri Light" panose="020F0302020204030204" pitchFamily="34" charset="0"/>
            </a:rPr>
            <a:t>join</a:t>
          </a:r>
          <a:r>
            <a:rPr lang="es-ES" sz="1900" kern="1200" dirty="0" smtClean="0">
              <a:latin typeface="Calibri Light" panose="020F0302020204030204" pitchFamily="34" charset="0"/>
              <a:cs typeface="Calibri Light" panose="020F0302020204030204" pitchFamily="34" charset="0"/>
            </a:rPr>
            <a:t> VET </a:t>
          </a:r>
          <a:r>
            <a:rPr lang="es-ES" sz="1900" kern="1200" dirty="0" err="1" smtClean="0">
              <a:latin typeface="Calibri Light" panose="020F0302020204030204" pitchFamily="34" charset="0"/>
              <a:cs typeface="Calibri Light" panose="020F0302020204030204" pitchFamily="34" charset="0"/>
            </a:rPr>
            <a:t>programme</a:t>
          </a:r>
          <a:endParaRPr lang="es-ES" sz="1900" kern="1200" dirty="0">
            <a:latin typeface="Calibri Light" panose="020F0302020204030204" pitchFamily="34" charset="0"/>
            <a:cs typeface="Calibri Light" panose="020F0302020204030204" pitchFamily="34" charset="0"/>
          </a:endParaRPr>
        </a:p>
        <a:p>
          <a:pPr lvl="0" algn="l" defTabSz="844550">
            <a:lnSpc>
              <a:spcPct val="90000"/>
            </a:lnSpc>
            <a:spcBef>
              <a:spcPct val="0"/>
            </a:spcBef>
            <a:spcAft>
              <a:spcPct val="35000"/>
            </a:spcAft>
          </a:pPr>
          <a:r>
            <a:rPr lang="es-ES" sz="1900" kern="1200" dirty="0" err="1" smtClean="0">
              <a:latin typeface="Calibri Light" panose="020F0302020204030204" pitchFamily="34" charset="0"/>
              <a:cs typeface="Calibri Light" panose="020F0302020204030204" pitchFamily="34" charset="0"/>
            </a:rPr>
            <a:t>Course</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information</a:t>
          </a:r>
          <a:endParaRPr lang="es-ES" sz="1900" kern="1200" dirty="0">
            <a:latin typeface="Calibri Light" panose="020F0302020204030204" pitchFamily="34" charset="0"/>
            <a:cs typeface="Calibri Light" panose="020F0302020204030204" pitchFamily="34" charset="0"/>
          </a:endParaRPr>
        </a:p>
        <a:p>
          <a:pPr lvl="0" algn="l" defTabSz="844550">
            <a:lnSpc>
              <a:spcPct val="90000"/>
            </a:lnSpc>
            <a:spcBef>
              <a:spcPct val="0"/>
            </a:spcBef>
            <a:spcAft>
              <a:spcPct val="35000"/>
            </a:spcAft>
          </a:pPr>
          <a:r>
            <a:rPr lang="es-ES" sz="1900" kern="1200" dirty="0" err="1" smtClean="0">
              <a:latin typeface="Calibri Light" panose="020F0302020204030204" pitchFamily="34" charset="0"/>
              <a:cs typeface="Calibri Light" panose="020F0302020204030204" pitchFamily="34" charset="0"/>
            </a:rPr>
            <a:t>Working</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while</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studying</a:t>
          </a:r>
          <a:endParaRPr lang="es-ES" sz="1900" kern="1200" dirty="0">
            <a:latin typeface="Calibri Light" panose="020F0302020204030204" pitchFamily="34" charset="0"/>
            <a:cs typeface="Calibri Light" panose="020F0302020204030204" pitchFamily="34" charset="0"/>
          </a:endParaRPr>
        </a:p>
        <a:p>
          <a:pPr lvl="0" algn="l" defTabSz="844550">
            <a:lnSpc>
              <a:spcPct val="90000"/>
            </a:lnSpc>
            <a:spcBef>
              <a:spcPct val="0"/>
            </a:spcBef>
            <a:spcAft>
              <a:spcPct val="35000"/>
            </a:spcAft>
          </a:pPr>
          <a:r>
            <a:rPr lang="es-ES" sz="1900" kern="1200" dirty="0" err="1" smtClean="0">
              <a:latin typeface="Calibri Light" panose="020F0302020204030204" pitchFamily="34" charset="0"/>
              <a:cs typeface="Calibri Light" panose="020F0302020204030204" pitchFamily="34" charset="0"/>
            </a:rPr>
            <a:t>Course</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satisfaction</a:t>
          </a:r>
          <a:endParaRPr lang="es-ES" sz="1900" kern="1200" dirty="0">
            <a:latin typeface="Calibri Light" panose="020F0302020204030204" pitchFamily="34" charset="0"/>
            <a:cs typeface="Calibri Light" panose="020F0302020204030204" pitchFamily="34" charset="0"/>
          </a:endParaRPr>
        </a:p>
        <a:p>
          <a:pPr lvl="0" algn="l" defTabSz="844550">
            <a:lnSpc>
              <a:spcPct val="90000"/>
            </a:lnSpc>
            <a:spcBef>
              <a:spcPct val="0"/>
            </a:spcBef>
            <a:spcAft>
              <a:spcPct val="35000"/>
            </a:spcAft>
          </a:pPr>
          <a:r>
            <a:rPr lang="es-ES" sz="1900" kern="1200" dirty="0" err="1" smtClean="0">
              <a:latin typeface="Calibri Light" panose="020F0302020204030204" pitchFamily="34" charset="0"/>
              <a:cs typeface="Calibri Light" panose="020F0302020204030204" pitchFamily="34" charset="0"/>
            </a:rPr>
            <a:t>Preparedness</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for</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the</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world</a:t>
          </a:r>
          <a:r>
            <a:rPr lang="es-ES" sz="1900" kern="1200" dirty="0" smtClean="0">
              <a:latin typeface="Calibri Light" panose="020F0302020204030204" pitchFamily="34" charset="0"/>
              <a:cs typeface="Calibri Light" panose="020F0302020204030204" pitchFamily="34" charset="0"/>
            </a:rPr>
            <a:t> of </a:t>
          </a:r>
          <a:r>
            <a:rPr lang="es-ES" sz="1900" kern="1200" dirty="0" err="1" smtClean="0">
              <a:latin typeface="Calibri Light" panose="020F0302020204030204" pitchFamily="34" charset="0"/>
              <a:cs typeface="Calibri Light" panose="020F0302020204030204" pitchFamily="34" charset="0"/>
            </a:rPr>
            <a:t>work</a:t>
          </a:r>
          <a:r>
            <a:rPr lang="es-ES" sz="1900" kern="1200" dirty="0" smtClean="0">
              <a:latin typeface="Calibri Light" panose="020F0302020204030204" pitchFamily="34" charset="0"/>
              <a:cs typeface="Calibri Light" panose="020F0302020204030204" pitchFamily="34" charset="0"/>
            </a:rPr>
            <a:t>/</a:t>
          </a:r>
          <a:r>
            <a:rPr lang="es-ES" sz="1900" kern="1200" dirty="0" err="1" smtClean="0">
              <a:latin typeface="Calibri Light" panose="020F0302020204030204" pitchFamily="34" charset="0"/>
              <a:cs typeface="Calibri Light" panose="020F0302020204030204" pitchFamily="34" charset="0"/>
            </a:rPr>
            <a:t>further</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study</a:t>
          </a:r>
          <a:endParaRPr lang="es-ES" sz="1900" kern="1200" dirty="0">
            <a:latin typeface="Calibri Light" panose="020F0302020204030204" pitchFamily="34" charset="0"/>
            <a:cs typeface="Calibri Light" panose="020F0302020204030204" pitchFamily="34" charset="0"/>
          </a:endParaRPr>
        </a:p>
        <a:p>
          <a:pPr lvl="0" algn="l" defTabSz="844550">
            <a:lnSpc>
              <a:spcPct val="90000"/>
            </a:lnSpc>
            <a:spcBef>
              <a:spcPct val="0"/>
            </a:spcBef>
            <a:spcAft>
              <a:spcPct val="35000"/>
            </a:spcAft>
          </a:pPr>
          <a:r>
            <a:rPr lang="es-ES" sz="1900" kern="1200" dirty="0" smtClean="0">
              <a:latin typeface="Calibri Light" panose="020F0302020204030204" pitchFamily="34" charset="0"/>
              <a:cs typeface="Calibri Light" panose="020F0302020204030204" pitchFamily="34" charset="0"/>
            </a:rPr>
            <a:t>Post-</a:t>
          </a:r>
          <a:r>
            <a:rPr lang="es-ES" sz="1900" kern="1200" dirty="0" err="1" smtClean="0">
              <a:latin typeface="Calibri Light" panose="020F0302020204030204" pitchFamily="34" charset="0"/>
              <a:cs typeface="Calibri Light" panose="020F0302020204030204" pitchFamily="34" charset="0"/>
            </a:rPr>
            <a:t>grad</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plans</a:t>
          </a:r>
          <a:endParaRPr lang="es-ES" sz="1900" kern="1200" dirty="0">
            <a:latin typeface="Calibri Light" panose="020F0302020204030204" pitchFamily="34" charset="0"/>
            <a:cs typeface="Calibri Light" panose="020F0302020204030204" pitchFamily="34" charset="0"/>
          </a:endParaRPr>
        </a:p>
        <a:p>
          <a:pPr lvl="0" algn="l" defTabSz="844550">
            <a:lnSpc>
              <a:spcPct val="90000"/>
            </a:lnSpc>
            <a:spcBef>
              <a:spcPct val="0"/>
            </a:spcBef>
            <a:spcAft>
              <a:spcPct val="35000"/>
            </a:spcAft>
          </a:pPr>
          <a:r>
            <a:rPr lang="es-ES" sz="1900" kern="1200" dirty="0" err="1" smtClean="0">
              <a:latin typeface="Calibri Light" panose="020F0302020204030204" pitchFamily="34" charset="0"/>
              <a:cs typeface="Calibri Light" panose="020F0302020204030204" pitchFamily="34" charset="0"/>
            </a:rPr>
            <a:t>Contact</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info</a:t>
          </a:r>
          <a:endParaRPr lang="es-ES" sz="1900" kern="1200" dirty="0">
            <a:latin typeface="Calibri Light" panose="020F0302020204030204" pitchFamily="34" charset="0"/>
            <a:cs typeface="Calibri Light" panose="020F0302020204030204" pitchFamily="34" charset="0"/>
          </a:endParaRPr>
        </a:p>
      </dsp:txBody>
      <dsp:txXfrm>
        <a:off x="702741" y="0"/>
        <a:ext cx="2612582" cy="3849291"/>
      </dsp:txXfrm>
    </dsp:sp>
    <dsp:sp modelId="{EA38967E-9979-44CE-A7CE-8884600ED2E9}">
      <dsp:nvSpPr>
        <dsp:cNvPr id="0" name=""/>
        <dsp:cNvSpPr/>
      </dsp:nvSpPr>
      <dsp:spPr>
        <a:xfrm>
          <a:off x="3630937" y="0"/>
          <a:ext cx="3506821" cy="3849291"/>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7160" rIns="177800" bIns="0" numCol="1" spcCol="1270" anchor="t" anchorCtr="0">
          <a:noAutofit/>
        </a:bodyPr>
        <a:lstStyle/>
        <a:p>
          <a:pPr lvl="0" algn="r" defTabSz="1778000">
            <a:lnSpc>
              <a:spcPct val="90000"/>
            </a:lnSpc>
            <a:spcBef>
              <a:spcPct val="0"/>
            </a:spcBef>
            <a:spcAft>
              <a:spcPct val="35000"/>
            </a:spcAft>
          </a:pPr>
          <a:r>
            <a:rPr lang="es-ES" sz="4000" kern="1200" dirty="0" smtClean="0">
              <a:latin typeface="Calibri Light" panose="020F0302020204030204" pitchFamily="34" charset="0"/>
              <a:cs typeface="Calibri Light" panose="020F0302020204030204" pitchFamily="34" charset="0"/>
            </a:rPr>
            <a:t>POST</a:t>
          </a:r>
          <a:endParaRPr lang="es-ES" sz="4000" kern="1200" dirty="0">
            <a:latin typeface="Calibri Light" panose="020F0302020204030204" pitchFamily="34" charset="0"/>
            <a:cs typeface="Calibri Light" panose="020F0302020204030204" pitchFamily="34" charset="0"/>
          </a:endParaRPr>
        </a:p>
      </dsp:txBody>
      <dsp:txXfrm rot="16200000">
        <a:off x="2403410" y="1227527"/>
        <a:ext cx="3156418" cy="701364"/>
      </dsp:txXfrm>
    </dsp:sp>
    <dsp:sp modelId="{3A78560E-62BA-4BD8-9DD4-9618410437FD}">
      <dsp:nvSpPr>
        <dsp:cNvPr id="0" name=""/>
        <dsp:cNvSpPr/>
      </dsp:nvSpPr>
      <dsp:spPr>
        <a:xfrm rot="5400000">
          <a:off x="3365590" y="3037270"/>
          <a:ext cx="565762" cy="526023"/>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558D4E-6C00-4428-8187-69DE017A730C}">
      <dsp:nvSpPr>
        <dsp:cNvPr id="0" name=""/>
        <dsp:cNvSpPr/>
      </dsp:nvSpPr>
      <dsp:spPr>
        <a:xfrm>
          <a:off x="4332301" y="0"/>
          <a:ext cx="2612582" cy="384929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s-ES" sz="1900" kern="1200" dirty="0" err="1" smtClean="0">
              <a:latin typeface="Calibri Light" panose="020F0302020204030204" pitchFamily="34" charset="0"/>
              <a:cs typeface="Calibri Light" panose="020F0302020204030204" pitchFamily="34" charset="0"/>
            </a:rPr>
            <a:t>Demographic</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info</a:t>
          </a:r>
          <a:endParaRPr lang="es-ES" sz="1900" kern="1200" dirty="0">
            <a:latin typeface="Calibri Light" panose="020F0302020204030204" pitchFamily="34" charset="0"/>
            <a:cs typeface="Calibri Light" panose="020F0302020204030204" pitchFamily="34" charset="0"/>
          </a:endParaRPr>
        </a:p>
        <a:p>
          <a:pPr lvl="0" algn="l" defTabSz="844550">
            <a:lnSpc>
              <a:spcPct val="90000"/>
            </a:lnSpc>
            <a:spcBef>
              <a:spcPct val="0"/>
            </a:spcBef>
            <a:spcAft>
              <a:spcPct val="35000"/>
            </a:spcAft>
          </a:pPr>
          <a:r>
            <a:rPr lang="es-ES" sz="1900" kern="1200" dirty="0" err="1" smtClean="0">
              <a:latin typeface="Calibri Light" panose="020F0302020204030204" pitchFamily="34" charset="0"/>
              <a:cs typeface="Calibri Light" panose="020F0302020204030204" pitchFamily="34" charset="0"/>
            </a:rPr>
            <a:t>Employment</a:t>
          </a:r>
          <a:r>
            <a:rPr lang="es-ES" sz="1900" kern="1200" dirty="0" smtClean="0">
              <a:latin typeface="Calibri Light" panose="020F0302020204030204" pitchFamily="34" charset="0"/>
              <a:cs typeface="Calibri Light" panose="020F0302020204030204" pitchFamily="34" charset="0"/>
            </a:rPr>
            <a:t> status</a:t>
          </a:r>
        </a:p>
        <a:p>
          <a:pPr lvl="0" algn="l" defTabSz="844550">
            <a:lnSpc>
              <a:spcPct val="90000"/>
            </a:lnSpc>
            <a:spcBef>
              <a:spcPct val="0"/>
            </a:spcBef>
            <a:spcAft>
              <a:spcPct val="35000"/>
            </a:spcAft>
          </a:pPr>
          <a:r>
            <a:rPr lang="es-ES" sz="1900" kern="1200" dirty="0" err="1" smtClean="0">
              <a:latin typeface="Calibri Light" panose="020F0302020204030204" pitchFamily="34" charset="0"/>
              <a:cs typeface="Calibri Light" panose="020F0302020204030204" pitchFamily="34" charset="0"/>
            </a:rPr>
            <a:t>Earnings</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contract</a:t>
          </a:r>
          <a:r>
            <a:rPr lang="es-ES" sz="1900" kern="1200" dirty="0" smtClean="0">
              <a:latin typeface="Calibri Light" panose="020F0302020204030204" pitchFamily="34" charset="0"/>
              <a:cs typeface="Calibri Light" panose="020F0302020204030204" pitchFamily="34" charset="0"/>
            </a:rPr>
            <a:t>, full/</a:t>
          </a:r>
          <a:r>
            <a:rPr lang="es-ES" sz="1900" kern="1200" dirty="0" err="1" smtClean="0">
              <a:latin typeface="Calibri Light" panose="020F0302020204030204" pitchFamily="34" charset="0"/>
              <a:cs typeface="Calibri Light" panose="020F0302020204030204" pitchFamily="34" charset="0"/>
            </a:rPr>
            <a:t>part</a:t>
          </a:r>
          <a:r>
            <a:rPr lang="es-ES" sz="1900" kern="1200" dirty="0" smtClean="0">
              <a:latin typeface="Calibri Light" panose="020F0302020204030204" pitchFamily="34" charset="0"/>
              <a:cs typeface="Calibri Light" panose="020F0302020204030204" pitchFamily="34" charset="0"/>
            </a:rPr>
            <a:t>-time </a:t>
          </a:r>
        </a:p>
        <a:p>
          <a:pPr lvl="0" algn="l" defTabSz="844550">
            <a:lnSpc>
              <a:spcPct val="90000"/>
            </a:lnSpc>
            <a:spcBef>
              <a:spcPct val="0"/>
            </a:spcBef>
            <a:spcAft>
              <a:spcPct val="35000"/>
            </a:spcAft>
          </a:pPr>
          <a:r>
            <a:rPr lang="es-ES" sz="1900" kern="1200" dirty="0" err="1" smtClean="0">
              <a:latin typeface="Calibri Light" panose="020F0302020204030204" pitchFamily="34" charset="0"/>
              <a:cs typeface="Calibri Light" panose="020F0302020204030204" pitchFamily="34" charset="0"/>
            </a:rPr>
            <a:t>Relevance</a:t>
          </a:r>
          <a:r>
            <a:rPr lang="es-ES" sz="1900" kern="1200" dirty="0" smtClean="0">
              <a:latin typeface="Calibri Light" panose="020F0302020204030204" pitchFamily="34" charset="0"/>
              <a:cs typeface="Calibri Light" panose="020F0302020204030204" pitchFamily="34" charset="0"/>
            </a:rPr>
            <a:t> of training to </a:t>
          </a:r>
          <a:r>
            <a:rPr lang="es-ES" sz="1900" kern="1200" dirty="0" err="1" smtClean="0">
              <a:latin typeface="Calibri Light" panose="020F0302020204030204" pitchFamily="34" charset="0"/>
              <a:cs typeface="Calibri Light" panose="020F0302020204030204" pitchFamily="34" charset="0"/>
            </a:rPr>
            <a:t>current</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employment</a:t>
          </a:r>
          <a:endParaRPr lang="es-ES" sz="1900" kern="1200" dirty="0" smtClean="0">
            <a:latin typeface="Calibri Light" panose="020F0302020204030204" pitchFamily="34" charset="0"/>
            <a:cs typeface="Calibri Light" panose="020F0302020204030204" pitchFamily="34" charset="0"/>
          </a:endParaRPr>
        </a:p>
        <a:p>
          <a:pPr lvl="0" algn="l" defTabSz="844550">
            <a:lnSpc>
              <a:spcPct val="90000"/>
            </a:lnSpc>
            <a:spcBef>
              <a:spcPct val="0"/>
            </a:spcBef>
            <a:spcAft>
              <a:spcPct val="35000"/>
            </a:spcAft>
          </a:pPr>
          <a:r>
            <a:rPr lang="es-ES" sz="1900" kern="1200" dirty="0" err="1" smtClean="0">
              <a:latin typeface="Calibri Light" panose="020F0302020204030204" pitchFamily="34" charset="0"/>
              <a:cs typeface="Calibri Light" panose="020F0302020204030204" pitchFamily="34" charset="0"/>
            </a:rPr>
            <a:t>Skills</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learnt</a:t>
          </a:r>
          <a:r>
            <a:rPr lang="es-ES" sz="1900" kern="1200" dirty="0" smtClean="0">
              <a:latin typeface="Calibri Light" panose="020F0302020204030204" pitchFamily="34" charset="0"/>
              <a:cs typeface="Calibri Light" panose="020F0302020204030204" pitchFamily="34" charset="0"/>
            </a:rPr>
            <a:t> at </a:t>
          </a:r>
          <a:r>
            <a:rPr lang="es-ES" sz="1900" kern="1200" dirty="0" err="1" smtClean="0">
              <a:latin typeface="Calibri Light" panose="020F0302020204030204" pitchFamily="34" charset="0"/>
              <a:cs typeface="Calibri Light" panose="020F0302020204030204" pitchFamily="34" charset="0"/>
            </a:rPr>
            <a:t>college</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that</a:t>
          </a:r>
          <a:r>
            <a:rPr lang="es-ES" sz="1900" kern="1200" dirty="0" smtClean="0">
              <a:latin typeface="Calibri Light" panose="020F0302020204030204" pitchFamily="34" charset="0"/>
              <a:cs typeface="Calibri Light" panose="020F0302020204030204" pitchFamily="34" charset="0"/>
            </a:rPr>
            <a:t> are </a:t>
          </a:r>
          <a:r>
            <a:rPr lang="es-ES" sz="1900" kern="1200" dirty="0" err="1" smtClean="0">
              <a:latin typeface="Calibri Light" panose="020F0302020204030204" pitchFamily="34" charset="0"/>
              <a:cs typeface="Calibri Light" panose="020F0302020204030204" pitchFamily="34" charset="0"/>
            </a:rPr>
            <a:t>useful</a:t>
          </a:r>
          <a:r>
            <a:rPr lang="es-ES" sz="1900" kern="1200" dirty="0" smtClean="0">
              <a:latin typeface="Calibri Light" panose="020F0302020204030204" pitchFamily="34" charset="0"/>
              <a:cs typeface="Calibri Light" panose="020F0302020204030204" pitchFamily="34" charset="0"/>
            </a:rPr>
            <a:t> in </a:t>
          </a:r>
          <a:r>
            <a:rPr lang="es-ES" sz="1900" kern="1200" dirty="0" err="1" smtClean="0">
              <a:latin typeface="Calibri Light" panose="020F0302020204030204" pitchFamily="34" charset="0"/>
              <a:cs typeface="Calibri Light" panose="020F0302020204030204" pitchFamily="34" charset="0"/>
            </a:rPr>
            <a:t>current</a:t>
          </a:r>
          <a:r>
            <a:rPr lang="es-ES" sz="1900" kern="1200" dirty="0" smtClean="0">
              <a:latin typeface="Calibri Light" panose="020F0302020204030204" pitchFamily="34" charset="0"/>
              <a:cs typeface="Calibri Light" panose="020F0302020204030204" pitchFamily="34" charset="0"/>
            </a:rPr>
            <a:t> position</a:t>
          </a:r>
        </a:p>
        <a:p>
          <a:pPr lvl="0" algn="l" defTabSz="844550">
            <a:lnSpc>
              <a:spcPct val="90000"/>
            </a:lnSpc>
            <a:spcBef>
              <a:spcPct val="0"/>
            </a:spcBef>
            <a:spcAft>
              <a:spcPct val="35000"/>
            </a:spcAft>
          </a:pPr>
          <a:r>
            <a:rPr lang="es-ES" sz="1900" kern="1200" dirty="0" smtClean="0">
              <a:latin typeface="Calibri Light" panose="020F0302020204030204" pitchFamily="34" charset="0"/>
              <a:cs typeface="Calibri Light" panose="020F0302020204030204" pitchFamily="34" charset="0"/>
            </a:rPr>
            <a:t>New </a:t>
          </a:r>
          <a:r>
            <a:rPr lang="es-ES" sz="1900" kern="1200" dirty="0" err="1" smtClean="0">
              <a:latin typeface="Calibri Light" panose="020F0302020204030204" pitchFamily="34" charset="0"/>
              <a:cs typeface="Calibri Light" panose="020F0302020204030204" pitchFamily="34" charset="0"/>
            </a:rPr>
            <a:t>skills</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since</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becoming</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employed</a:t>
          </a:r>
          <a:r>
            <a:rPr lang="es-ES" sz="1900" kern="1200" dirty="0" smtClean="0">
              <a:latin typeface="Calibri Light" panose="020F0302020204030204" pitchFamily="34" charset="0"/>
              <a:cs typeface="Calibri Light" panose="020F0302020204030204" pitchFamily="34" charset="0"/>
            </a:rPr>
            <a:t> </a:t>
          </a:r>
          <a:r>
            <a:rPr lang="es-ES" sz="1900" kern="1200" dirty="0" err="1" smtClean="0">
              <a:latin typeface="Calibri Light" panose="020F0302020204030204" pitchFamily="34" charset="0"/>
              <a:cs typeface="Calibri Light" panose="020F0302020204030204" pitchFamily="34" charset="0"/>
            </a:rPr>
            <a:t>that</a:t>
          </a:r>
          <a:r>
            <a:rPr lang="es-ES" sz="1900" kern="1200" dirty="0" smtClean="0">
              <a:latin typeface="Calibri Light" panose="020F0302020204030204" pitchFamily="34" charset="0"/>
              <a:cs typeface="Calibri Light" panose="020F0302020204030204" pitchFamily="34" charset="0"/>
            </a:rPr>
            <a:t> are </a:t>
          </a:r>
          <a:r>
            <a:rPr lang="es-ES" sz="1900" kern="1200" dirty="0" err="1" smtClean="0">
              <a:latin typeface="Calibri Light" panose="020F0302020204030204" pitchFamily="34" charset="0"/>
              <a:cs typeface="Calibri Light" panose="020F0302020204030204" pitchFamily="34" charset="0"/>
            </a:rPr>
            <a:t>useful</a:t>
          </a:r>
          <a:endParaRPr lang="es-ES" sz="1900" kern="1200" dirty="0">
            <a:latin typeface="Calibri Light" panose="020F0302020204030204" pitchFamily="34" charset="0"/>
            <a:cs typeface="Calibri Light" panose="020F0302020204030204" pitchFamily="34" charset="0"/>
          </a:endParaRPr>
        </a:p>
      </dsp:txBody>
      <dsp:txXfrm>
        <a:off x="4332301" y="0"/>
        <a:ext cx="2612582" cy="38492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55925"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62388" y="0"/>
            <a:ext cx="2955925" cy="496888"/>
          </a:xfrm>
          <a:prstGeom prst="rect">
            <a:avLst/>
          </a:prstGeom>
        </p:spPr>
        <p:txBody>
          <a:bodyPr vert="horz" lIns="91440" tIns="45720" rIns="91440" bIns="45720" rtlCol="0"/>
          <a:lstStyle>
            <a:lvl1pPr algn="r">
              <a:defRPr sz="1200"/>
            </a:lvl1pPr>
          </a:lstStyle>
          <a:p>
            <a:fld id="{8CCAFC0B-9F40-4AB2-8F30-C41B4984E8CE}" type="datetimeFigureOut">
              <a:rPr lang="es-ES" smtClean="0"/>
              <a:pPr/>
              <a:t>04/07/2018</a:t>
            </a:fld>
            <a:endParaRPr lang="es-ES"/>
          </a:p>
        </p:txBody>
      </p:sp>
      <p:sp>
        <p:nvSpPr>
          <p:cNvPr id="4" name="3 Marcador de pie de página"/>
          <p:cNvSpPr>
            <a:spLocks noGrp="1"/>
          </p:cNvSpPr>
          <p:nvPr>
            <p:ph type="ftr" sz="quarter" idx="2"/>
          </p:nvPr>
        </p:nvSpPr>
        <p:spPr>
          <a:xfrm>
            <a:off x="0" y="9432925"/>
            <a:ext cx="2955925" cy="496888"/>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62388" y="9432925"/>
            <a:ext cx="2955925" cy="496888"/>
          </a:xfrm>
          <a:prstGeom prst="rect">
            <a:avLst/>
          </a:prstGeom>
        </p:spPr>
        <p:txBody>
          <a:bodyPr vert="horz" lIns="91440" tIns="45720" rIns="91440" bIns="45720" rtlCol="0" anchor="b"/>
          <a:lstStyle>
            <a:lvl1pPr algn="r">
              <a:defRPr sz="1200"/>
            </a:lvl1pPr>
          </a:lstStyle>
          <a:p>
            <a:fld id="{D28DACCE-DF14-4F96-8943-D320E48C9F55}" type="slidenum">
              <a:rPr lang="es-ES" smtClean="0"/>
              <a:pPr/>
              <a:t>‹Nº›</a:t>
            </a:fld>
            <a:endParaRPr lang="es-ES"/>
          </a:p>
        </p:txBody>
      </p:sp>
    </p:spTree>
    <p:extLst>
      <p:ext uri="{BB962C8B-B14F-4D97-AF65-F5344CB8AC3E}">
        <p14:creationId xmlns:p14="http://schemas.microsoft.com/office/powerpoint/2010/main" val="1339881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955290" cy="496570"/>
          </a:xfrm>
          <a:prstGeom prst="rect">
            <a:avLst/>
          </a:prstGeom>
        </p:spPr>
        <p:txBody>
          <a:bodyPr vert="horz" lIns="95710" tIns="47855" rIns="95710" bIns="47855" rtlCol="0"/>
          <a:lstStyle>
            <a:lvl1pPr algn="l">
              <a:defRPr sz="1300"/>
            </a:lvl1pPr>
          </a:lstStyle>
          <a:p>
            <a:endParaRPr lang="es-ES"/>
          </a:p>
        </p:txBody>
      </p:sp>
      <p:sp>
        <p:nvSpPr>
          <p:cNvPr id="3" name="2 Marcador de fecha"/>
          <p:cNvSpPr>
            <a:spLocks noGrp="1"/>
          </p:cNvSpPr>
          <p:nvPr>
            <p:ph type="dt" idx="1"/>
          </p:nvPr>
        </p:nvSpPr>
        <p:spPr>
          <a:xfrm>
            <a:off x="3863032" y="1"/>
            <a:ext cx="2955290" cy="496570"/>
          </a:xfrm>
          <a:prstGeom prst="rect">
            <a:avLst/>
          </a:prstGeom>
        </p:spPr>
        <p:txBody>
          <a:bodyPr vert="horz" lIns="95710" tIns="47855" rIns="95710" bIns="47855" rtlCol="0"/>
          <a:lstStyle>
            <a:lvl1pPr algn="r">
              <a:defRPr sz="1300"/>
            </a:lvl1pPr>
          </a:lstStyle>
          <a:p>
            <a:fld id="{43028E2A-5564-4C86-B1FD-1158A0A5ABCC}" type="datetimeFigureOut">
              <a:rPr lang="es-ES" smtClean="0"/>
              <a:pPr/>
              <a:t>04/07/2018</a:t>
            </a:fld>
            <a:endParaRPr lang="es-ES"/>
          </a:p>
        </p:txBody>
      </p:sp>
      <p:sp>
        <p:nvSpPr>
          <p:cNvPr id="4" name="3 Marcador de imagen de diapositiva"/>
          <p:cNvSpPr>
            <a:spLocks noGrp="1" noRot="1" noChangeAspect="1"/>
          </p:cNvSpPr>
          <p:nvPr>
            <p:ph type="sldImg" idx="2"/>
          </p:nvPr>
        </p:nvSpPr>
        <p:spPr>
          <a:xfrm>
            <a:off x="928688" y="746125"/>
            <a:ext cx="4962525" cy="3722688"/>
          </a:xfrm>
          <a:prstGeom prst="rect">
            <a:avLst/>
          </a:prstGeom>
          <a:noFill/>
          <a:ln w="12700">
            <a:solidFill>
              <a:prstClr val="black"/>
            </a:solidFill>
          </a:ln>
        </p:spPr>
        <p:txBody>
          <a:bodyPr vert="horz" lIns="95710" tIns="47855" rIns="95710" bIns="47855" rtlCol="0" anchor="ctr"/>
          <a:lstStyle/>
          <a:p>
            <a:endParaRPr lang="es-ES"/>
          </a:p>
        </p:txBody>
      </p:sp>
      <p:sp>
        <p:nvSpPr>
          <p:cNvPr id="5" name="4 Marcador de notas"/>
          <p:cNvSpPr>
            <a:spLocks noGrp="1"/>
          </p:cNvSpPr>
          <p:nvPr>
            <p:ph type="body" sz="quarter" idx="3"/>
          </p:nvPr>
        </p:nvSpPr>
        <p:spPr>
          <a:xfrm>
            <a:off x="681991" y="4717416"/>
            <a:ext cx="5455920" cy="4469130"/>
          </a:xfrm>
          <a:prstGeom prst="rect">
            <a:avLst/>
          </a:prstGeom>
        </p:spPr>
        <p:txBody>
          <a:bodyPr vert="horz" lIns="95710" tIns="47855" rIns="95710" bIns="47855"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1" y="9433108"/>
            <a:ext cx="2955290" cy="496570"/>
          </a:xfrm>
          <a:prstGeom prst="rect">
            <a:avLst/>
          </a:prstGeom>
        </p:spPr>
        <p:txBody>
          <a:bodyPr vert="horz" lIns="95710" tIns="47855" rIns="95710" bIns="47855"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3863032" y="9433108"/>
            <a:ext cx="2955290" cy="496570"/>
          </a:xfrm>
          <a:prstGeom prst="rect">
            <a:avLst/>
          </a:prstGeom>
        </p:spPr>
        <p:txBody>
          <a:bodyPr vert="horz" lIns="95710" tIns="47855" rIns="95710" bIns="47855" rtlCol="0" anchor="b"/>
          <a:lstStyle>
            <a:lvl1pPr algn="r">
              <a:defRPr sz="1300"/>
            </a:lvl1pPr>
          </a:lstStyle>
          <a:p>
            <a:fld id="{7A5FB908-F1A4-4511-B5E7-67EDFA136F92}" type="slidenum">
              <a:rPr lang="es-ES" smtClean="0"/>
              <a:pPr/>
              <a:t>‹Nº›</a:t>
            </a:fld>
            <a:endParaRPr lang="es-ES"/>
          </a:p>
        </p:txBody>
      </p:sp>
    </p:spTree>
    <p:extLst>
      <p:ext uri="{BB962C8B-B14F-4D97-AF65-F5344CB8AC3E}">
        <p14:creationId xmlns:p14="http://schemas.microsoft.com/office/powerpoint/2010/main" val="85778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To establish a more coordinated and appropriate set of VET Graduate Tracking measures at VET-provider level.</a:t>
            </a:r>
            <a:endParaRPr lang="es-E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increase institutional capacity to act on and use results for a variety of purposes, such as enhancing study programmes and alumni services.</a:t>
            </a:r>
            <a:endParaRPr lang="es-E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strengthen Alumni Culture in VET Schools.</a:t>
            </a:r>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7A5FB908-F1A4-4511-B5E7-67EDFA136F92}" type="slidenum">
              <a:rPr lang="es-ES" smtClean="0"/>
              <a:pPr/>
              <a:t>1</a:t>
            </a:fld>
            <a:endParaRPr lang="es-ES"/>
          </a:p>
        </p:txBody>
      </p:sp>
    </p:spTree>
    <p:extLst>
      <p:ext uri="{BB962C8B-B14F-4D97-AF65-F5344CB8AC3E}">
        <p14:creationId xmlns:p14="http://schemas.microsoft.com/office/powerpoint/2010/main" val="328852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5FB908-F1A4-4511-B5E7-67EDFA136F92}" type="slidenum">
              <a:rPr lang="es-ES" smtClean="0"/>
              <a:pPr/>
              <a:t>12</a:t>
            </a:fld>
            <a:endParaRPr lang="es-ES"/>
          </a:p>
        </p:txBody>
      </p:sp>
    </p:spTree>
    <p:extLst>
      <p:ext uri="{BB962C8B-B14F-4D97-AF65-F5344CB8AC3E}">
        <p14:creationId xmlns:p14="http://schemas.microsoft.com/office/powerpoint/2010/main" val="3896647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A5FB908-F1A4-4511-B5E7-67EDFA136F92}" type="slidenum">
              <a:rPr lang="es-ES" smtClean="0"/>
              <a:pPr/>
              <a:t>13</a:t>
            </a:fld>
            <a:endParaRPr lang="es-ES"/>
          </a:p>
        </p:txBody>
      </p:sp>
    </p:spTree>
    <p:extLst>
      <p:ext uri="{BB962C8B-B14F-4D97-AF65-F5344CB8AC3E}">
        <p14:creationId xmlns:p14="http://schemas.microsoft.com/office/powerpoint/2010/main" val="3460325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dirty="0" smtClean="0"/>
              <a:t>In Estonia, all vocational education institutions are required by the Ministry of Education and Research to gather information from their alumni 6 months after graduation as to their current employment status.</a:t>
            </a:r>
          </a:p>
          <a:p>
            <a:r>
              <a:rPr lang="en-US" sz="1200" dirty="0" smtClean="0"/>
              <a:t>The class teacher manage to reach the graduates quite easily and the average response rate has been ca 90% in all the years.</a:t>
            </a:r>
          </a:p>
          <a:p>
            <a:r>
              <a:rPr lang="en-US" sz="1200" dirty="0" smtClean="0"/>
              <a:t>We also do an additional graduate survey that asks the students a bit more question. For example how happy they are with their obtained education and skills, the teachers and the school in general. This is an online survey that we also send out by e-mail ca 6 months after graduation and the response rate is usually around 20-25%.</a:t>
            </a:r>
          </a:p>
          <a:p>
            <a:r>
              <a:rPr lang="en-US" sz="1200" dirty="0" smtClean="0"/>
              <a:t>Additionally a centralized alumni survey was done in Estonia in 2017 involving all the vocational schools in Estonia. This was lead by Ministry of Education and Research. </a:t>
            </a:r>
            <a:endParaRPr lang="en-US" sz="1050" b="1" i="0" u="none" strike="noStrike" cap="none" dirty="0" smtClean="0">
              <a:solidFill>
                <a:schemeClr val="dk1"/>
              </a:solidFill>
              <a:latin typeface="+mn-lt"/>
              <a:ea typeface="Calibri"/>
              <a:cs typeface="Calibri"/>
              <a:sym typeface="Calibri"/>
            </a:endParaRPr>
          </a:p>
          <a:p>
            <a:endParaRPr lang="es-ES" dirty="0"/>
          </a:p>
        </p:txBody>
      </p:sp>
      <p:sp>
        <p:nvSpPr>
          <p:cNvPr id="4" name="3 Marcador de número de diapositiva"/>
          <p:cNvSpPr>
            <a:spLocks noGrp="1"/>
          </p:cNvSpPr>
          <p:nvPr>
            <p:ph type="sldNum" sz="quarter" idx="10"/>
          </p:nvPr>
        </p:nvSpPr>
        <p:spPr/>
        <p:txBody>
          <a:bodyPr/>
          <a:lstStyle/>
          <a:p>
            <a:fld id="{7A5FB908-F1A4-4511-B5E7-67EDFA136F92}" type="slidenum">
              <a:rPr lang="es-ES" smtClean="0"/>
              <a:pPr/>
              <a:t>14</a:t>
            </a:fld>
            <a:endParaRPr lang="es-ES"/>
          </a:p>
        </p:txBody>
      </p:sp>
    </p:spTree>
    <p:extLst>
      <p:ext uri="{BB962C8B-B14F-4D97-AF65-F5344CB8AC3E}">
        <p14:creationId xmlns:p14="http://schemas.microsoft.com/office/powerpoint/2010/main" val="3002946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5FB908-F1A4-4511-B5E7-67EDFA136F92}" type="slidenum">
              <a:rPr lang="es-ES" smtClean="0"/>
              <a:pPr/>
              <a:t>22</a:t>
            </a:fld>
            <a:endParaRPr lang="es-ES"/>
          </a:p>
        </p:txBody>
      </p:sp>
    </p:spTree>
    <p:extLst>
      <p:ext uri="{BB962C8B-B14F-4D97-AF65-F5344CB8AC3E}">
        <p14:creationId xmlns:p14="http://schemas.microsoft.com/office/powerpoint/2010/main" val="2809861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5FB908-F1A4-4511-B5E7-67EDFA136F92}" type="slidenum">
              <a:rPr lang="es-ES" smtClean="0"/>
              <a:pPr/>
              <a:t>29</a:t>
            </a:fld>
            <a:endParaRPr lang="es-ES"/>
          </a:p>
        </p:txBody>
      </p:sp>
    </p:spTree>
    <p:extLst>
      <p:ext uri="{BB962C8B-B14F-4D97-AF65-F5344CB8AC3E}">
        <p14:creationId xmlns:p14="http://schemas.microsoft.com/office/powerpoint/2010/main" val="328852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7A5FB908-F1A4-4511-B5E7-67EDFA136F92}" type="slidenum">
              <a:rPr lang="es-ES" smtClean="0"/>
              <a:pPr/>
              <a:t>2</a:t>
            </a:fld>
            <a:endParaRPr lang="es-ES"/>
          </a:p>
        </p:txBody>
      </p:sp>
    </p:spTree>
    <p:extLst>
      <p:ext uri="{BB962C8B-B14F-4D97-AF65-F5344CB8AC3E}">
        <p14:creationId xmlns:p14="http://schemas.microsoft.com/office/powerpoint/2010/main" val="2416863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7A5FB908-F1A4-4511-B5E7-67EDFA136F92}" type="slidenum">
              <a:rPr lang="es-ES" smtClean="0"/>
              <a:pPr/>
              <a:t>3</a:t>
            </a:fld>
            <a:endParaRPr lang="es-ES"/>
          </a:p>
        </p:txBody>
      </p:sp>
    </p:spTree>
    <p:extLst>
      <p:ext uri="{BB962C8B-B14F-4D97-AF65-F5344CB8AC3E}">
        <p14:creationId xmlns:p14="http://schemas.microsoft.com/office/powerpoint/2010/main" val="339170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7A5FB908-F1A4-4511-B5E7-67EDFA136F92}" type="slidenum">
              <a:rPr lang="es-ES" smtClean="0"/>
              <a:pPr/>
              <a:t>4</a:t>
            </a:fld>
            <a:endParaRPr lang="es-ES"/>
          </a:p>
        </p:txBody>
      </p:sp>
    </p:spTree>
    <p:extLst>
      <p:ext uri="{BB962C8B-B14F-4D97-AF65-F5344CB8AC3E}">
        <p14:creationId xmlns:p14="http://schemas.microsoft.com/office/powerpoint/2010/main" val="234586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31445" marR="120650" algn="l">
              <a:lnSpc>
                <a:spcPts val="1870"/>
              </a:lnSpc>
            </a:pPr>
            <a:r>
              <a:rPr lang="en-US" spc="70" dirty="0" smtClean="0">
                <a:solidFill>
                  <a:srgbClr val="FFFFFF"/>
                </a:solidFill>
                <a:latin typeface="Arial Narrow"/>
                <a:cs typeface="Arial Narrow"/>
              </a:rPr>
              <a:t>Slowly</a:t>
            </a:r>
            <a:r>
              <a:rPr lang="en-US" spc="70" baseline="0" dirty="0" smtClean="0">
                <a:solidFill>
                  <a:srgbClr val="FFFFFF"/>
                </a:solidFill>
                <a:latin typeface="Arial Narrow"/>
                <a:cs typeface="Arial Narrow"/>
              </a:rPr>
              <a:t> building up… Peer Learning Activities… but </a:t>
            </a:r>
            <a:r>
              <a:rPr lang="en-US" spc="70" dirty="0" smtClean="0">
                <a:solidFill>
                  <a:srgbClr val="FFFFFF"/>
                </a:solidFill>
                <a:latin typeface="Arial Narrow"/>
                <a:cs typeface="Arial Narrow"/>
              </a:rPr>
              <a:t>2017 – The need for s</a:t>
            </a:r>
            <a:r>
              <a:rPr lang="en-US" spc="70" baseline="0" dirty="0" smtClean="0">
                <a:solidFill>
                  <a:srgbClr val="FFFFFF"/>
                </a:solidFill>
                <a:latin typeface="Arial Narrow"/>
                <a:cs typeface="Arial Narrow"/>
              </a:rPr>
              <a:t>peed…  </a:t>
            </a:r>
            <a:endParaRPr lang="en-US" spc="70" dirty="0" smtClean="0">
              <a:solidFill>
                <a:srgbClr val="FFFFFF"/>
              </a:solidFill>
              <a:latin typeface="Arial Narrow"/>
              <a:cs typeface="Arial Narrow"/>
            </a:endParaRPr>
          </a:p>
          <a:p>
            <a:pPr marL="131445" marR="120650" algn="l">
              <a:lnSpc>
                <a:spcPts val="1870"/>
              </a:lnSpc>
            </a:pPr>
            <a:endParaRPr lang="en-US" spc="70" dirty="0" smtClean="0">
              <a:solidFill>
                <a:srgbClr val="FFFFFF"/>
              </a:solidFill>
              <a:latin typeface="Arial Narrow"/>
              <a:cs typeface="Arial Narrow"/>
            </a:endParaRPr>
          </a:p>
          <a:p>
            <a:pPr marL="131445" marR="120650" algn="l">
              <a:lnSpc>
                <a:spcPts val="1870"/>
              </a:lnSpc>
            </a:pPr>
            <a:r>
              <a:rPr lang="en-US" spc="70" dirty="0" smtClean="0">
                <a:solidFill>
                  <a:srgbClr val="FFFFFF"/>
                </a:solidFill>
                <a:latin typeface="Arial Narrow"/>
                <a:cs typeface="Arial Narrow"/>
              </a:rPr>
              <a:t>COMMISSION</a:t>
            </a:r>
            <a:r>
              <a:rPr lang="en-US" spc="70" baseline="0" dirty="0" smtClean="0">
                <a:solidFill>
                  <a:srgbClr val="FFFFFF"/>
                </a:solidFill>
                <a:latin typeface="Arial Narrow"/>
                <a:cs typeface="Arial Narrow"/>
              </a:rPr>
              <a:t> </a:t>
            </a:r>
            <a:r>
              <a:rPr lang="en-US" spc="70" baseline="0" dirty="0" smtClean="0">
                <a:solidFill>
                  <a:srgbClr val="FFFFFF"/>
                </a:solidFill>
                <a:latin typeface="Arial Narrow"/>
                <a:cs typeface="Arial Narrow"/>
              </a:rPr>
              <a:t>COMMITMENTS</a:t>
            </a:r>
          </a:p>
          <a:p>
            <a:pPr marL="131445" marR="120650" algn="l">
              <a:lnSpc>
                <a:spcPts val="1870"/>
              </a:lnSpc>
            </a:pPr>
            <a:r>
              <a:rPr lang="en-US" spc="70" dirty="0" smtClean="0">
                <a:solidFill>
                  <a:srgbClr val="FFFFFF"/>
                </a:solidFill>
                <a:latin typeface="Arial Narrow"/>
                <a:cs typeface="Arial Narrow"/>
              </a:rPr>
              <a:t>Development </a:t>
            </a:r>
            <a:r>
              <a:rPr lang="en-US" spc="125" dirty="0" smtClean="0">
                <a:solidFill>
                  <a:srgbClr val="FFFFFF"/>
                </a:solidFill>
                <a:latin typeface="Arial Narrow"/>
                <a:cs typeface="Arial Narrow"/>
              </a:rPr>
              <a:t>of </a:t>
            </a:r>
            <a:r>
              <a:rPr lang="en-US" spc="85" dirty="0" smtClean="0">
                <a:solidFill>
                  <a:srgbClr val="FFFFFF"/>
                </a:solidFill>
                <a:latin typeface="Arial Narrow"/>
                <a:cs typeface="Arial Narrow"/>
              </a:rPr>
              <a:t>a </a:t>
            </a:r>
            <a:r>
              <a:rPr lang="en-US" spc="80" dirty="0" smtClean="0">
                <a:solidFill>
                  <a:srgbClr val="FFFFFF"/>
                </a:solidFill>
                <a:latin typeface="Arial Narrow"/>
                <a:cs typeface="Arial Narrow"/>
              </a:rPr>
              <a:t>pilot </a:t>
            </a:r>
            <a:r>
              <a:rPr lang="en-US" spc="30" dirty="0" smtClean="0">
                <a:solidFill>
                  <a:srgbClr val="FFFFFF"/>
                </a:solidFill>
                <a:latin typeface="Arial Narrow"/>
                <a:cs typeface="Arial Narrow"/>
              </a:rPr>
              <a:t>European </a:t>
            </a:r>
            <a:r>
              <a:rPr lang="en-US" spc="70" dirty="0" smtClean="0">
                <a:solidFill>
                  <a:srgbClr val="FFFFFF"/>
                </a:solidFill>
                <a:latin typeface="Arial Narrow"/>
                <a:cs typeface="Arial Narrow"/>
              </a:rPr>
              <a:t>tertiary</a:t>
            </a:r>
            <a:r>
              <a:rPr lang="en-US" spc="-250" dirty="0" smtClean="0">
                <a:solidFill>
                  <a:srgbClr val="FFFFFF"/>
                </a:solidFill>
                <a:latin typeface="Arial Narrow"/>
                <a:cs typeface="Arial Narrow"/>
              </a:rPr>
              <a:t> </a:t>
            </a:r>
            <a:r>
              <a:rPr lang="en-US" spc="70" dirty="0" smtClean="0">
                <a:solidFill>
                  <a:srgbClr val="FFFFFF"/>
                </a:solidFill>
                <a:latin typeface="Arial Narrow"/>
                <a:cs typeface="Arial Narrow"/>
              </a:rPr>
              <a:t>graduate  </a:t>
            </a:r>
            <a:r>
              <a:rPr lang="en-US" spc="40" dirty="0" smtClean="0">
                <a:solidFill>
                  <a:srgbClr val="FFFFFF"/>
                </a:solidFill>
                <a:latin typeface="Arial Narrow"/>
                <a:cs typeface="Arial Narrow"/>
              </a:rPr>
              <a:t>survey</a:t>
            </a:r>
            <a:r>
              <a:rPr lang="en-US" spc="0" baseline="0" dirty="0" smtClean="0">
                <a:solidFill>
                  <a:schemeClr val="tx1"/>
                </a:solidFill>
                <a:latin typeface="Arial Narrow"/>
                <a:cs typeface="Arial Narrow"/>
              </a:rPr>
              <a:t> </a:t>
            </a:r>
          </a:p>
          <a:p>
            <a:pPr marL="131445" marR="120650" algn="l">
              <a:lnSpc>
                <a:spcPts val="1870"/>
              </a:lnSpc>
            </a:pPr>
            <a:r>
              <a:rPr lang="en-US" spc="65" dirty="0" smtClean="0">
                <a:solidFill>
                  <a:srgbClr val="FFFFFF"/>
                </a:solidFill>
                <a:latin typeface="Arial Narrow"/>
                <a:cs typeface="Arial Narrow"/>
              </a:rPr>
              <a:t>Mapping </a:t>
            </a:r>
            <a:r>
              <a:rPr lang="en-US" spc="70" dirty="0" smtClean="0">
                <a:solidFill>
                  <a:srgbClr val="FFFFFF"/>
                </a:solidFill>
                <a:latin typeface="Arial Narrow"/>
                <a:cs typeface="Arial Narrow"/>
              </a:rPr>
              <a:t>study </a:t>
            </a:r>
            <a:r>
              <a:rPr lang="en-US" spc="50" dirty="0" smtClean="0">
                <a:solidFill>
                  <a:srgbClr val="FFFFFF"/>
                </a:solidFill>
                <a:latin typeface="Arial Narrow"/>
                <a:cs typeface="Arial Narrow"/>
              </a:rPr>
              <a:t>on </a:t>
            </a:r>
            <a:r>
              <a:rPr lang="en-US" spc="-65" dirty="0" smtClean="0">
                <a:solidFill>
                  <a:srgbClr val="FFFFFF"/>
                </a:solidFill>
                <a:latin typeface="Arial Narrow"/>
                <a:cs typeface="Arial Narrow"/>
              </a:rPr>
              <a:t>VET </a:t>
            </a:r>
            <a:r>
              <a:rPr lang="en-US" spc="70" dirty="0" smtClean="0">
                <a:solidFill>
                  <a:srgbClr val="FFFFFF"/>
                </a:solidFill>
                <a:latin typeface="Arial Narrow"/>
                <a:cs typeface="Arial Narrow"/>
              </a:rPr>
              <a:t>graduate </a:t>
            </a:r>
            <a:r>
              <a:rPr lang="en-US" spc="50" dirty="0" smtClean="0">
                <a:solidFill>
                  <a:srgbClr val="FFFFFF"/>
                </a:solidFill>
                <a:latin typeface="Arial Narrow"/>
                <a:cs typeface="Arial Narrow"/>
              </a:rPr>
              <a:t>tracking </a:t>
            </a:r>
            <a:r>
              <a:rPr lang="en-US" spc="55" dirty="0" smtClean="0">
                <a:solidFill>
                  <a:srgbClr val="FFFFFF"/>
                </a:solidFill>
                <a:latin typeface="Arial Narrow"/>
                <a:cs typeface="Arial Narrow"/>
              </a:rPr>
              <a:t>measures</a:t>
            </a:r>
            <a:r>
              <a:rPr lang="en-US" spc="-135" dirty="0" smtClean="0">
                <a:solidFill>
                  <a:srgbClr val="FFFFFF"/>
                </a:solidFill>
                <a:latin typeface="Arial Narrow"/>
                <a:cs typeface="Arial Narrow"/>
              </a:rPr>
              <a:t> </a:t>
            </a:r>
            <a:r>
              <a:rPr lang="en-US" spc="45" dirty="0" smtClean="0">
                <a:solidFill>
                  <a:srgbClr val="FFFFFF"/>
                </a:solidFill>
                <a:latin typeface="Arial Narrow"/>
                <a:cs typeface="Arial Narrow"/>
              </a:rPr>
              <a:t>in  </a:t>
            </a:r>
            <a:r>
              <a:rPr lang="en-US" spc="80" dirty="0" smtClean="0">
                <a:solidFill>
                  <a:srgbClr val="FFFFFF"/>
                </a:solidFill>
                <a:latin typeface="Arial Narrow"/>
                <a:cs typeface="Arial Narrow"/>
              </a:rPr>
              <a:t>the </a:t>
            </a:r>
            <a:r>
              <a:rPr lang="en-US" spc="70" dirty="0" smtClean="0">
                <a:solidFill>
                  <a:srgbClr val="FFFFFF"/>
                </a:solidFill>
                <a:latin typeface="Arial Narrow"/>
                <a:cs typeface="Arial Narrow"/>
              </a:rPr>
              <a:t>Member</a:t>
            </a:r>
            <a:r>
              <a:rPr lang="en-US" spc="-135" dirty="0" smtClean="0">
                <a:solidFill>
                  <a:srgbClr val="FFFFFF"/>
                </a:solidFill>
                <a:latin typeface="Arial Narrow"/>
                <a:cs typeface="Arial Narrow"/>
              </a:rPr>
              <a:t> </a:t>
            </a:r>
            <a:r>
              <a:rPr lang="en-US" spc="65" dirty="0" smtClean="0">
                <a:solidFill>
                  <a:srgbClr val="FFFFFF"/>
                </a:solidFill>
                <a:latin typeface="Arial Narrow"/>
                <a:cs typeface="Arial Narrow"/>
              </a:rPr>
              <a:t>States</a:t>
            </a:r>
            <a:r>
              <a:rPr lang="en-US" spc="0" baseline="0" dirty="0" smtClean="0">
                <a:solidFill>
                  <a:schemeClr val="tx1"/>
                </a:solidFill>
                <a:latin typeface="Arial Narrow"/>
                <a:cs typeface="Arial Narrow"/>
              </a:rPr>
              <a:t> </a:t>
            </a:r>
          </a:p>
          <a:p>
            <a:pPr marL="131445" marR="120650" algn="l">
              <a:lnSpc>
                <a:spcPts val="1870"/>
              </a:lnSpc>
            </a:pPr>
            <a:r>
              <a:rPr lang="en-US" spc="90" dirty="0" smtClean="0">
                <a:solidFill>
                  <a:srgbClr val="FFFFFF"/>
                </a:solidFill>
                <a:latin typeface="Arial Narrow"/>
                <a:cs typeface="Arial Narrow"/>
              </a:rPr>
              <a:t>Mutual </a:t>
            </a:r>
            <a:r>
              <a:rPr lang="en-US" spc="55" dirty="0" smtClean="0">
                <a:solidFill>
                  <a:srgbClr val="FFFFFF"/>
                </a:solidFill>
                <a:latin typeface="Arial Narrow"/>
                <a:cs typeface="Arial Narrow"/>
              </a:rPr>
              <a:t>learning/capacity </a:t>
            </a:r>
            <a:r>
              <a:rPr lang="en-US" spc="60" dirty="0" smtClean="0">
                <a:solidFill>
                  <a:srgbClr val="FFFFFF"/>
                </a:solidFill>
                <a:latin typeface="Arial Narrow"/>
                <a:cs typeface="Arial Narrow"/>
              </a:rPr>
              <a:t>building </a:t>
            </a:r>
            <a:r>
              <a:rPr lang="en-US" spc="35" dirty="0" smtClean="0">
                <a:solidFill>
                  <a:srgbClr val="FFFFFF"/>
                </a:solidFill>
                <a:latin typeface="Arial Narrow"/>
                <a:cs typeface="Arial Narrow"/>
              </a:rPr>
              <a:t>such </a:t>
            </a:r>
            <a:r>
              <a:rPr lang="en-US" spc="50" dirty="0" smtClean="0">
                <a:solidFill>
                  <a:srgbClr val="FFFFFF"/>
                </a:solidFill>
                <a:latin typeface="Arial Narrow"/>
                <a:cs typeface="Arial Narrow"/>
              </a:rPr>
              <a:t>as</a:t>
            </a:r>
            <a:r>
              <a:rPr lang="en-US" spc="190" dirty="0" smtClean="0">
                <a:solidFill>
                  <a:srgbClr val="FFFFFF"/>
                </a:solidFill>
                <a:latin typeface="Arial Narrow"/>
                <a:cs typeface="Arial Narrow"/>
              </a:rPr>
              <a:t> </a:t>
            </a:r>
            <a:r>
              <a:rPr lang="en-US" spc="50" dirty="0" smtClean="0">
                <a:solidFill>
                  <a:srgbClr val="FFFFFF"/>
                </a:solidFill>
                <a:latin typeface="Arial Narrow"/>
                <a:cs typeface="Arial Narrow"/>
              </a:rPr>
              <a:t>peer</a:t>
            </a:r>
            <a:r>
              <a:rPr lang="en-US" spc="0" baseline="0" dirty="0" smtClean="0">
                <a:solidFill>
                  <a:schemeClr val="tx1"/>
                </a:solidFill>
                <a:latin typeface="Arial Narrow"/>
                <a:cs typeface="Arial Narrow"/>
              </a:rPr>
              <a:t> </a:t>
            </a:r>
            <a:r>
              <a:rPr lang="en-US" spc="55" dirty="0" smtClean="0">
                <a:solidFill>
                  <a:srgbClr val="FFFFFF"/>
                </a:solidFill>
                <a:latin typeface="Arial Narrow"/>
                <a:cs typeface="Arial Narrow"/>
              </a:rPr>
              <a:t>reviews </a:t>
            </a:r>
            <a:r>
              <a:rPr lang="en-US" spc="65" dirty="0" smtClean="0">
                <a:solidFill>
                  <a:srgbClr val="FFFFFF"/>
                </a:solidFill>
                <a:latin typeface="Arial Narrow"/>
                <a:cs typeface="Arial Narrow"/>
              </a:rPr>
              <a:t>and </a:t>
            </a:r>
            <a:r>
              <a:rPr lang="en-US" spc="40" dirty="0" smtClean="0">
                <a:solidFill>
                  <a:srgbClr val="FFFFFF"/>
                </a:solidFill>
                <a:latin typeface="Arial Narrow"/>
                <a:cs typeface="Arial Narrow"/>
              </a:rPr>
              <a:t>exchange </a:t>
            </a:r>
            <a:r>
              <a:rPr lang="en-US" spc="125" dirty="0" smtClean="0">
                <a:solidFill>
                  <a:srgbClr val="FFFFFF"/>
                </a:solidFill>
                <a:latin typeface="Arial Narrow"/>
                <a:cs typeface="Arial Narrow"/>
              </a:rPr>
              <a:t>of </a:t>
            </a:r>
            <a:r>
              <a:rPr lang="en-US" spc="60" dirty="0" smtClean="0">
                <a:solidFill>
                  <a:srgbClr val="FFFFFF"/>
                </a:solidFill>
                <a:latin typeface="Arial Narrow"/>
                <a:cs typeface="Arial Narrow"/>
              </a:rPr>
              <a:t>good</a:t>
            </a:r>
            <a:r>
              <a:rPr lang="en-US" spc="-240" dirty="0" smtClean="0">
                <a:solidFill>
                  <a:srgbClr val="FFFFFF"/>
                </a:solidFill>
                <a:latin typeface="Arial Narrow"/>
                <a:cs typeface="Arial Narrow"/>
              </a:rPr>
              <a:t> </a:t>
            </a:r>
            <a:r>
              <a:rPr lang="en-US" spc="45" dirty="0" smtClean="0">
                <a:solidFill>
                  <a:srgbClr val="FFFFFF"/>
                </a:solidFill>
                <a:latin typeface="Arial Narrow"/>
                <a:cs typeface="Arial Narrow"/>
              </a:rPr>
              <a:t>practices</a:t>
            </a:r>
            <a:r>
              <a:rPr lang="en-US" spc="0" baseline="0" dirty="0" smtClean="0">
                <a:solidFill>
                  <a:schemeClr val="tx1"/>
                </a:solidFill>
                <a:latin typeface="Arial Narrow"/>
                <a:cs typeface="Arial Narrow"/>
              </a:rPr>
              <a:t> </a:t>
            </a:r>
          </a:p>
          <a:p>
            <a:pPr marL="131445" marR="120650" algn="l">
              <a:lnSpc>
                <a:spcPts val="1870"/>
              </a:lnSpc>
            </a:pPr>
            <a:r>
              <a:rPr lang="en-US" spc="55" dirty="0" smtClean="0">
                <a:solidFill>
                  <a:srgbClr val="FFFFFF"/>
                </a:solidFill>
                <a:latin typeface="Arial Narrow"/>
                <a:cs typeface="Arial Narrow"/>
              </a:rPr>
              <a:t>Support </a:t>
            </a:r>
            <a:r>
              <a:rPr lang="en-US" spc="80" dirty="0" smtClean="0">
                <a:solidFill>
                  <a:srgbClr val="FFFFFF"/>
                </a:solidFill>
                <a:latin typeface="Arial Narrow"/>
                <a:cs typeface="Arial Narrow"/>
              </a:rPr>
              <a:t>the </a:t>
            </a:r>
            <a:r>
              <a:rPr lang="en-US" spc="45" dirty="0" smtClean="0">
                <a:solidFill>
                  <a:srgbClr val="FFFFFF"/>
                </a:solidFill>
                <a:latin typeface="Arial Narrow"/>
                <a:cs typeface="Arial Narrow"/>
              </a:rPr>
              <a:t>use </a:t>
            </a:r>
            <a:r>
              <a:rPr lang="en-US" spc="130" dirty="0" smtClean="0">
                <a:solidFill>
                  <a:srgbClr val="FFFFFF"/>
                </a:solidFill>
                <a:latin typeface="Arial Narrow"/>
                <a:cs typeface="Arial Narrow"/>
              </a:rPr>
              <a:t>of </a:t>
            </a:r>
            <a:r>
              <a:rPr lang="en-US" spc="-60" dirty="0" smtClean="0">
                <a:solidFill>
                  <a:srgbClr val="FFFFFF"/>
                </a:solidFill>
                <a:latin typeface="Arial Narrow"/>
                <a:cs typeface="Arial Narrow"/>
              </a:rPr>
              <a:t>EU </a:t>
            </a:r>
            <a:r>
              <a:rPr lang="en-US" spc="75" dirty="0" smtClean="0">
                <a:solidFill>
                  <a:srgbClr val="FFFFFF"/>
                </a:solidFill>
                <a:latin typeface="Arial Narrow"/>
                <a:cs typeface="Arial Narrow"/>
              </a:rPr>
              <a:t>funding</a:t>
            </a:r>
            <a:r>
              <a:rPr lang="en-US" spc="-260" dirty="0" smtClean="0">
                <a:solidFill>
                  <a:srgbClr val="FFFFFF"/>
                </a:solidFill>
                <a:latin typeface="Arial Narrow"/>
                <a:cs typeface="Arial Narrow"/>
              </a:rPr>
              <a:t> </a:t>
            </a:r>
            <a:r>
              <a:rPr lang="en-US" spc="30" dirty="0" smtClean="0">
                <a:solidFill>
                  <a:srgbClr val="FFFFFF"/>
                </a:solidFill>
                <a:latin typeface="Arial Narrow"/>
                <a:cs typeface="Arial Narrow"/>
              </a:rPr>
              <a:t>such </a:t>
            </a:r>
            <a:r>
              <a:rPr lang="en-US" spc="50" dirty="0" smtClean="0">
                <a:solidFill>
                  <a:srgbClr val="FFFFFF"/>
                </a:solidFill>
                <a:latin typeface="Arial Narrow"/>
                <a:cs typeface="Arial Narrow"/>
              </a:rPr>
              <a:t>as </a:t>
            </a:r>
            <a:r>
              <a:rPr lang="en-US" spc="35" dirty="0" smtClean="0">
                <a:solidFill>
                  <a:srgbClr val="FFFFFF"/>
                </a:solidFill>
                <a:latin typeface="Arial Narrow"/>
                <a:cs typeface="Arial Narrow"/>
              </a:rPr>
              <a:t>Erasmus </a:t>
            </a:r>
            <a:r>
              <a:rPr lang="en-US" spc="85" dirty="0" smtClean="0">
                <a:solidFill>
                  <a:srgbClr val="FFFFFF"/>
                </a:solidFill>
                <a:latin typeface="Arial Narrow"/>
                <a:cs typeface="Arial Narrow"/>
              </a:rPr>
              <a:t>+</a:t>
            </a:r>
            <a:endParaRPr lang="en-US" dirty="0" smtClean="0">
              <a:latin typeface="Arial Narrow"/>
              <a:cs typeface="Arial Narrow"/>
            </a:endParaRPr>
          </a:p>
          <a:p>
            <a:pPr marL="8890" algn="l">
              <a:lnSpc>
                <a:spcPts val="2014"/>
              </a:lnSpc>
            </a:pPr>
            <a:r>
              <a:rPr lang="en-US" spc="40" dirty="0" smtClean="0">
                <a:solidFill>
                  <a:srgbClr val="FFFFFF"/>
                </a:solidFill>
                <a:latin typeface="Arial Narrow"/>
                <a:cs typeface="Arial Narrow"/>
              </a:rPr>
              <a:t>  Forward </a:t>
            </a:r>
            <a:r>
              <a:rPr lang="en-US" spc="50" dirty="0" smtClean="0">
                <a:solidFill>
                  <a:srgbClr val="FFFFFF"/>
                </a:solidFill>
                <a:latin typeface="Arial Narrow"/>
                <a:cs typeface="Arial Narrow"/>
              </a:rPr>
              <a:t>looking </a:t>
            </a:r>
            <a:r>
              <a:rPr lang="en-US" spc="55" dirty="0" smtClean="0">
                <a:solidFill>
                  <a:srgbClr val="FFFFFF"/>
                </a:solidFill>
                <a:latin typeface="Arial Narrow"/>
                <a:cs typeface="Arial Narrow"/>
              </a:rPr>
              <a:t>projects </a:t>
            </a:r>
            <a:r>
              <a:rPr lang="en-US" spc="60" dirty="0" smtClean="0">
                <a:solidFill>
                  <a:srgbClr val="FFFFFF"/>
                </a:solidFill>
                <a:latin typeface="Arial Narrow"/>
                <a:cs typeface="Arial Narrow"/>
              </a:rPr>
              <a:t>call </a:t>
            </a:r>
            <a:r>
              <a:rPr lang="en-US" spc="-90" dirty="0" smtClean="0">
                <a:solidFill>
                  <a:srgbClr val="FFFFFF"/>
                </a:solidFill>
                <a:latin typeface="Arial Narrow"/>
                <a:cs typeface="Arial Narrow"/>
              </a:rPr>
              <a:t>, </a:t>
            </a:r>
            <a:r>
              <a:rPr lang="en-US" spc="-70" dirty="0" smtClean="0">
                <a:solidFill>
                  <a:srgbClr val="FFFFFF"/>
                </a:solidFill>
                <a:latin typeface="Arial Narrow"/>
                <a:cs typeface="Arial Narrow"/>
              </a:rPr>
              <a:t>EQAVET </a:t>
            </a:r>
            <a:r>
              <a:rPr lang="en-US" spc="-65" dirty="0" smtClean="0">
                <a:solidFill>
                  <a:srgbClr val="FFFFFF"/>
                </a:solidFill>
                <a:latin typeface="Arial Narrow"/>
                <a:cs typeface="Arial Narrow"/>
              </a:rPr>
              <a:t>NRP </a:t>
            </a:r>
            <a:r>
              <a:rPr lang="en-US" spc="30" dirty="0" smtClean="0">
                <a:solidFill>
                  <a:srgbClr val="FFFFFF"/>
                </a:solidFill>
                <a:latin typeface="Arial Narrow"/>
                <a:cs typeface="Arial Narrow"/>
              </a:rPr>
              <a:t>call,</a:t>
            </a:r>
            <a:r>
              <a:rPr lang="en-US" spc="215" dirty="0" smtClean="0">
                <a:solidFill>
                  <a:srgbClr val="FFFFFF"/>
                </a:solidFill>
                <a:latin typeface="Arial Narrow"/>
                <a:cs typeface="Arial Narrow"/>
              </a:rPr>
              <a:t> </a:t>
            </a:r>
            <a:r>
              <a:rPr lang="en-US" spc="65" dirty="0" err="1" smtClean="0">
                <a:solidFill>
                  <a:srgbClr val="FFFFFF"/>
                </a:solidFill>
                <a:latin typeface="Arial Narrow"/>
                <a:cs typeface="Arial Narrow"/>
              </a:rPr>
              <a:t>etc</a:t>
            </a:r>
            <a:endParaRPr lang="en-US" spc="65" dirty="0" smtClean="0">
              <a:solidFill>
                <a:srgbClr val="FFFFFF"/>
              </a:solidFill>
              <a:latin typeface="Arial Narrow"/>
              <a:cs typeface="Arial Narrow"/>
            </a:endParaRPr>
          </a:p>
          <a:p>
            <a:pPr marL="8890" algn="l">
              <a:lnSpc>
                <a:spcPts val="2014"/>
              </a:lnSpc>
            </a:pPr>
            <a:endParaRPr lang="en-US" spc="65" dirty="0" smtClean="0">
              <a:solidFill>
                <a:srgbClr val="FFFFFF"/>
              </a:solidFill>
              <a:latin typeface="Arial Narrow"/>
              <a:cs typeface="Arial Narrow"/>
            </a:endParaRPr>
          </a:p>
          <a:p>
            <a:pPr marL="8890" algn="l">
              <a:lnSpc>
                <a:spcPts val="2014"/>
              </a:lnSpc>
            </a:pPr>
            <a:r>
              <a:rPr lang="en-US" spc="65" dirty="0" smtClean="0">
                <a:solidFill>
                  <a:srgbClr val="FFFFFF"/>
                </a:solidFill>
                <a:latin typeface="Arial Narrow"/>
                <a:cs typeface="Arial Narrow"/>
              </a:rPr>
              <a:t>MEMBER</a:t>
            </a:r>
            <a:r>
              <a:rPr lang="en-US" spc="65" baseline="0" dirty="0" smtClean="0">
                <a:solidFill>
                  <a:srgbClr val="FFFFFF"/>
                </a:solidFill>
                <a:latin typeface="Arial Narrow"/>
                <a:cs typeface="Arial Narrow"/>
              </a:rPr>
              <a:t> STATE COMMITMENTS</a:t>
            </a:r>
            <a:endParaRPr lang="en-US" dirty="0" smtClean="0">
              <a:latin typeface="Arial Narrow"/>
              <a:cs typeface="Arial Narrow"/>
            </a:endParaRPr>
          </a:p>
          <a:p>
            <a:pPr marL="8890" algn="l">
              <a:lnSpc>
                <a:spcPts val="2014"/>
              </a:lnSpc>
            </a:pPr>
            <a:r>
              <a:rPr lang="en-US" dirty="0" smtClean="0">
                <a:latin typeface="Arial Narrow"/>
                <a:cs typeface="Arial Narrow"/>
              </a:rPr>
              <a:t>Creation or further development of graduate tracking  systems</a:t>
            </a:r>
          </a:p>
          <a:p>
            <a:pPr marL="8890" algn="l">
              <a:lnSpc>
                <a:spcPts val="2014"/>
              </a:lnSpc>
            </a:pPr>
            <a:r>
              <a:rPr lang="en-US" dirty="0" smtClean="0">
                <a:latin typeface="Arial Narrow"/>
                <a:cs typeface="Arial Narrow"/>
              </a:rPr>
              <a:t>(administrative data and longitudinal surveys)</a:t>
            </a:r>
          </a:p>
          <a:p>
            <a:pPr marL="8890" algn="l">
              <a:lnSpc>
                <a:spcPts val="2014"/>
              </a:lnSpc>
            </a:pPr>
            <a:r>
              <a:rPr lang="en-US" dirty="0" smtClean="0">
                <a:latin typeface="Arial Narrow"/>
                <a:cs typeface="Arial Narrow"/>
              </a:rPr>
              <a:t>Participation in a network of experts - mutual learning  and discussing comparability of data</a:t>
            </a:r>
          </a:p>
          <a:p>
            <a:pPr marL="8890" algn="l">
              <a:lnSpc>
                <a:spcPts val="2014"/>
              </a:lnSpc>
            </a:pPr>
            <a:r>
              <a:rPr lang="en-US" dirty="0" smtClean="0">
                <a:latin typeface="Arial Narrow"/>
                <a:cs typeface="Arial Narrow"/>
              </a:rPr>
              <a:t>Dissemination and exploitation of graduate tracking</a:t>
            </a:r>
            <a:r>
              <a:rPr lang="en-US" baseline="0" dirty="0" smtClean="0">
                <a:latin typeface="Arial Narrow"/>
                <a:cs typeface="Arial Narrow"/>
              </a:rPr>
              <a:t> </a:t>
            </a:r>
            <a:r>
              <a:rPr lang="en-US" dirty="0" smtClean="0">
                <a:latin typeface="Arial Narrow"/>
                <a:cs typeface="Arial Narrow"/>
              </a:rPr>
              <a:t>information</a:t>
            </a:r>
          </a:p>
          <a:p>
            <a:pPr marL="8890" algn="l">
              <a:lnSpc>
                <a:spcPts val="2014"/>
              </a:lnSpc>
            </a:pPr>
            <a:endParaRPr lang="en-US" dirty="0" smtClean="0">
              <a:latin typeface="Arial Narrow"/>
              <a:cs typeface="Arial Narrow"/>
            </a:endParaRPr>
          </a:p>
          <a:p>
            <a:pPr algn="l"/>
            <a:endParaRPr lang="es-ES" dirty="0"/>
          </a:p>
        </p:txBody>
      </p:sp>
      <p:sp>
        <p:nvSpPr>
          <p:cNvPr id="4" name="3 Marcador de número de diapositiva"/>
          <p:cNvSpPr>
            <a:spLocks noGrp="1"/>
          </p:cNvSpPr>
          <p:nvPr>
            <p:ph type="sldNum" sz="quarter" idx="10"/>
          </p:nvPr>
        </p:nvSpPr>
        <p:spPr/>
        <p:txBody>
          <a:bodyPr/>
          <a:lstStyle/>
          <a:p>
            <a:fld id="{7A5FB908-F1A4-4511-B5E7-67EDFA136F92}" type="slidenum">
              <a:rPr lang="es-ES" smtClean="0"/>
              <a:pPr/>
              <a:t>7</a:t>
            </a:fld>
            <a:endParaRPr lang="es-ES"/>
          </a:p>
        </p:txBody>
      </p:sp>
    </p:spTree>
    <p:extLst>
      <p:ext uri="{BB962C8B-B14F-4D97-AF65-F5344CB8AC3E}">
        <p14:creationId xmlns:p14="http://schemas.microsoft.com/office/powerpoint/2010/main" val="138376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two countries (FR, SK), measures only cover employment results and do not also refer to indicators related to education and training. In one case (BE), the regular measure that refers to education and training related indicators does not include results related to the progression to further education and training. </a:t>
            </a:r>
          </a:p>
          <a:p>
            <a:r>
              <a:rPr lang="en-US" sz="1200" b="0" i="0" u="none" strike="noStrike" kern="1200" baseline="0" dirty="0" smtClean="0">
                <a:solidFill>
                  <a:schemeClr val="tx1"/>
                </a:solidFill>
                <a:latin typeface="+mn-lt"/>
                <a:ea typeface="+mn-ea"/>
                <a:cs typeface="+mn-cs"/>
              </a:rPr>
              <a:t>Of the 85 measures identified, 59 used surveys and 35 used Administrative learning and employment data (such as social security and tax data). Nine measures in six countries (DE, EE, IE, NL, SE and UK) use administrative and survey data. </a:t>
            </a:r>
          </a:p>
          <a:p>
            <a:r>
              <a:rPr lang="en-US" sz="1200" b="0" i="0" u="none" strike="noStrike" kern="1200" baseline="0" dirty="0" smtClean="0">
                <a:solidFill>
                  <a:schemeClr val="tx1"/>
                </a:solidFill>
                <a:latin typeface="+mn-lt"/>
                <a:ea typeface="+mn-ea"/>
                <a:cs typeface="+mn-cs"/>
              </a:rPr>
              <a:t>The robustness of the data collected varies. Of the 85 VET tracking measures </a:t>
            </a:r>
            <a:r>
              <a:rPr lang="en-US" sz="1200" b="0" i="0" u="none" strike="noStrike" kern="1200" baseline="0" dirty="0" err="1" smtClean="0">
                <a:solidFill>
                  <a:schemeClr val="tx1"/>
                </a:solidFill>
                <a:latin typeface="+mn-lt"/>
                <a:ea typeface="+mn-ea"/>
                <a:cs typeface="+mn-cs"/>
              </a:rPr>
              <a:t>analysed</a:t>
            </a:r>
            <a:r>
              <a:rPr lang="en-US" sz="1200" b="0" i="0" u="none" strike="noStrike" kern="1200" baseline="0" dirty="0" smtClean="0">
                <a:solidFill>
                  <a:schemeClr val="tx1"/>
                </a:solidFill>
                <a:latin typeface="+mn-lt"/>
                <a:ea typeface="+mn-ea"/>
                <a:cs typeface="+mn-cs"/>
              </a:rPr>
              <a:t>, 44 have measures which cover the whole reference population, while the others use samples. From those using samples, 19 use convenient sampling, which limits the generalization of results to the full reference population. In the in-depth review, comparator groups were used in only a third of measures. </a:t>
            </a:r>
          </a:p>
          <a:p>
            <a:r>
              <a:rPr lang="en-US" sz="1200" b="0" i="0" u="none" strike="noStrike" kern="1200" baseline="0" dirty="0" smtClean="0">
                <a:solidFill>
                  <a:schemeClr val="tx1"/>
                </a:solidFill>
                <a:latin typeface="+mn-lt"/>
                <a:ea typeface="+mn-ea"/>
                <a:cs typeface="+mn-cs"/>
              </a:rPr>
              <a:t>Longitudinal measures are rarely implemented. VET graduate tracking data appears to be used differently across Member States. For instance, from the measures reviewed in depth, some appear to systematically feed data into policy making (e.g. to plan VET offer, inform quality assurance processes) while others are likely to have more informal arrangements. Moreover, a few, but not all, use VET graduate tracking data to provide prospective students information on career prospects or progression. </a:t>
            </a:r>
            <a:endParaRPr lang="es-ES" dirty="0"/>
          </a:p>
        </p:txBody>
      </p:sp>
      <p:sp>
        <p:nvSpPr>
          <p:cNvPr id="4" name="3 Marcador de número de diapositiva"/>
          <p:cNvSpPr>
            <a:spLocks noGrp="1"/>
          </p:cNvSpPr>
          <p:nvPr>
            <p:ph type="sldNum" sz="quarter" idx="10"/>
          </p:nvPr>
        </p:nvSpPr>
        <p:spPr/>
        <p:txBody>
          <a:bodyPr/>
          <a:lstStyle/>
          <a:p>
            <a:fld id="{7A5FB908-F1A4-4511-B5E7-67EDFA136F92}" type="slidenum">
              <a:rPr lang="es-ES" smtClean="0"/>
              <a:pPr/>
              <a:t>8</a:t>
            </a:fld>
            <a:endParaRPr lang="es-ES"/>
          </a:p>
        </p:txBody>
      </p:sp>
    </p:spTree>
    <p:extLst>
      <p:ext uri="{BB962C8B-B14F-4D97-AF65-F5344CB8AC3E}">
        <p14:creationId xmlns:p14="http://schemas.microsoft.com/office/powerpoint/2010/main" val="918030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Ok,</a:t>
            </a:r>
            <a:r>
              <a:rPr lang="es-ES" baseline="0" dirty="0" smtClean="0"/>
              <a:t> so </a:t>
            </a:r>
            <a:r>
              <a:rPr lang="es-ES" baseline="0" dirty="0" err="1" smtClean="0"/>
              <a:t>we</a:t>
            </a:r>
            <a:r>
              <a:rPr lang="es-ES" baseline="0" dirty="0" smtClean="0"/>
              <a:t> </a:t>
            </a:r>
            <a:r>
              <a:rPr lang="es-ES" baseline="0" dirty="0" err="1" smtClean="0"/>
              <a:t>have</a:t>
            </a:r>
            <a:r>
              <a:rPr lang="es-ES" baseline="0" dirty="0" smtClean="0"/>
              <a:t> a </a:t>
            </a:r>
            <a:r>
              <a:rPr lang="es-ES" baseline="0" dirty="0" err="1" smtClean="0"/>
              <a:t>clear</a:t>
            </a:r>
            <a:r>
              <a:rPr lang="es-ES" baseline="0" dirty="0" smtClean="0"/>
              <a:t> </a:t>
            </a:r>
            <a:r>
              <a:rPr lang="es-ES" baseline="0" dirty="0" err="1" smtClean="0"/>
              <a:t>picture</a:t>
            </a:r>
            <a:r>
              <a:rPr lang="es-ES" baseline="0" dirty="0" smtClean="0"/>
              <a:t> of </a:t>
            </a:r>
            <a:r>
              <a:rPr lang="es-ES" baseline="0" dirty="0" err="1" smtClean="0"/>
              <a:t>what’s</a:t>
            </a:r>
            <a:r>
              <a:rPr lang="es-ES" baseline="0" dirty="0" smtClean="0"/>
              <a:t> </a:t>
            </a:r>
            <a:r>
              <a:rPr lang="es-ES" baseline="0" dirty="0" err="1" smtClean="0"/>
              <a:t>going</a:t>
            </a:r>
            <a:r>
              <a:rPr lang="es-ES" baseline="0" dirty="0" smtClean="0"/>
              <a:t> </a:t>
            </a:r>
            <a:r>
              <a:rPr lang="es-ES" baseline="0" dirty="0" err="1" smtClean="0"/>
              <a:t>on</a:t>
            </a:r>
            <a:r>
              <a:rPr lang="es-ES" baseline="0" dirty="0" smtClean="0"/>
              <a:t> at </a:t>
            </a:r>
            <a:r>
              <a:rPr lang="es-ES" baseline="0" dirty="0" err="1" smtClean="0"/>
              <a:t>system-level</a:t>
            </a:r>
            <a:r>
              <a:rPr lang="es-ES" baseline="0" dirty="0" smtClean="0"/>
              <a:t>, </a:t>
            </a:r>
            <a:r>
              <a:rPr lang="es-ES" baseline="0" dirty="0" err="1" smtClean="0"/>
              <a:t>but</a:t>
            </a:r>
            <a:r>
              <a:rPr lang="es-ES" baseline="0" dirty="0" smtClean="0"/>
              <a:t> </a:t>
            </a:r>
            <a:r>
              <a:rPr lang="es-ES" baseline="0" dirty="0" err="1" smtClean="0"/>
              <a:t>let’s</a:t>
            </a:r>
            <a:r>
              <a:rPr lang="es-ES" baseline="0" dirty="0" smtClean="0"/>
              <a:t> </a:t>
            </a:r>
            <a:r>
              <a:rPr lang="es-ES" baseline="0" dirty="0" err="1" smtClean="0"/>
              <a:t>report</a:t>
            </a:r>
            <a:r>
              <a:rPr lang="es-ES" baseline="0" dirty="0" smtClean="0"/>
              <a:t> </a:t>
            </a:r>
            <a:r>
              <a:rPr lang="es-ES" baseline="0" dirty="0" err="1" smtClean="0"/>
              <a:t>from</a:t>
            </a:r>
            <a:r>
              <a:rPr lang="es-ES" baseline="0" dirty="0" smtClean="0"/>
              <a:t> </a:t>
            </a:r>
            <a:r>
              <a:rPr lang="es-ES" baseline="0" dirty="0" err="1" smtClean="0"/>
              <a:t>the</a:t>
            </a:r>
            <a:r>
              <a:rPr lang="es-ES" baseline="0" dirty="0" smtClean="0"/>
              <a:t> </a:t>
            </a:r>
            <a:r>
              <a:rPr lang="es-ES" baseline="0" dirty="0" err="1" smtClean="0"/>
              <a:t>trenches</a:t>
            </a:r>
            <a:r>
              <a:rPr lang="es-ES" baseline="0" dirty="0" smtClean="0"/>
              <a:t> of VET </a:t>
            </a:r>
            <a:r>
              <a:rPr lang="es-ES" baseline="0" dirty="0" err="1" smtClean="0"/>
              <a:t>providers</a:t>
            </a:r>
            <a:r>
              <a:rPr lang="es-ES" baseline="0" dirty="0" smtClean="0"/>
              <a:t>. </a:t>
            </a:r>
            <a:endParaRPr lang="es-ES" dirty="0"/>
          </a:p>
        </p:txBody>
      </p:sp>
      <p:sp>
        <p:nvSpPr>
          <p:cNvPr id="4" name="Marcador de número de diapositiva 3"/>
          <p:cNvSpPr>
            <a:spLocks noGrp="1"/>
          </p:cNvSpPr>
          <p:nvPr>
            <p:ph type="sldNum" sz="quarter" idx="10"/>
          </p:nvPr>
        </p:nvSpPr>
        <p:spPr/>
        <p:txBody>
          <a:bodyPr/>
          <a:lstStyle/>
          <a:p>
            <a:fld id="{7A5FB908-F1A4-4511-B5E7-67EDFA136F92}" type="slidenum">
              <a:rPr lang="es-ES" smtClean="0"/>
              <a:pPr/>
              <a:t>9</a:t>
            </a:fld>
            <a:endParaRPr lang="es-ES"/>
          </a:p>
        </p:txBody>
      </p:sp>
    </p:spTree>
    <p:extLst>
      <p:ext uri="{BB962C8B-B14F-4D97-AF65-F5344CB8AC3E}">
        <p14:creationId xmlns:p14="http://schemas.microsoft.com/office/powerpoint/2010/main" val="2542810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present report is the first part of the How-to-Guide. It aims at providing a concise summary of the state of art of tracking and alumni initiatives in nine VET schools in four European countries (Estonia, Italy, Netherlands and Spain). Descriptions are supported by factual information on reasons, uses, methods and obstacles encountered. While the coverage area is constrained to the countries represented in the consortium, lessons learned and protocols have a strong transferability potential. It expects to attract attention in the European and national debates towards what are considered key elements in Quality Assurance in VET Schools (EQAVET Toolkit). </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7A5FB908-F1A4-4511-B5E7-67EDFA136F92}" type="slidenum">
              <a:rPr lang="es-ES" smtClean="0"/>
              <a:pPr/>
              <a:t>10</a:t>
            </a:fld>
            <a:endParaRPr lang="es-ES"/>
          </a:p>
        </p:txBody>
      </p:sp>
    </p:spTree>
    <p:extLst>
      <p:ext uri="{BB962C8B-B14F-4D97-AF65-F5344CB8AC3E}">
        <p14:creationId xmlns:p14="http://schemas.microsoft.com/office/powerpoint/2010/main" val="2484663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5FB908-F1A4-4511-B5E7-67EDFA136F92}" type="slidenum">
              <a:rPr lang="es-ES" smtClean="0"/>
              <a:pPr/>
              <a:t>11</a:t>
            </a:fld>
            <a:endParaRPr lang="es-ES"/>
          </a:p>
        </p:txBody>
      </p:sp>
    </p:spTree>
    <p:extLst>
      <p:ext uri="{BB962C8B-B14F-4D97-AF65-F5344CB8AC3E}">
        <p14:creationId xmlns:p14="http://schemas.microsoft.com/office/powerpoint/2010/main" val="2317951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6B4A4AB-1A8F-441D-87CD-2AE8086A33B2}" type="datetimeFigureOut">
              <a:rPr lang="es-ES" smtClean="0"/>
              <a:pPr/>
              <a:t>04/07/2018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4A72770-4C7A-4E54-9F78-37013725227A}" type="slidenum">
              <a:rPr lang="es-ES" smtClean="0"/>
              <a:pPr/>
              <a:t>‹Nº›</a:t>
            </a:fld>
            <a:endParaRPr lang="es-ES"/>
          </a:p>
        </p:txBody>
      </p:sp>
    </p:spTree>
    <p:extLst>
      <p:ext uri="{BB962C8B-B14F-4D97-AF65-F5344CB8AC3E}">
        <p14:creationId xmlns:p14="http://schemas.microsoft.com/office/powerpoint/2010/main" val="2065170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6B4A4AB-1A8F-441D-87CD-2AE8086A33B2}" type="datetimeFigureOut">
              <a:rPr lang="es-ES" smtClean="0"/>
              <a:pPr/>
              <a:t>04/07/2018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4A72770-4C7A-4E54-9F78-37013725227A}" type="slidenum">
              <a:rPr lang="es-ES" smtClean="0"/>
              <a:pPr/>
              <a:t>‹Nº›</a:t>
            </a:fld>
            <a:endParaRPr lang="es-ES"/>
          </a:p>
        </p:txBody>
      </p:sp>
    </p:spTree>
    <p:extLst>
      <p:ext uri="{BB962C8B-B14F-4D97-AF65-F5344CB8AC3E}">
        <p14:creationId xmlns:p14="http://schemas.microsoft.com/office/powerpoint/2010/main" val="145586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6B4A4AB-1A8F-441D-87CD-2AE8086A33B2}" type="datetimeFigureOut">
              <a:rPr lang="es-ES" smtClean="0"/>
              <a:pPr/>
              <a:t>04/07/2018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4A72770-4C7A-4E54-9F78-37013725227A}" type="slidenum">
              <a:rPr lang="es-ES" smtClean="0"/>
              <a:pPr/>
              <a:t>‹Nº›</a:t>
            </a:fld>
            <a:endParaRPr lang="es-ES"/>
          </a:p>
        </p:txBody>
      </p:sp>
    </p:spTree>
    <p:extLst>
      <p:ext uri="{BB962C8B-B14F-4D97-AF65-F5344CB8AC3E}">
        <p14:creationId xmlns:p14="http://schemas.microsoft.com/office/powerpoint/2010/main" val="2918675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6B4A4AB-1A8F-441D-87CD-2AE8086A33B2}" type="datetimeFigureOut">
              <a:rPr lang="es-ES" smtClean="0"/>
              <a:pPr/>
              <a:t>04/07/2018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4A72770-4C7A-4E54-9F78-37013725227A}" type="slidenum">
              <a:rPr lang="es-ES" smtClean="0"/>
              <a:pPr/>
              <a:t>‹Nº›</a:t>
            </a:fld>
            <a:endParaRPr lang="es-ES"/>
          </a:p>
        </p:txBody>
      </p:sp>
    </p:spTree>
    <p:extLst>
      <p:ext uri="{BB962C8B-B14F-4D97-AF65-F5344CB8AC3E}">
        <p14:creationId xmlns:p14="http://schemas.microsoft.com/office/powerpoint/2010/main" val="203592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6B4A4AB-1A8F-441D-87CD-2AE8086A33B2}" type="datetimeFigureOut">
              <a:rPr lang="es-ES" smtClean="0"/>
              <a:pPr/>
              <a:t>04/07/2018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4A72770-4C7A-4E54-9F78-37013725227A}" type="slidenum">
              <a:rPr lang="es-ES" smtClean="0"/>
              <a:pPr/>
              <a:t>‹Nº›</a:t>
            </a:fld>
            <a:endParaRPr lang="es-ES"/>
          </a:p>
        </p:txBody>
      </p:sp>
    </p:spTree>
    <p:extLst>
      <p:ext uri="{BB962C8B-B14F-4D97-AF65-F5344CB8AC3E}">
        <p14:creationId xmlns:p14="http://schemas.microsoft.com/office/powerpoint/2010/main" val="1279913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6B4A4AB-1A8F-441D-87CD-2AE8086A33B2}" type="datetimeFigureOut">
              <a:rPr lang="es-ES" smtClean="0"/>
              <a:pPr/>
              <a:t>04/07/2018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4A72770-4C7A-4E54-9F78-37013725227A}" type="slidenum">
              <a:rPr lang="es-ES" smtClean="0"/>
              <a:pPr/>
              <a:t>‹Nº›</a:t>
            </a:fld>
            <a:endParaRPr lang="es-ES"/>
          </a:p>
        </p:txBody>
      </p:sp>
    </p:spTree>
    <p:extLst>
      <p:ext uri="{BB962C8B-B14F-4D97-AF65-F5344CB8AC3E}">
        <p14:creationId xmlns:p14="http://schemas.microsoft.com/office/powerpoint/2010/main" val="47651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6B4A4AB-1A8F-441D-87CD-2AE8086A33B2}" type="datetimeFigureOut">
              <a:rPr lang="es-ES" smtClean="0"/>
              <a:pPr/>
              <a:t>04/07/2018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4A72770-4C7A-4E54-9F78-37013725227A}" type="slidenum">
              <a:rPr lang="es-ES" smtClean="0"/>
              <a:pPr/>
              <a:t>‹Nº›</a:t>
            </a:fld>
            <a:endParaRPr lang="es-ES"/>
          </a:p>
        </p:txBody>
      </p:sp>
    </p:spTree>
    <p:extLst>
      <p:ext uri="{BB962C8B-B14F-4D97-AF65-F5344CB8AC3E}">
        <p14:creationId xmlns:p14="http://schemas.microsoft.com/office/powerpoint/2010/main" val="238734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6B4A4AB-1A8F-441D-87CD-2AE8086A33B2}" type="datetimeFigureOut">
              <a:rPr lang="es-ES" smtClean="0"/>
              <a:pPr/>
              <a:t>04/07/2018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4A72770-4C7A-4E54-9F78-37013725227A}" type="slidenum">
              <a:rPr lang="es-ES" smtClean="0"/>
              <a:pPr/>
              <a:t>‹Nº›</a:t>
            </a:fld>
            <a:endParaRPr lang="es-ES"/>
          </a:p>
        </p:txBody>
      </p:sp>
    </p:spTree>
    <p:extLst>
      <p:ext uri="{BB962C8B-B14F-4D97-AF65-F5344CB8AC3E}">
        <p14:creationId xmlns:p14="http://schemas.microsoft.com/office/powerpoint/2010/main" val="367443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6B4A4AB-1A8F-441D-87CD-2AE8086A33B2}" type="datetimeFigureOut">
              <a:rPr lang="es-ES" smtClean="0"/>
              <a:pPr/>
              <a:t>04/07/2018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4A72770-4C7A-4E54-9F78-37013725227A}" type="slidenum">
              <a:rPr lang="es-ES" smtClean="0"/>
              <a:pPr/>
              <a:t>‹Nº›</a:t>
            </a:fld>
            <a:endParaRPr lang="es-ES"/>
          </a:p>
        </p:txBody>
      </p:sp>
    </p:spTree>
    <p:extLst>
      <p:ext uri="{BB962C8B-B14F-4D97-AF65-F5344CB8AC3E}">
        <p14:creationId xmlns:p14="http://schemas.microsoft.com/office/powerpoint/2010/main" val="887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6B4A4AB-1A8F-441D-87CD-2AE8086A33B2}" type="datetimeFigureOut">
              <a:rPr lang="es-ES" smtClean="0"/>
              <a:pPr/>
              <a:t>04/07/2018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4A72770-4C7A-4E54-9F78-37013725227A}" type="slidenum">
              <a:rPr lang="es-ES" smtClean="0"/>
              <a:pPr/>
              <a:t>‹Nº›</a:t>
            </a:fld>
            <a:endParaRPr lang="es-ES"/>
          </a:p>
        </p:txBody>
      </p:sp>
    </p:spTree>
    <p:extLst>
      <p:ext uri="{BB962C8B-B14F-4D97-AF65-F5344CB8AC3E}">
        <p14:creationId xmlns:p14="http://schemas.microsoft.com/office/powerpoint/2010/main" val="3336135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6B4A4AB-1A8F-441D-87CD-2AE8086A33B2}" type="datetimeFigureOut">
              <a:rPr lang="es-ES" smtClean="0"/>
              <a:pPr/>
              <a:t>04/07/2018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4A72770-4C7A-4E54-9F78-37013725227A}" type="slidenum">
              <a:rPr lang="es-ES" smtClean="0"/>
              <a:pPr/>
              <a:t>‹Nº›</a:t>
            </a:fld>
            <a:endParaRPr lang="es-ES"/>
          </a:p>
        </p:txBody>
      </p:sp>
    </p:spTree>
    <p:extLst>
      <p:ext uri="{BB962C8B-B14F-4D97-AF65-F5344CB8AC3E}">
        <p14:creationId xmlns:p14="http://schemas.microsoft.com/office/powerpoint/2010/main" val="133680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4A4AB-1A8F-441D-87CD-2AE8086A33B2}" type="datetimeFigureOut">
              <a:rPr lang="es-ES" smtClean="0"/>
              <a:pPr/>
              <a:t>04/07/2018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72770-4C7A-4E54-9F78-37013725227A}" type="slidenum">
              <a:rPr lang="es-ES" smtClean="0"/>
              <a:pPr/>
              <a:t>‹Nº›</a:t>
            </a:fld>
            <a:endParaRPr lang="es-ES"/>
          </a:p>
        </p:txBody>
      </p:sp>
    </p:spTree>
    <p:extLst>
      <p:ext uri="{BB962C8B-B14F-4D97-AF65-F5344CB8AC3E}">
        <p14:creationId xmlns:p14="http://schemas.microsoft.com/office/powerpoint/2010/main" val="262241357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cstate="print">
            <a:lum bright="-31000"/>
            <a:extLst>
              <a:ext uri="{28A0092B-C50C-407E-A947-70E740481C1C}">
                <a14:useLocalDpi xmlns:a14="http://schemas.microsoft.com/office/drawing/2010/main" val="0"/>
              </a:ext>
            </a:extLst>
          </a:blip>
          <a:srcRect l="12620" t="20583" r="17235"/>
          <a:stretch/>
        </p:blipFill>
        <p:spPr bwMode="auto">
          <a:xfrm>
            <a:off x="0" y="980728"/>
            <a:ext cx="9113955"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4675" y="5776548"/>
            <a:ext cx="22193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uadroTexto 2"/>
          <p:cNvSpPr txBox="1"/>
          <p:nvPr/>
        </p:nvSpPr>
        <p:spPr>
          <a:xfrm>
            <a:off x="179512" y="6093296"/>
            <a:ext cx="8640960" cy="584775"/>
          </a:xfrm>
          <a:prstGeom prst="rect">
            <a:avLst/>
          </a:prstGeom>
          <a:noFill/>
        </p:spPr>
        <p:txBody>
          <a:bodyPr wrap="square" rtlCol="0">
            <a:spAutoFit/>
          </a:bodyPr>
          <a:lstStyle/>
          <a:p>
            <a:r>
              <a:rPr lang="es-ES" sz="3200" dirty="0" smtClean="0">
                <a:latin typeface="Calibri Light" panose="020F0302020204030204" pitchFamily="34" charset="0"/>
                <a:cs typeface="Calibri Light" panose="020F0302020204030204" pitchFamily="34" charset="0"/>
              </a:rPr>
              <a:t>www.tracktionerasmus.eu</a:t>
            </a:r>
            <a:endParaRPr lang="es-ES" sz="4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319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5496" y="3429000"/>
            <a:ext cx="4583469" cy="4525963"/>
          </a:xfrm>
        </p:spPr>
        <p:txBody>
          <a:bodyPr>
            <a:normAutofit/>
          </a:bodyPr>
          <a:lstStyle/>
          <a:p>
            <a:pPr marL="0" indent="0">
              <a:buNone/>
            </a:pPr>
            <a:r>
              <a:rPr lang="en-US" sz="1800" dirty="0">
                <a:latin typeface="Calibri Light" panose="020F0302020204030204" pitchFamily="34" charset="0"/>
                <a:cs typeface="Calibri Light" panose="020F0302020204030204" pitchFamily="34" charset="0"/>
              </a:rPr>
              <a:t>T</a:t>
            </a:r>
            <a:r>
              <a:rPr lang="en-US" sz="1800" dirty="0" smtClean="0">
                <a:latin typeface="Calibri Light" panose="020F0302020204030204" pitchFamily="34" charset="0"/>
                <a:cs typeface="Calibri Light" panose="020F0302020204030204" pitchFamily="34" charset="0"/>
              </a:rPr>
              <a:t>o </a:t>
            </a:r>
            <a:r>
              <a:rPr lang="en-US" sz="1800" dirty="0">
                <a:latin typeface="Calibri Light" panose="020F0302020204030204" pitchFamily="34" charset="0"/>
                <a:cs typeface="Calibri Light" panose="020F0302020204030204" pitchFamily="34" charset="0"/>
              </a:rPr>
              <a:t>take stock of existing initiatives, tools, needs and challenges concerning the progression paths of </a:t>
            </a:r>
            <a:r>
              <a:rPr lang="en-US" sz="1800" dirty="0" smtClean="0">
                <a:latin typeface="Calibri Light" panose="020F0302020204030204" pitchFamily="34" charset="0"/>
                <a:cs typeface="Calibri Light" panose="020F0302020204030204" pitchFamily="34" charset="0"/>
              </a:rPr>
              <a:t>graduates at VET provider level</a:t>
            </a:r>
            <a:r>
              <a:rPr lang="en-US" sz="1800" dirty="0" smtClean="0">
                <a:latin typeface="Calibri Light" panose="020F0302020204030204" pitchFamily="34" charset="0"/>
                <a:cs typeface="Calibri Light" panose="020F0302020204030204" pitchFamily="34" charset="0"/>
              </a:rPr>
              <a:t>.</a:t>
            </a:r>
          </a:p>
          <a:p>
            <a:pPr marL="0" indent="0">
              <a:buNone/>
            </a:pPr>
            <a:r>
              <a:rPr lang="en-US" sz="1800" dirty="0" smtClean="0">
                <a:latin typeface="Calibri Light" panose="020F0302020204030204" pitchFamily="34" charset="0"/>
                <a:cs typeface="Calibri Light" panose="020F0302020204030204" pitchFamily="34" charset="0"/>
              </a:rPr>
              <a:t>10 schools, 6 regions, 4 countries</a:t>
            </a:r>
            <a:endParaRPr lang="en-US" sz="1800" dirty="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p>
            <a:pPr marL="0" indent="0">
              <a:buNone/>
            </a:pPr>
            <a:r>
              <a:rPr lang="en-US" sz="1800" dirty="0" smtClean="0">
                <a:solidFill>
                  <a:srgbClr val="FFFF00"/>
                </a:solidFill>
                <a:latin typeface="Calibri Light" panose="020F0302020204030204" pitchFamily="34" charset="0"/>
                <a:cs typeface="Calibri Light" panose="020F0302020204030204" pitchFamily="34" charset="0"/>
              </a:rPr>
              <a:t>Sections</a:t>
            </a:r>
          </a:p>
          <a:p>
            <a:pPr marL="0" indent="0">
              <a:buNone/>
            </a:pPr>
            <a:r>
              <a:rPr lang="en-US" sz="1800" dirty="0" smtClean="0">
                <a:latin typeface="Calibri Light" panose="020F0302020204030204" pitchFamily="34" charset="0"/>
                <a:cs typeface="Calibri Light" panose="020F0302020204030204" pitchFamily="34" charset="0"/>
              </a:rPr>
              <a:t>Graduate </a:t>
            </a:r>
            <a:r>
              <a:rPr lang="en-US" sz="1800" dirty="0">
                <a:latin typeface="Calibri Light" panose="020F0302020204030204" pitchFamily="34" charset="0"/>
                <a:cs typeface="Calibri Light" panose="020F0302020204030204" pitchFamily="34" charset="0"/>
              </a:rPr>
              <a:t>Tracking </a:t>
            </a:r>
            <a:r>
              <a:rPr lang="en-US" sz="1800" dirty="0" smtClean="0">
                <a:latin typeface="Calibri Light" panose="020F0302020204030204" pitchFamily="34" charset="0"/>
                <a:cs typeface="Calibri Light" panose="020F0302020204030204" pitchFamily="34" charset="0"/>
              </a:rPr>
              <a:t>Procedures</a:t>
            </a:r>
            <a:endParaRPr lang="en-US" sz="1800" dirty="0">
              <a:latin typeface="Calibri Light" panose="020F0302020204030204" pitchFamily="34" charset="0"/>
              <a:cs typeface="Calibri Light" panose="020F0302020204030204" pitchFamily="34" charset="0"/>
            </a:endParaRPr>
          </a:p>
          <a:p>
            <a:pPr marL="0" indent="0">
              <a:buNone/>
            </a:pPr>
            <a:r>
              <a:rPr lang="en-US" sz="1800" dirty="0">
                <a:latin typeface="Calibri Light" panose="020F0302020204030204" pitchFamily="34" charset="0"/>
                <a:cs typeface="Calibri Light" panose="020F0302020204030204" pitchFamily="34" charset="0"/>
              </a:rPr>
              <a:t>Alumni initiatives</a:t>
            </a:r>
          </a:p>
          <a:p>
            <a:pPr marL="0" indent="0">
              <a:buNone/>
            </a:pPr>
            <a:r>
              <a:rPr lang="en-US" sz="1800" dirty="0" smtClean="0">
                <a:latin typeface="Calibri Light" panose="020F0302020204030204" pitchFamily="34" charset="0"/>
                <a:cs typeface="Calibri Light" panose="020F0302020204030204" pitchFamily="34" charset="0"/>
              </a:rPr>
              <a:t>Recommendations &amp; Conclusions</a:t>
            </a:r>
            <a:endParaRPr lang="en-US" sz="1800" dirty="0">
              <a:latin typeface="Calibri Light" panose="020F0302020204030204" pitchFamily="34" charset="0"/>
              <a:cs typeface="Calibri Light" panose="020F0302020204030204" pitchFamily="34" charset="0"/>
            </a:endParaRPr>
          </a:p>
          <a:p>
            <a:pPr marL="0" indent="0">
              <a:buNone/>
            </a:pPr>
            <a:endParaRPr lang="en-US" sz="1800" dirty="0">
              <a:solidFill>
                <a:srgbClr val="FFFF00"/>
              </a:solidFill>
              <a:latin typeface="Calibri Light" panose="020F0302020204030204" pitchFamily="34" charset="0"/>
              <a:cs typeface="Calibri Light" panose="020F0302020204030204" pitchFamily="34" charset="0"/>
            </a:endParaRPr>
          </a:p>
          <a:p>
            <a:endParaRPr lang="es-ES" dirty="0"/>
          </a:p>
        </p:txBody>
      </p:sp>
      <p:pic>
        <p:nvPicPr>
          <p:cNvPr id="4" name="Imagen 3"/>
          <p:cNvPicPr>
            <a:picLocks noChangeAspect="1"/>
          </p:cNvPicPr>
          <p:nvPr/>
        </p:nvPicPr>
        <p:blipFill>
          <a:blip r:embed="rId3"/>
          <a:stretch>
            <a:fillRect/>
          </a:stretch>
        </p:blipFill>
        <p:spPr>
          <a:xfrm>
            <a:off x="5148064" y="980728"/>
            <a:ext cx="3895725" cy="5486400"/>
          </a:xfrm>
          <a:prstGeom prst="rect">
            <a:avLst/>
          </a:prstGeom>
        </p:spPr>
      </p:pic>
    </p:spTree>
    <p:extLst>
      <p:ext uri="{BB962C8B-B14F-4D97-AF65-F5344CB8AC3E}">
        <p14:creationId xmlns:p14="http://schemas.microsoft.com/office/powerpoint/2010/main" val="1965497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3446975"/>
            <a:ext cx="4248472" cy="3139321"/>
          </a:xfrm>
          <a:prstGeom prst="rect">
            <a:avLst/>
          </a:prstGeom>
        </p:spPr>
        <p:txBody>
          <a:bodyPr wrap="square">
            <a:spAutoFit/>
          </a:bodyPr>
          <a:lstStyle/>
          <a:p>
            <a:pPr lvl="0"/>
            <a:r>
              <a:rPr lang="en-US" dirty="0" smtClean="0">
                <a:solidFill>
                  <a:srgbClr val="FFFF00"/>
                </a:solidFill>
                <a:latin typeface="Calibri Light" panose="020F0302020204030204" pitchFamily="34" charset="0"/>
                <a:cs typeface="Calibri Light" panose="020F0302020204030204" pitchFamily="34" charset="0"/>
              </a:rPr>
              <a:t>So far, so good? </a:t>
            </a:r>
          </a:p>
          <a:p>
            <a:pPr lvl="0"/>
            <a:endParaRPr lang="en-US" dirty="0" smtClean="0">
              <a:solidFill>
                <a:srgbClr val="FFFF00"/>
              </a:solidFill>
              <a:latin typeface="Calibri Light" panose="020F0302020204030204" pitchFamily="34" charset="0"/>
              <a:cs typeface="Calibri Light" panose="020F0302020204030204" pitchFamily="34" charset="0"/>
            </a:endParaRPr>
          </a:p>
          <a:p>
            <a:pPr lvl="0"/>
            <a:endParaRPr lang="en-US" dirty="0">
              <a:solidFill>
                <a:srgbClr val="FFFF00"/>
              </a:solidFill>
              <a:latin typeface="Calibri Light" panose="020F0302020204030204" pitchFamily="34" charset="0"/>
              <a:cs typeface="Calibri Light" panose="020F0302020204030204" pitchFamily="34" charset="0"/>
            </a:endParaRPr>
          </a:p>
          <a:p>
            <a:pPr lvl="0"/>
            <a:r>
              <a:rPr lang="en-US" dirty="0">
                <a:solidFill>
                  <a:prstClr val="white"/>
                </a:solidFill>
                <a:latin typeface="Calibri Light" panose="020F0302020204030204" pitchFamily="34" charset="0"/>
                <a:cs typeface="Calibri Light" panose="020F0302020204030204" pitchFamily="34" charset="0"/>
              </a:rPr>
              <a:t>M</a:t>
            </a:r>
            <a:r>
              <a:rPr lang="en-US" dirty="0" smtClean="0">
                <a:solidFill>
                  <a:prstClr val="white"/>
                </a:solidFill>
                <a:latin typeface="Calibri Light" panose="020F0302020204030204" pitchFamily="34" charset="0"/>
                <a:cs typeface="Calibri Light" panose="020F0302020204030204" pitchFamily="34" charset="0"/>
              </a:rPr>
              <a:t>easure(s</a:t>
            </a:r>
            <a:r>
              <a:rPr lang="en-US" dirty="0">
                <a:solidFill>
                  <a:prstClr val="white"/>
                </a:solidFill>
                <a:latin typeface="Calibri Light" panose="020F0302020204030204" pitchFamily="34" charset="0"/>
                <a:cs typeface="Calibri Light" panose="020F0302020204030204" pitchFamily="34" charset="0"/>
              </a:rPr>
              <a:t>) </a:t>
            </a:r>
            <a:r>
              <a:rPr lang="en-US" dirty="0" smtClean="0">
                <a:solidFill>
                  <a:prstClr val="white"/>
                </a:solidFill>
                <a:latin typeface="Calibri Light" panose="020F0302020204030204" pitchFamily="34" charset="0"/>
                <a:cs typeface="Calibri Light" panose="020F0302020204030204" pitchFamily="34" charset="0"/>
              </a:rPr>
              <a:t>in place cover </a:t>
            </a:r>
            <a:r>
              <a:rPr lang="en-US" dirty="0">
                <a:solidFill>
                  <a:prstClr val="white"/>
                </a:solidFill>
                <a:latin typeface="Calibri Light" panose="020F0302020204030204" pitchFamily="34" charset="0"/>
                <a:cs typeface="Calibri Light" panose="020F0302020204030204" pitchFamily="34" charset="0"/>
              </a:rPr>
              <a:t>employment and educational </a:t>
            </a:r>
            <a:r>
              <a:rPr lang="en-US" dirty="0" smtClean="0">
                <a:solidFill>
                  <a:prstClr val="white"/>
                </a:solidFill>
                <a:latin typeface="Calibri Light" panose="020F0302020204030204" pitchFamily="34" charset="0"/>
                <a:cs typeface="Calibri Light" panose="020F0302020204030204" pitchFamily="34" charset="0"/>
              </a:rPr>
              <a:t>indicators (coarsely-grained) </a:t>
            </a:r>
            <a:r>
              <a:rPr lang="en-US" dirty="0" smtClean="0">
                <a:solidFill>
                  <a:prstClr val="white"/>
                </a:solidFill>
                <a:latin typeface="Calibri Light" panose="020F0302020204030204" pitchFamily="34" charset="0"/>
                <a:cs typeface="Calibri Light" panose="020F0302020204030204" pitchFamily="34" charset="0"/>
              </a:rPr>
              <a:t>…</a:t>
            </a:r>
          </a:p>
          <a:p>
            <a:pPr lvl="0"/>
            <a:endParaRPr lang="en-US" dirty="0">
              <a:solidFill>
                <a:prstClr val="white"/>
              </a:solidFill>
              <a:latin typeface="Calibri Light" panose="020F0302020204030204" pitchFamily="34" charset="0"/>
              <a:cs typeface="Calibri Light" panose="020F0302020204030204" pitchFamily="34" charset="0"/>
            </a:endParaRPr>
          </a:p>
          <a:p>
            <a:pPr lvl="0"/>
            <a:r>
              <a:rPr lang="en-US" dirty="0" smtClean="0">
                <a:solidFill>
                  <a:prstClr val="white"/>
                </a:solidFill>
                <a:latin typeface="Calibri Light" panose="020F0302020204030204" pitchFamily="34" charset="0"/>
                <a:cs typeface="Calibri Light" panose="020F0302020204030204" pitchFamily="34" charset="0"/>
              </a:rPr>
              <a:t>Response rate is NOT an issue </a:t>
            </a:r>
            <a:endParaRPr lang="en-US" dirty="0" smtClean="0">
              <a:solidFill>
                <a:prstClr val="white"/>
              </a:solidFill>
              <a:latin typeface="Calibri Light" panose="020F0302020204030204" pitchFamily="34" charset="0"/>
              <a:cs typeface="Calibri Light" panose="020F0302020204030204" pitchFamily="34" charset="0"/>
            </a:endParaRPr>
          </a:p>
          <a:p>
            <a:pPr lvl="0"/>
            <a:endParaRPr lang="en-US" dirty="0">
              <a:solidFill>
                <a:prstClr val="white"/>
              </a:solidFill>
              <a:latin typeface="Calibri Light" panose="020F0302020204030204" pitchFamily="34" charset="0"/>
              <a:cs typeface="Calibri Light" panose="020F0302020204030204" pitchFamily="34" charset="0"/>
            </a:endParaRPr>
          </a:p>
          <a:p>
            <a:pPr lvl="0"/>
            <a:endParaRPr lang="en-US" dirty="0" smtClean="0">
              <a:solidFill>
                <a:prstClr val="white"/>
              </a:solidFill>
              <a:latin typeface="Calibri Light" panose="020F0302020204030204" pitchFamily="34" charset="0"/>
              <a:cs typeface="Calibri Light" panose="020F0302020204030204" pitchFamily="34" charset="0"/>
            </a:endParaRPr>
          </a:p>
          <a:p>
            <a:pPr lvl="0"/>
            <a:endParaRPr lang="en-US" dirty="0">
              <a:solidFill>
                <a:prstClr val="white"/>
              </a:solidFill>
              <a:latin typeface="Calibri Light" panose="020F0302020204030204" pitchFamily="34" charset="0"/>
              <a:cs typeface="Calibri Light" panose="020F0302020204030204" pitchFamily="34" charset="0"/>
            </a:endParaRPr>
          </a:p>
          <a:p>
            <a:pPr lvl="0"/>
            <a:endParaRPr lang="en-US" dirty="0">
              <a:solidFill>
                <a:srgbClr val="FFFF00"/>
              </a:solidFill>
              <a:latin typeface="Calibri Light" panose="020F0302020204030204" pitchFamily="34" charset="0"/>
              <a:cs typeface="Calibri Light" panose="020F0302020204030204" pitchFamily="34" charset="0"/>
            </a:endParaRPr>
          </a:p>
        </p:txBody>
      </p:sp>
      <p:sp>
        <p:nvSpPr>
          <p:cNvPr id="6" name="5 Rectángulo"/>
          <p:cNvSpPr/>
          <p:nvPr/>
        </p:nvSpPr>
        <p:spPr>
          <a:xfrm>
            <a:off x="288032" y="904652"/>
            <a:ext cx="8855968" cy="2139047"/>
          </a:xfrm>
          <a:prstGeom prst="rect">
            <a:avLst/>
          </a:prstGeom>
        </p:spPr>
        <p:txBody>
          <a:bodyPr wrap="square">
            <a:spAutoFit/>
          </a:bodyPr>
          <a:lstStyle/>
          <a:p>
            <a:r>
              <a:rPr lang="en-US" sz="11500" dirty="0" smtClean="0">
                <a:latin typeface="Calibri Light" panose="020F0302020204030204" pitchFamily="34" charset="0"/>
                <a:cs typeface="Calibri Light" panose="020F0302020204030204" pitchFamily="34" charset="0"/>
              </a:rPr>
              <a:t>WHAT &amp; HOW</a:t>
            </a:r>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p:txBody>
      </p:sp>
      <p:sp>
        <p:nvSpPr>
          <p:cNvPr id="2" name="Rectángulo 1"/>
          <p:cNvSpPr/>
          <p:nvPr/>
        </p:nvSpPr>
        <p:spPr>
          <a:xfrm>
            <a:off x="4824536" y="3429000"/>
            <a:ext cx="4572000" cy="2585323"/>
          </a:xfrm>
          <a:prstGeom prst="rect">
            <a:avLst/>
          </a:prstGeom>
        </p:spPr>
        <p:txBody>
          <a:bodyPr>
            <a:spAutoFit/>
          </a:bodyPr>
          <a:lstStyle/>
          <a:p>
            <a:pPr lvl="0"/>
            <a:endParaRPr lang="en-US" dirty="0" smtClean="0">
              <a:solidFill>
                <a:srgbClr val="FFFF00"/>
              </a:solidFill>
              <a:latin typeface="Calibri Light" panose="020F0302020204030204" pitchFamily="34" charset="0"/>
              <a:cs typeface="Calibri Light" panose="020F0302020204030204" pitchFamily="34" charset="0"/>
            </a:endParaRPr>
          </a:p>
          <a:p>
            <a:pPr lvl="0"/>
            <a:endParaRPr lang="en-US" dirty="0">
              <a:solidFill>
                <a:srgbClr val="FFFF00"/>
              </a:solidFill>
              <a:latin typeface="Calibri Light" panose="020F0302020204030204" pitchFamily="34" charset="0"/>
              <a:cs typeface="Calibri Light" panose="020F0302020204030204" pitchFamily="34" charset="0"/>
            </a:endParaRPr>
          </a:p>
          <a:p>
            <a:pPr lvl="0"/>
            <a:endParaRPr lang="en-US" dirty="0" smtClean="0">
              <a:solidFill>
                <a:srgbClr val="FFFF00"/>
              </a:solidFill>
              <a:latin typeface="Calibri Light" panose="020F0302020204030204" pitchFamily="34" charset="0"/>
              <a:cs typeface="Calibri Light" panose="020F0302020204030204" pitchFamily="34" charset="0"/>
            </a:endParaRPr>
          </a:p>
          <a:p>
            <a:pPr lvl="0"/>
            <a:r>
              <a:rPr lang="en-US" dirty="0" smtClean="0">
                <a:latin typeface="Calibri Light" panose="020F0302020204030204" pitchFamily="34" charset="0"/>
                <a:cs typeface="Calibri Light" panose="020F0302020204030204" pitchFamily="34" charset="0"/>
              </a:rPr>
              <a:t>Largely </a:t>
            </a:r>
            <a:r>
              <a:rPr lang="en-US" dirty="0">
                <a:latin typeface="Calibri Light" panose="020F0302020204030204" pitchFamily="34" charset="0"/>
                <a:cs typeface="Calibri Light" panose="020F0302020204030204" pitchFamily="34" charset="0"/>
              </a:rPr>
              <a:t>a survey-based thing… </a:t>
            </a:r>
          </a:p>
          <a:p>
            <a:pPr lvl="0"/>
            <a:endParaRPr lang="en-US" dirty="0" smtClean="0">
              <a:solidFill>
                <a:prstClr val="white"/>
              </a:solidFill>
              <a:latin typeface="Calibri Light" panose="020F0302020204030204" pitchFamily="34" charset="0"/>
              <a:cs typeface="Calibri Light" panose="020F0302020204030204" pitchFamily="34" charset="0"/>
            </a:endParaRPr>
          </a:p>
          <a:p>
            <a:pPr lvl="0"/>
            <a:endParaRPr lang="en-US" dirty="0" smtClean="0">
              <a:solidFill>
                <a:prstClr val="white"/>
              </a:solidFill>
              <a:latin typeface="Calibri Light" panose="020F0302020204030204" pitchFamily="34" charset="0"/>
              <a:cs typeface="Calibri Light" panose="020F0302020204030204" pitchFamily="34" charset="0"/>
            </a:endParaRPr>
          </a:p>
          <a:p>
            <a:pPr lvl="0"/>
            <a:r>
              <a:rPr lang="en-US" dirty="0" smtClean="0">
                <a:solidFill>
                  <a:prstClr val="white"/>
                </a:solidFill>
                <a:latin typeface="Calibri Light" panose="020F0302020204030204" pitchFamily="34" charset="0"/>
                <a:cs typeface="Calibri Light" panose="020F0302020204030204" pitchFamily="34" charset="0"/>
              </a:rPr>
              <a:t>Telephone </a:t>
            </a:r>
            <a:r>
              <a:rPr lang="en-US" dirty="0">
                <a:solidFill>
                  <a:prstClr val="white"/>
                </a:solidFill>
                <a:latin typeface="Calibri Light" panose="020F0302020204030204" pitchFamily="34" charset="0"/>
                <a:cs typeface="Calibri Light" panose="020F0302020204030204" pitchFamily="34" charset="0"/>
              </a:rPr>
              <a:t>interviews preferred method followed by digital questionnaires</a:t>
            </a:r>
          </a:p>
          <a:p>
            <a:pPr lvl="0"/>
            <a:endParaRPr lang="en-US"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4994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Resultado de imagen de oliver twist scuol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097" b="30945"/>
          <a:stretch/>
        </p:blipFill>
        <p:spPr bwMode="auto">
          <a:xfrm>
            <a:off x="0" y="-888"/>
            <a:ext cx="9144000" cy="335788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upload.wikimedia.org/wikipedia/en/thumb/0/03/Flag_of_Italy.svg/185px-Flag_of_Italy.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56992"/>
            <a:ext cx="1762125" cy="1171575"/>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4599424" y="3789040"/>
            <a:ext cx="4572000" cy="3416320"/>
          </a:xfrm>
          <a:prstGeom prst="rect">
            <a:avLst/>
          </a:prstGeom>
        </p:spPr>
        <p:txBody>
          <a:bodyPr>
            <a:spAutoFit/>
          </a:bodyPr>
          <a:lstStyle/>
          <a:p>
            <a:r>
              <a:rPr lang="es-ES" b="1" dirty="0" smtClean="0">
                <a:latin typeface="Calibri Light" panose="020F0302020204030204" pitchFamily="34" charset="0"/>
                <a:cs typeface="Calibri Light" panose="020F0302020204030204" pitchFamily="34" charset="0"/>
              </a:rPr>
              <a:t>OLIVER TWIST SCUOLA </a:t>
            </a:r>
          </a:p>
          <a:p>
            <a:endParaRPr lang="es-ES"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smtClean="0">
                <a:latin typeface="Calibri Light" panose="020F0302020204030204" pitchFamily="34" charset="0"/>
                <a:cs typeface="Calibri Light" panose="020F0302020204030204" pitchFamily="34" charset="0"/>
              </a:rPr>
              <a:t>No legal </a:t>
            </a:r>
            <a:r>
              <a:rPr lang="es-ES" dirty="0" err="1">
                <a:latin typeface="Calibri Light" panose="020F0302020204030204" pitchFamily="34" charset="0"/>
                <a:cs typeface="Calibri Light" panose="020F0302020204030204" pitchFamily="34" charset="0"/>
              </a:rPr>
              <a:t>obligation</a:t>
            </a:r>
            <a:r>
              <a:rPr lang="es-ES" dirty="0">
                <a:latin typeface="Calibri Light" panose="020F0302020204030204" pitchFamily="34" charset="0"/>
                <a:cs typeface="Calibri Light" panose="020F0302020204030204" pitchFamily="34" charset="0"/>
              </a:rPr>
              <a:t> </a:t>
            </a:r>
          </a:p>
          <a:p>
            <a:pPr marL="285750" indent="-285750">
              <a:buFont typeface="Arial" panose="020B0604020202020204" pitchFamily="34" charset="0"/>
              <a:buChar char="•"/>
            </a:pPr>
            <a:r>
              <a:rPr lang="es-ES" dirty="0" smtClean="0">
                <a:latin typeface="Calibri Light" panose="020F0302020204030204" pitchFamily="34" charset="0"/>
                <a:cs typeface="Calibri Light" panose="020F0302020204030204" pitchFamily="34" charset="0"/>
              </a:rPr>
              <a:t>Regular </a:t>
            </a:r>
            <a:r>
              <a:rPr lang="es-ES" dirty="0" err="1" smtClean="0">
                <a:latin typeface="Calibri Light" panose="020F0302020204030204" pitchFamily="34" charset="0"/>
                <a:cs typeface="Calibri Light" panose="020F0302020204030204" pitchFamily="34" charset="0"/>
              </a:rPr>
              <a:t>measure</a:t>
            </a:r>
            <a:r>
              <a:rPr lang="es-ES" dirty="0" smtClean="0">
                <a:latin typeface="Calibri Light" panose="020F0302020204030204" pitchFamily="34" charset="0"/>
                <a:cs typeface="Calibri Light" panose="020F0302020204030204" pitchFamily="34" charset="0"/>
              </a:rPr>
              <a:t>: </a:t>
            </a:r>
            <a:r>
              <a:rPr lang="es-ES" dirty="0" err="1" smtClean="0">
                <a:solidFill>
                  <a:srgbClr val="FFFF00"/>
                </a:solidFill>
                <a:latin typeface="Calibri Light" panose="020F0302020204030204" pitchFamily="34" charset="0"/>
                <a:cs typeface="Calibri Light" panose="020F0302020204030204" pitchFamily="34" charset="0"/>
              </a:rPr>
              <a:t>Administrative</a:t>
            </a:r>
            <a:r>
              <a:rPr lang="es-ES" dirty="0" smtClean="0">
                <a:solidFill>
                  <a:srgbClr val="FFFF00"/>
                </a:solidFill>
                <a:latin typeface="Calibri Light" panose="020F0302020204030204" pitchFamily="34" charset="0"/>
                <a:cs typeface="Calibri Light" panose="020F0302020204030204" pitchFamily="34" charset="0"/>
              </a:rPr>
              <a:t> data &amp; </a:t>
            </a:r>
            <a:r>
              <a:rPr lang="es-ES" dirty="0" err="1" smtClean="0">
                <a:solidFill>
                  <a:srgbClr val="FFFF00"/>
                </a:solidFill>
                <a:latin typeface="Calibri Light" panose="020F0302020204030204" pitchFamily="34" charset="0"/>
                <a:cs typeface="Calibri Light" panose="020F0302020204030204" pitchFamily="34" charset="0"/>
              </a:rPr>
              <a:t>survey</a:t>
            </a:r>
            <a:endParaRPr lang="es-ES" dirty="0">
              <a:solidFill>
                <a:srgbClr val="FFFF00"/>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smtClean="0">
                <a:latin typeface="Calibri Light" panose="020F0302020204030204" pitchFamily="34" charset="0"/>
                <a:cs typeface="Calibri Light" panose="020F0302020204030204" pitchFamily="34" charset="0"/>
              </a:rPr>
              <a:t>Total </a:t>
            </a:r>
            <a:r>
              <a:rPr lang="es-ES" dirty="0" err="1" smtClean="0">
                <a:latin typeface="Calibri Light" panose="020F0302020204030204" pitchFamily="34" charset="0"/>
                <a:cs typeface="Calibri Light" panose="020F0302020204030204" pitchFamily="34" charset="0"/>
              </a:rPr>
              <a:t>reference</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population</a:t>
            </a:r>
            <a:endParaRPr lang="es-ES"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err="1" smtClean="0">
                <a:latin typeface="Calibri Light" panose="020F0302020204030204" pitchFamily="34" charset="0"/>
                <a:cs typeface="Calibri Light" panose="020F0302020204030204" pitchFamily="34" charset="0"/>
              </a:rPr>
              <a:t>Multiple</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measurement</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points</a:t>
            </a:r>
            <a:endParaRPr lang="es-ES"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smtClean="0">
                <a:latin typeface="Calibri Light" panose="020F0302020204030204" pitchFamily="34" charset="0"/>
                <a:cs typeface="Calibri Light" panose="020F0302020204030204" pitchFamily="34" charset="0"/>
              </a:rPr>
              <a:t>Response </a:t>
            </a:r>
            <a:r>
              <a:rPr lang="es-ES" dirty="0" err="1" smtClean="0">
                <a:latin typeface="Calibri Light" panose="020F0302020204030204" pitchFamily="34" charset="0"/>
                <a:cs typeface="Calibri Light" panose="020F0302020204030204" pitchFamily="34" charset="0"/>
              </a:rPr>
              <a:t>rate</a:t>
            </a:r>
            <a:r>
              <a:rPr lang="es-ES" dirty="0" smtClean="0">
                <a:latin typeface="Calibri Light" panose="020F0302020204030204" pitchFamily="34" charset="0"/>
                <a:cs typeface="Calibri Light" panose="020F0302020204030204" pitchFamily="34" charset="0"/>
              </a:rPr>
              <a:t> (&gt;90%)</a:t>
            </a:r>
            <a:endParaRPr lang="es-ES"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err="1" smtClean="0">
                <a:latin typeface="Calibri Light" panose="020F0302020204030204" pitchFamily="34" charset="0"/>
                <a:cs typeface="Calibri Light" panose="020F0302020204030204" pitchFamily="34" charset="0"/>
              </a:rPr>
              <a:t>Internal</a:t>
            </a:r>
            <a:r>
              <a:rPr lang="es-ES" dirty="0" smtClean="0">
                <a:latin typeface="Calibri Light" panose="020F0302020204030204" pitchFamily="34" charset="0"/>
                <a:cs typeface="Calibri Light" panose="020F0302020204030204" pitchFamily="34" charset="0"/>
              </a:rPr>
              <a:t> use:  </a:t>
            </a:r>
            <a:r>
              <a:rPr lang="es-ES" dirty="0" err="1" smtClean="0">
                <a:latin typeface="Calibri Light" panose="020F0302020204030204" pitchFamily="34" charset="0"/>
                <a:cs typeface="Calibri Light" panose="020F0302020204030204" pitchFamily="34" charset="0"/>
              </a:rPr>
              <a:t>planning</a:t>
            </a:r>
            <a:r>
              <a:rPr lang="es-ES" dirty="0" smtClean="0">
                <a:latin typeface="Calibri Light" panose="020F0302020204030204" pitchFamily="34" charset="0"/>
                <a:cs typeface="Calibri Light" panose="020F0302020204030204" pitchFamily="34" charset="0"/>
              </a:rPr>
              <a:t>, no </a:t>
            </a:r>
            <a:r>
              <a:rPr lang="es-ES" dirty="0" err="1" smtClean="0">
                <a:latin typeface="Calibri Light" panose="020F0302020204030204" pitchFamily="34" charset="0"/>
                <a:cs typeface="Calibri Light" panose="020F0302020204030204" pitchFamily="34" charset="0"/>
              </a:rPr>
              <a:t>info</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circulated</a:t>
            </a:r>
            <a:r>
              <a:rPr lang="es-ES" dirty="0" smtClean="0">
                <a:latin typeface="Calibri Light" panose="020F0302020204030204" pitchFamily="34" charset="0"/>
                <a:cs typeface="Calibri Light" panose="020F0302020204030204" pitchFamily="34" charset="0"/>
              </a:rPr>
              <a:t> to </a:t>
            </a:r>
            <a:r>
              <a:rPr lang="es-ES" dirty="0" err="1" smtClean="0">
                <a:latin typeface="Calibri Light" panose="020F0302020204030204" pitchFamily="34" charset="0"/>
                <a:cs typeface="Calibri Light" panose="020F0302020204030204" pitchFamily="34" charset="0"/>
              </a:rPr>
              <a:t>families</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or</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students</a:t>
            </a:r>
            <a:r>
              <a:rPr lang="es-ES" dirty="0" smtClean="0">
                <a:latin typeface="Calibri Light" panose="020F0302020204030204" pitchFamily="34" charset="0"/>
                <a:cs typeface="Calibri Light" panose="020F0302020204030204" pitchFamily="34" charset="0"/>
              </a:rPr>
              <a:t> </a:t>
            </a:r>
            <a:endParaRPr lang="es-E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endParaRPr lang="es-E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47447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88032" y="904652"/>
            <a:ext cx="4572000" cy="2139047"/>
          </a:xfrm>
          <a:prstGeom prst="rect">
            <a:avLst/>
          </a:prstGeom>
        </p:spPr>
        <p:txBody>
          <a:bodyPr>
            <a:spAutoFit/>
          </a:bodyPr>
          <a:lstStyle/>
          <a:p>
            <a:r>
              <a:rPr lang="en-US" sz="11500" dirty="0" smtClean="0">
                <a:latin typeface="Calibri Light" panose="020F0302020204030204" pitchFamily="34" charset="0"/>
                <a:cs typeface="Calibri Light" panose="020F0302020204030204" pitchFamily="34" charset="0"/>
              </a:rPr>
              <a:t>WHO</a:t>
            </a:r>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p:txBody>
      </p:sp>
      <p:graphicFrame>
        <p:nvGraphicFramePr>
          <p:cNvPr id="10" name="Diagrama 9"/>
          <p:cNvGraphicFramePr/>
          <p:nvPr>
            <p:extLst>
              <p:ext uri="{D42A27DB-BD31-4B8C-83A1-F6EECF244321}">
                <p14:modId xmlns:p14="http://schemas.microsoft.com/office/powerpoint/2010/main" val="333074742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a 10"/>
          <p:cNvGraphicFramePr/>
          <p:nvPr>
            <p:extLst>
              <p:ext uri="{D42A27DB-BD31-4B8C-83A1-F6EECF244321}">
                <p14:modId xmlns:p14="http://schemas.microsoft.com/office/powerpoint/2010/main" val="3201560696"/>
              </p:ext>
            </p:extLst>
          </p:nvPr>
        </p:nvGraphicFramePr>
        <p:xfrm>
          <a:off x="1500336" y="3181424"/>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96082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Resultado de imagen de pkhk pÃ¤rnumaa kutsehariduskesk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957"/>
          <a:stretch/>
        </p:blipFill>
        <p:spPr bwMode="auto">
          <a:xfrm>
            <a:off x="0" y="-1"/>
            <a:ext cx="9144000" cy="349487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upload.wikimedia.org/wikipedia/commons/thumb/8/8f/Flag_of_Estonia.svg/183px-Flag_of_Estonia.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01008"/>
            <a:ext cx="1743075" cy="1104901"/>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907704" y="4084037"/>
            <a:ext cx="3456384" cy="2585323"/>
          </a:xfrm>
          <a:prstGeom prst="rect">
            <a:avLst/>
          </a:prstGeom>
        </p:spPr>
        <p:txBody>
          <a:bodyPr wrap="square">
            <a:spAutoFit/>
          </a:bodyPr>
          <a:lstStyle/>
          <a:p>
            <a:endParaRPr lang="es-ES"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smtClean="0">
                <a:latin typeface="Calibri Light" panose="020F0302020204030204" pitchFamily="34" charset="0"/>
                <a:cs typeface="Calibri Light" panose="020F0302020204030204" pitchFamily="34" charset="0"/>
              </a:rPr>
              <a:t>Regular </a:t>
            </a:r>
            <a:r>
              <a:rPr lang="es-ES" dirty="0" err="1" smtClean="0">
                <a:latin typeface="Calibri Light" panose="020F0302020204030204" pitchFamily="34" charset="0"/>
                <a:cs typeface="Calibri Light" panose="020F0302020204030204" pitchFamily="34" charset="0"/>
              </a:rPr>
              <a:t>measure</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Survey-based</a:t>
            </a:r>
            <a:endParaRPr lang="es-ES"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err="1" smtClean="0">
                <a:latin typeface="Calibri Light" panose="020F0302020204030204" pitchFamily="34" charset="0"/>
                <a:cs typeface="Calibri Light" panose="020F0302020204030204" pitchFamily="34" charset="0"/>
              </a:rPr>
              <a:t>Teachers</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involved</a:t>
            </a:r>
            <a:endParaRPr lang="es-ES"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smtClean="0">
                <a:latin typeface="Calibri Light" panose="020F0302020204030204" pitchFamily="34" charset="0"/>
                <a:cs typeface="Calibri Light" panose="020F0302020204030204" pitchFamily="34" charset="0"/>
              </a:rPr>
              <a:t>Total </a:t>
            </a:r>
            <a:r>
              <a:rPr lang="es-ES" dirty="0" err="1" smtClean="0">
                <a:latin typeface="Calibri Light" panose="020F0302020204030204" pitchFamily="34" charset="0"/>
                <a:cs typeface="Calibri Light" panose="020F0302020204030204" pitchFamily="34" charset="0"/>
              </a:rPr>
              <a:t>reference</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population</a:t>
            </a:r>
            <a:endParaRPr lang="es-ES"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smtClean="0">
                <a:latin typeface="Calibri Light" panose="020F0302020204030204" pitchFamily="34" charset="0"/>
                <a:cs typeface="Calibri Light" panose="020F0302020204030204" pitchFamily="34" charset="0"/>
              </a:rPr>
              <a:t>6 </a:t>
            </a:r>
            <a:r>
              <a:rPr lang="es-ES" dirty="0" err="1" smtClean="0">
                <a:latin typeface="Calibri Light" panose="020F0302020204030204" pitchFamily="34" charset="0"/>
                <a:cs typeface="Calibri Light" panose="020F0302020204030204" pitchFamily="34" charset="0"/>
              </a:rPr>
              <a:t>months</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after</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graduation</a:t>
            </a:r>
            <a:endParaRPr lang="es-ES"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smtClean="0">
                <a:solidFill>
                  <a:srgbClr val="FFFF00"/>
                </a:solidFill>
                <a:latin typeface="Calibri Light" panose="020F0302020204030204" pitchFamily="34" charset="0"/>
                <a:cs typeface="Calibri Light" panose="020F0302020204030204" pitchFamily="34" charset="0"/>
              </a:rPr>
              <a:t>High response </a:t>
            </a:r>
            <a:r>
              <a:rPr lang="es-ES" dirty="0" err="1" smtClean="0">
                <a:solidFill>
                  <a:srgbClr val="FFFF00"/>
                </a:solidFill>
                <a:latin typeface="Calibri Light" panose="020F0302020204030204" pitchFamily="34" charset="0"/>
                <a:cs typeface="Calibri Light" panose="020F0302020204030204" pitchFamily="34" charset="0"/>
              </a:rPr>
              <a:t>rate</a:t>
            </a:r>
            <a:r>
              <a:rPr lang="es-ES" dirty="0" smtClean="0">
                <a:solidFill>
                  <a:srgbClr val="FFFF00"/>
                </a:solidFill>
                <a:latin typeface="Calibri Light" panose="020F0302020204030204" pitchFamily="34" charset="0"/>
                <a:cs typeface="Calibri Light" panose="020F0302020204030204" pitchFamily="34" charset="0"/>
              </a:rPr>
              <a:t> </a:t>
            </a:r>
            <a:r>
              <a:rPr lang="es-ES" dirty="0" smtClean="0">
                <a:solidFill>
                  <a:srgbClr val="FFFF00"/>
                </a:solidFill>
                <a:latin typeface="Calibri Light" panose="020F0302020204030204" pitchFamily="34" charset="0"/>
                <a:cs typeface="Calibri Light" panose="020F0302020204030204" pitchFamily="34" charset="0"/>
              </a:rPr>
              <a:t>(90</a:t>
            </a:r>
            <a:r>
              <a:rPr lang="es-ES" dirty="0" smtClean="0">
                <a:solidFill>
                  <a:srgbClr val="FFFF00"/>
                </a:solidFill>
                <a:latin typeface="Calibri Light" panose="020F0302020204030204" pitchFamily="34" charset="0"/>
                <a:cs typeface="Calibri Light" panose="020F0302020204030204" pitchFamily="34" charset="0"/>
              </a:rPr>
              <a:t>%)</a:t>
            </a:r>
          </a:p>
          <a:p>
            <a:endParaRPr lang="en-US" b="1" dirty="0" smtClean="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endParaRPr lang="es-ES" dirty="0">
              <a:latin typeface="Calibri Light" panose="020F0302020204030204" pitchFamily="34" charset="0"/>
              <a:cs typeface="Calibri Light" panose="020F0302020204030204" pitchFamily="34" charset="0"/>
            </a:endParaRPr>
          </a:p>
        </p:txBody>
      </p:sp>
      <p:sp>
        <p:nvSpPr>
          <p:cNvPr id="2" name="Rectángulo 1"/>
          <p:cNvSpPr/>
          <p:nvPr/>
        </p:nvSpPr>
        <p:spPr>
          <a:xfrm>
            <a:off x="1800159" y="3501008"/>
            <a:ext cx="3275897" cy="369332"/>
          </a:xfrm>
          <a:prstGeom prst="rect">
            <a:avLst/>
          </a:prstGeom>
        </p:spPr>
        <p:txBody>
          <a:bodyPr wrap="none">
            <a:spAutoFit/>
          </a:bodyPr>
          <a:lstStyle/>
          <a:p>
            <a:r>
              <a:rPr lang="es-ES" b="1" dirty="0">
                <a:latin typeface="Calibri Light" panose="020F0302020204030204" pitchFamily="34" charset="0"/>
                <a:cs typeface="Calibri Light" panose="020F0302020204030204" pitchFamily="34" charset="0"/>
              </a:rPr>
              <a:t>PARNUMA KUTSEHARIDUSKESKUS</a:t>
            </a:r>
          </a:p>
        </p:txBody>
      </p:sp>
      <p:sp>
        <p:nvSpPr>
          <p:cNvPr id="6" name="6 Rectángulo"/>
          <p:cNvSpPr/>
          <p:nvPr/>
        </p:nvSpPr>
        <p:spPr>
          <a:xfrm>
            <a:off x="5508104" y="4077072"/>
            <a:ext cx="3456384" cy="2585323"/>
          </a:xfrm>
          <a:prstGeom prst="rect">
            <a:avLst/>
          </a:prstGeom>
        </p:spPr>
        <p:txBody>
          <a:bodyPr wrap="square">
            <a:spAutoFit/>
          </a:bodyPr>
          <a:lstStyle/>
          <a:p>
            <a:endParaRPr lang="es-ES"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smtClean="0">
                <a:latin typeface="Calibri Light" panose="020F0302020204030204" pitchFamily="34" charset="0"/>
                <a:cs typeface="Calibri Light" panose="020F0302020204030204" pitchFamily="34" charset="0"/>
              </a:rPr>
              <a:t>Ad-hoc </a:t>
            </a:r>
            <a:r>
              <a:rPr lang="es-ES" dirty="0" err="1" smtClean="0">
                <a:latin typeface="Calibri Light" panose="020F0302020204030204" pitchFamily="34" charset="0"/>
                <a:cs typeface="Calibri Light" panose="020F0302020204030204" pitchFamily="34" charset="0"/>
              </a:rPr>
              <a:t>measure</a:t>
            </a:r>
            <a:r>
              <a:rPr lang="es-ES" dirty="0">
                <a:latin typeface="Calibri Light" panose="020F0302020204030204" pitchFamily="34" charset="0"/>
                <a:cs typeface="Calibri Light" panose="020F0302020204030204" pitchFamily="34" charset="0"/>
              </a:rPr>
              <a:t>: </a:t>
            </a:r>
            <a:r>
              <a:rPr lang="es-ES" dirty="0" err="1">
                <a:latin typeface="Calibri Light" panose="020F0302020204030204" pitchFamily="34" charset="0"/>
                <a:cs typeface="Calibri Light" panose="020F0302020204030204" pitchFamily="34" charset="0"/>
              </a:rPr>
              <a:t>Survey-based</a:t>
            </a:r>
            <a:endParaRPr lang="es-ES"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err="1" smtClean="0">
                <a:latin typeface="Calibri Light" panose="020F0302020204030204" pitchFamily="34" charset="0"/>
                <a:cs typeface="Calibri Light" panose="020F0302020204030204" pitchFamily="34" charset="0"/>
              </a:rPr>
              <a:t>External</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organization</a:t>
            </a:r>
            <a:endParaRPr lang="es-ES"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err="1" smtClean="0">
                <a:latin typeface="Calibri Light" panose="020F0302020204030204" pitchFamily="34" charset="0"/>
                <a:cs typeface="Calibri Light" panose="020F0302020204030204" pitchFamily="34" charset="0"/>
              </a:rPr>
              <a:t>Sample</a:t>
            </a:r>
            <a:endParaRPr lang="es-ES"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smtClean="0">
                <a:latin typeface="Calibri Light" panose="020F0302020204030204" pitchFamily="34" charset="0"/>
                <a:cs typeface="Calibri Light" panose="020F0302020204030204" pitchFamily="34" charset="0"/>
              </a:rPr>
              <a:t>1 to 2 </a:t>
            </a:r>
            <a:r>
              <a:rPr lang="es-ES" dirty="0" err="1" smtClean="0">
                <a:latin typeface="Calibri Light" panose="020F0302020204030204" pitchFamily="34" charset="0"/>
                <a:cs typeface="Calibri Light" panose="020F0302020204030204" pitchFamily="34" charset="0"/>
              </a:rPr>
              <a:t>yrs</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after</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graduation</a:t>
            </a:r>
            <a:endParaRPr lang="es-ES"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err="1" smtClean="0">
                <a:solidFill>
                  <a:srgbClr val="FFFF00"/>
                </a:solidFill>
                <a:latin typeface="Calibri Light" panose="020F0302020204030204" pitchFamily="34" charset="0"/>
                <a:cs typeface="Calibri Light" panose="020F0302020204030204" pitchFamily="34" charset="0"/>
              </a:rPr>
              <a:t>Low</a:t>
            </a:r>
            <a:r>
              <a:rPr lang="es-ES" dirty="0" smtClean="0">
                <a:solidFill>
                  <a:srgbClr val="FFFF00"/>
                </a:solidFill>
                <a:latin typeface="Calibri Light" panose="020F0302020204030204" pitchFamily="34" charset="0"/>
                <a:cs typeface="Calibri Light" panose="020F0302020204030204" pitchFamily="34" charset="0"/>
              </a:rPr>
              <a:t> response </a:t>
            </a:r>
            <a:r>
              <a:rPr lang="es-ES" dirty="0" err="1" smtClean="0">
                <a:solidFill>
                  <a:srgbClr val="FFFF00"/>
                </a:solidFill>
                <a:latin typeface="Calibri Light" panose="020F0302020204030204" pitchFamily="34" charset="0"/>
                <a:cs typeface="Calibri Light" panose="020F0302020204030204" pitchFamily="34" charset="0"/>
              </a:rPr>
              <a:t>rate</a:t>
            </a:r>
            <a:r>
              <a:rPr lang="es-ES" dirty="0" smtClean="0">
                <a:solidFill>
                  <a:srgbClr val="FFFF00"/>
                </a:solidFill>
                <a:latin typeface="Calibri Light" panose="020F0302020204030204" pitchFamily="34" charset="0"/>
                <a:cs typeface="Calibri Light" panose="020F0302020204030204" pitchFamily="34" charset="0"/>
              </a:rPr>
              <a:t> </a:t>
            </a:r>
            <a:r>
              <a:rPr lang="es-ES" dirty="0" smtClean="0">
                <a:solidFill>
                  <a:srgbClr val="FFFF00"/>
                </a:solidFill>
                <a:latin typeface="Calibri Light" panose="020F0302020204030204" pitchFamily="34" charset="0"/>
                <a:cs typeface="Calibri Light" panose="020F0302020204030204" pitchFamily="34" charset="0"/>
              </a:rPr>
              <a:t>(&lt;20</a:t>
            </a:r>
            <a:r>
              <a:rPr lang="es-ES" dirty="0" smtClean="0">
                <a:solidFill>
                  <a:srgbClr val="FFFF00"/>
                </a:solidFill>
                <a:latin typeface="Calibri Light" panose="020F0302020204030204" pitchFamily="34" charset="0"/>
                <a:cs typeface="Calibri Light" panose="020F0302020204030204" pitchFamily="34" charset="0"/>
              </a:rPr>
              <a:t>%)</a:t>
            </a:r>
          </a:p>
          <a:p>
            <a:endParaRPr lang="en-US" b="1" dirty="0" smtClean="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endParaRPr lang="es-E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70956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3446975"/>
            <a:ext cx="2520280" cy="2308324"/>
          </a:xfrm>
          <a:prstGeom prst="rect">
            <a:avLst/>
          </a:prstGeom>
        </p:spPr>
        <p:txBody>
          <a:bodyPr wrap="square">
            <a:spAutoFit/>
          </a:bodyPr>
          <a:lstStyle/>
          <a:p>
            <a:pPr lvl="0"/>
            <a:r>
              <a:rPr lang="en-US" dirty="0" smtClean="0">
                <a:solidFill>
                  <a:srgbClr val="FFFF00"/>
                </a:solidFill>
                <a:latin typeface="Calibri Light" panose="020F0302020204030204" pitchFamily="34" charset="0"/>
                <a:cs typeface="Calibri Light" panose="020F0302020204030204" pitchFamily="34" charset="0"/>
              </a:rPr>
              <a:t>Before </a:t>
            </a:r>
            <a:r>
              <a:rPr lang="en-US" dirty="0" smtClean="0">
                <a:solidFill>
                  <a:srgbClr val="FFFF00"/>
                </a:solidFill>
                <a:latin typeface="Calibri Light" panose="020F0302020204030204" pitchFamily="34" charset="0"/>
                <a:cs typeface="Calibri Light" panose="020F0302020204030204" pitchFamily="34" charset="0"/>
              </a:rPr>
              <a:t>graduation</a:t>
            </a:r>
            <a:endParaRPr lang="en-US" dirty="0" smtClean="0">
              <a:solidFill>
                <a:srgbClr val="FFFF00"/>
              </a:solidFill>
              <a:latin typeface="Calibri Light" panose="020F0302020204030204" pitchFamily="34" charset="0"/>
              <a:cs typeface="Calibri Light" panose="020F0302020204030204" pitchFamily="34" charset="0"/>
            </a:endParaRPr>
          </a:p>
          <a:p>
            <a:pPr lvl="0"/>
            <a:endParaRPr lang="en-US" dirty="0">
              <a:solidFill>
                <a:srgbClr val="FFFF00"/>
              </a:solidFill>
              <a:latin typeface="Calibri Light" panose="020F0302020204030204" pitchFamily="34" charset="0"/>
              <a:cs typeface="Calibri Light" panose="020F0302020204030204" pitchFamily="34" charset="0"/>
            </a:endParaRPr>
          </a:p>
          <a:p>
            <a:r>
              <a:rPr lang="en-US" dirty="0" smtClean="0">
                <a:solidFill>
                  <a:prstClr val="white"/>
                </a:solidFill>
                <a:latin typeface="Calibri Light" panose="020F0302020204030204" pitchFamily="34" charset="0"/>
                <a:cs typeface="Calibri Light" panose="020F0302020204030204" pitchFamily="34" charset="0"/>
              </a:rPr>
              <a:t>Only ALFA </a:t>
            </a:r>
            <a:r>
              <a:rPr lang="en-US" dirty="0" smtClean="0">
                <a:solidFill>
                  <a:prstClr val="white"/>
                </a:solidFill>
                <a:latin typeface="Calibri Light" panose="020F0302020204030204" pitchFamily="34" charset="0"/>
                <a:cs typeface="Calibri Light" panose="020F0302020204030204" pitchFamily="34" charset="0"/>
              </a:rPr>
              <a:t>COLLEGE </a:t>
            </a:r>
            <a:r>
              <a:rPr lang="en-US" dirty="0" smtClean="0">
                <a:solidFill>
                  <a:prstClr val="white"/>
                </a:solidFill>
                <a:latin typeface="Calibri Light" panose="020F0302020204030204" pitchFamily="34" charset="0"/>
                <a:cs typeface="Calibri Light" panose="020F0302020204030204" pitchFamily="34" charset="0"/>
              </a:rPr>
              <a:t>(NL) gathers </a:t>
            </a:r>
            <a:r>
              <a:rPr lang="en-US" dirty="0" smtClean="0">
                <a:solidFill>
                  <a:prstClr val="white"/>
                </a:solidFill>
                <a:latin typeface="Calibri Light" panose="020F0302020204030204" pitchFamily="34" charset="0"/>
                <a:cs typeface="Calibri Light" panose="020F0302020204030204" pitchFamily="34" charset="0"/>
              </a:rPr>
              <a:t>info on students plans after graduation and starts building an </a:t>
            </a:r>
            <a:r>
              <a:rPr lang="en-US" dirty="0">
                <a:solidFill>
                  <a:prstClr val="white"/>
                </a:solidFill>
                <a:latin typeface="Calibri Light" panose="020F0302020204030204" pitchFamily="34" charset="0"/>
                <a:cs typeface="Calibri Light" panose="020F0302020204030204" pitchFamily="34" charset="0"/>
              </a:rPr>
              <a:t>alumni </a:t>
            </a:r>
            <a:r>
              <a:rPr lang="en-US" dirty="0" smtClean="0">
                <a:solidFill>
                  <a:prstClr val="white"/>
                </a:solidFill>
                <a:latin typeface="Calibri Light" panose="020F0302020204030204" pitchFamily="34" charset="0"/>
                <a:cs typeface="Calibri Light" panose="020F0302020204030204" pitchFamily="34" charset="0"/>
              </a:rPr>
              <a:t>network. </a:t>
            </a:r>
            <a:endParaRPr lang="en-US" dirty="0">
              <a:solidFill>
                <a:prstClr val="white"/>
              </a:solidFill>
              <a:latin typeface="Calibri Light" panose="020F0302020204030204" pitchFamily="34" charset="0"/>
              <a:cs typeface="Calibri Light" panose="020F0302020204030204" pitchFamily="34" charset="0"/>
            </a:endParaRPr>
          </a:p>
          <a:p>
            <a:pPr lvl="0"/>
            <a:endParaRPr lang="en-US" dirty="0">
              <a:solidFill>
                <a:srgbClr val="FFFF00"/>
              </a:solidFill>
              <a:latin typeface="Calibri Light" panose="020F0302020204030204" pitchFamily="34" charset="0"/>
              <a:cs typeface="Calibri Light" panose="020F0302020204030204" pitchFamily="34" charset="0"/>
            </a:endParaRPr>
          </a:p>
        </p:txBody>
      </p:sp>
      <p:sp>
        <p:nvSpPr>
          <p:cNvPr id="4" name="3 Rectángulo"/>
          <p:cNvSpPr/>
          <p:nvPr/>
        </p:nvSpPr>
        <p:spPr>
          <a:xfrm>
            <a:off x="5577638" y="3429000"/>
            <a:ext cx="3026810" cy="1754326"/>
          </a:xfrm>
          <a:prstGeom prst="rect">
            <a:avLst/>
          </a:prstGeom>
        </p:spPr>
        <p:txBody>
          <a:bodyPr wrap="square">
            <a:spAutoFit/>
          </a:bodyPr>
          <a:lstStyle/>
          <a:p>
            <a:pPr lvl="0"/>
            <a:r>
              <a:rPr lang="en-US" dirty="0" smtClean="0">
                <a:solidFill>
                  <a:srgbClr val="FFFF00"/>
                </a:solidFill>
                <a:latin typeface="Calibri Light" panose="020F0302020204030204" pitchFamily="34" charset="0"/>
                <a:cs typeface="Calibri Light" panose="020F0302020204030204" pitchFamily="34" charset="0"/>
              </a:rPr>
              <a:t>Longitudinal </a:t>
            </a:r>
            <a:endParaRPr lang="en-US" dirty="0">
              <a:solidFill>
                <a:srgbClr val="FFFF00"/>
              </a:solidFill>
              <a:latin typeface="Calibri Light" panose="020F0302020204030204" pitchFamily="34" charset="0"/>
              <a:cs typeface="Calibri Light" panose="020F0302020204030204" pitchFamily="34" charset="0"/>
            </a:endParaRPr>
          </a:p>
          <a:p>
            <a:pPr lvl="0"/>
            <a:endParaRPr lang="en-US" dirty="0" smtClean="0">
              <a:solidFill>
                <a:prstClr val="white"/>
              </a:solidFill>
              <a:latin typeface="Calibri Light" panose="020F0302020204030204" pitchFamily="34" charset="0"/>
              <a:cs typeface="Calibri Light" panose="020F0302020204030204" pitchFamily="34" charset="0"/>
            </a:endParaRPr>
          </a:p>
          <a:p>
            <a:pPr lvl="0"/>
            <a:r>
              <a:rPr lang="en-US" dirty="0" smtClean="0">
                <a:solidFill>
                  <a:prstClr val="white"/>
                </a:solidFill>
                <a:latin typeface="Calibri Light" panose="020F0302020204030204" pitchFamily="34" charset="0"/>
                <a:cs typeface="Calibri Light" panose="020F0302020204030204" pitchFamily="34" charset="0"/>
              </a:rPr>
              <a:t>OLIVER TWIST SCUOLA </a:t>
            </a:r>
            <a:r>
              <a:rPr lang="en-US" dirty="0" smtClean="0">
                <a:solidFill>
                  <a:prstClr val="white"/>
                </a:solidFill>
                <a:latin typeface="Calibri Light" panose="020F0302020204030204" pitchFamily="34" charset="0"/>
                <a:cs typeface="Calibri Light" panose="020F0302020204030204" pitchFamily="34" charset="0"/>
              </a:rPr>
              <a:t>(IT) contacts </a:t>
            </a:r>
            <a:r>
              <a:rPr lang="en-US" dirty="0" smtClean="0">
                <a:solidFill>
                  <a:prstClr val="white"/>
                </a:solidFill>
                <a:latin typeface="Calibri Light" panose="020F0302020204030204" pitchFamily="34" charset="0"/>
                <a:cs typeface="Calibri Light" panose="020F0302020204030204" pitchFamily="34" charset="0"/>
              </a:rPr>
              <a:t>last </a:t>
            </a:r>
            <a:r>
              <a:rPr lang="en-US" dirty="0">
                <a:solidFill>
                  <a:prstClr val="white"/>
                </a:solidFill>
                <a:latin typeface="Calibri Light" panose="020F0302020204030204" pitchFamily="34" charset="0"/>
                <a:cs typeface="Calibri Light" panose="020F0302020204030204" pitchFamily="34" charset="0"/>
              </a:rPr>
              <a:t>year graduates </a:t>
            </a:r>
            <a:r>
              <a:rPr lang="en-US" dirty="0" smtClean="0">
                <a:solidFill>
                  <a:prstClr val="white"/>
                </a:solidFill>
                <a:latin typeface="Calibri Light" panose="020F0302020204030204" pitchFamily="34" charset="0"/>
                <a:cs typeface="Calibri Light" panose="020F0302020204030204" pitchFamily="34" charset="0"/>
              </a:rPr>
              <a:t>every </a:t>
            </a:r>
            <a:r>
              <a:rPr lang="en-US" dirty="0" smtClean="0">
                <a:solidFill>
                  <a:prstClr val="white"/>
                </a:solidFill>
                <a:latin typeface="Calibri Light" panose="020F0302020204030204" pitchFamily="34" charset="0"/>
                <a:cs typeface="Calibri Light" panose="020F0302020204030204" pitchFamily="34" charset="0"/>
              </a:rPr>
              <a:t>3 months</a:t>
            </a:r>
            <a:r>
              <a:rPr lang="en-US" dirty="0">
                <a:solidFill>
                  <a:prstClr val="white"/>
                </a:solidFill>
                <a:latin typeface="Calibri Light" panose="020F0302020204030204" pitchFamily="34" charset="0"/>
                <a:cs typeface="Calibri Light" panose="020F0302020204030204" pitchFamily="34" charset="0"/>
              </a:rPr>
              <a:t>, «older» graduates twice a year. </a:t>
            </a:r>
          </a:p>
        </p:txBody>
      </p:sp>
      <p:sp>
        <p:nvSpPr>
          <p:cNvPr id="6" name="5 Rectángulo"/>
          <p:cNvSpPr/>
          <p:nvPr/>
        </p:nvSpPr>
        <p:spPr>
          <a:xfrm>
            <a:off x="288032" y="904652"/>
            <a:ext cx="4572000" cy="2139047"/>
          </a:xfrm>
          <a:prstGeom prst="rect">
            <a:avLst/>
          </a:prstGeom>
        </p:spPr>
        <p:txBody>
          <a:bodyPr>
            <a:spAutoFit/>
          </a:bodyPr>
          <a:lstStyle/>
          <a:p>
            <a:r>
              <a:rPr lang="en-US" sz="11500" dirty="0" smtClean="0">
                <a:latin typeface="Calibri Light" panose="020F0302020204030204" pitchFamily="34" charset="0"/>
                <a:cs typeface="Calibri Light" panose="020F0302020204030204" pitchFamily="34" charset="0"/>
              </a:rPr>
              <a:t>WHEN</a:t>
            </a:r>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p:txBody>
      </p:sp>
      <p:sp>
        <p:nvSpPr>
          <p:cNvPr id="5" name="2 Rectángulo"/>
          <p:cNvSpPr/>
          <p:nvPr/>
        </p:nvSpPr>
        <p:spPr>
          <a:xfrm>
            <a:off x="2843808" y="3429000"/>
            <a:ext cx="2520280" cy="1477328"/>
          </a:xfrm>
          <a:prstGeom prst="rect">
            <a:avLst/>
          </a:prstGeom>
        </p:spPr>
        <p:txBody>
          <a:bodyPr wrap="square">
            <a:spAutoFit/>
          </a:bodyPr>
          <a:lstStyle/>
          <a:p>
            <a:pPr lvl="0"/>
            <a:r>
              <a:rPr lang="en-US" dirty="0" smtClean="0">
                <a:solidFill>
                  <a:srgbClr val="FFFF00"/>
                </a:solidFill>
                <a:latin typeface="Calibri Light" panose="020F0302020204030204" pitchFamily="34" charset="0"/>
                <a:cs typeface="Calibri Light" panose="020F0302020204030204" pitchFamily="34" charset="0"/>
              </a:rPr>
              <a:t>Shortly after graduation</a:t>
            </a:r>
            <a:endParaRPr lang="en-US" dirty="0" smtClean="0">
              <a:solidFill>
                <a:srgbClr val="FFFF00"/>
              </a:solidFill>
              <a:latin typeface="Calibri Light" panose="020F0302020204030204" pitchFamily="34" charset="0"/>
              <a:cs typeface="Calibri Light" panose="020F0302020204030204" pitchFamily="34" charset="0"/>
            </a:endParaRPr>
          </a:p>
          <a:p>
            <a:endParaRPr lang="en-US" dirty="0">
              <a:solidFill>
                <a:srgbClr val="FFFF00"/>
              </a:solidFill>
              <a:latin typeface="Calibri Light" panose="020F0302020204030204" pitchFamily="34" charset="0"/>
              <a:cs typeface="Calibri Light" panose="020F0302020204030204" pitchFamily="34" charset="0"/>
            </a:endParaRPr>
          </a:p>
          <a:p>
            <a:r>
              <a:rPr lang="en-US" dirty="0" smtClean="0">
                <a:solidFill>
                  <a:prstClr val="white"/>
                </a:solidFill>
                <a:latin typeface="Calibri Light" panose="020F0302020204030204" pitchFamily="34" charset="0"/>
                <a:cs typeface="Calibri Light" panose="020F0302020204030204" pitchFamily="34" charset="0"/>
              </a:rPr>
              <a:t>Single measure</a:t>
            </a:r>
          </a:p>
          <a:p>
            <a:r>
              <a:rPr lang="en-US" dirty="0" smtClean="0">
                <a:solidFill>
                  <a:prstClr val="white"/>
                </a:solidFill>
                <a:latin typeface="Calibri Light" panose="020F0302020204030204" pitchFamily="34" charset="0"/>
                <a:cs typeface="Calibri Light" panose="020F0302020204030204" pitchFamily="34" charset="0"/>
              </a:rPr>
              <a:t>6-12 months</a:t>
            </a:r>
            <a:endParaRPr lang="en-US" dirty="0">
              <a:solidFill>
                <a:prstClr val="white"/>
              </a:solidFill>
              <a:latin typeface="Calibri Light" panose="020F0302020204030204" pitchFamily="34" charset="0"/>
              <a:cs typeface="Calibri Light" panose="020F0302020204030204" pitchFamily="34" charset="0"/>
            </a:endParaRPr>
          </a:p>
          <a:p>
            <a:pPr lvl="0"/>
            <a:endParaRPr lang="en-US" dirty="0">
              <a:solidFill>
                <a:srgbClr val="FFFF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74751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de alfa colle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473" b="11921"/>
          <a:stretch/>
        </p:blipFill>
        <p:spPr bwMode="auto">
          <a:xfrm>
            <a:off x="0" y="-27384"/>
            <a:ext cx="9144000" cy="345638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thumb/2/20/Flag_of_the_Netherlands.svg/192px-Flag_of_the_Netherland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29000"/>
            <a:ext cx="1828800" cy="1219201"/>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4599424" y="3789040"/>
            <a:ext cx="4572000" cy="2862322"/>
          </a:xfrm>
          <a:prstGeom prst="rect">
            <a:avLst/>
          </a:prstGeom>
        </p:spPr>
        <p:txBody>
          <a:bodyPr>
            <a:spAutoFit/>
          </a:bodyPr>
          <a:lstStyle/>
          <a:p>
            <a:r>
              <a:rPr lang="es-ES" b="1" dirty="0" smtClean="0">
                <a:latin typeface="Calibri Light" panose="020F0302020204030204" pitchFamily="34" charset="0"/>
                <a:cs typeface="Calibri Light" panose="020F0302020204030204" pitchFamily="34" charset="0"/>
              </a:rPr>
              <a:t>ALFA COLLEGE</a:t>
            </a:r>
          </a:p>
          <a:p>
            <a:endParaRPr lang="es-ES"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smtClean="0">
                <a:latin typeface="Calibri Light" panose="020F0302020204030204" pitchFamily="34" charset="0"/>
                <a:cs typeface="Calibri Light" panose="020F0302020204030204" pitchFamily="34" charset="0"/>
              </a:rPr>
              <a:t>No legal </a:t>
            </a:r>
            <a:r>
              <a:rPr lang="es-ES" dirty="0" err="1">
                <a:latin typeface="Calibri Light" panose="020F0302020204030204" pitchFamily="34" charset="0"/>
                <a:cs typeface="Calibri Light" panose="020F0302020204030204" pitchFamily="34" charset="0"/>
              </a:rPr>
              <a:t>obligation</a:t>
            </a:r>
            <a:r>
              <a:rPr lang="es-ES" dirty="0">
                <a:latin typeface="Calibri Light" panose="020F0302020204030204" pitchFamily="34" charset="0"/>
                <a:cs typeface="Calibri Light" panose="020F0302020204030204" pitchFamily="34" charset="0"/>
              </a:rPr>
              <a:t> </a:t>
            </a:r>
          </a:p>
          <a:p>
            <a:pPr marL="285750" indent="-285750">
              <a:buFont typeface="Arial" panose="020B0604020202020204" pitchFamily="34" charset="0"/>
              <a:buChar char="•"/>
            </a:pPr>
            <a:r>
              <a:rPr lang="es-ES" dirty="0" err="1" smtClean="0">
                <a:latin typeface="Calibri Light" panose="020F0302020204030204" pitchFamily="34" charset="0"/>
                <a:cs typeface="Calibri Light" panose="020F0302020204030204" pitchFamily="34" charset="0"/>
              </a:rPr>
              <a:t>Survey-based</a:t>
            </a:r>
            <a:r>
              <a:rPr lang="es-ES" dirty="0" smtClean="0">
                <a:latin typeface="Calibri Light" panose="020F0302020204030204" pitchFamily="34" charset="0"/>
                <a:cs typeface="Calibri Light" panose="020F0302020204030204" pitchFamily="34" charset="0"/>
              </a:rPr>
              <a:t>. Digital (X-monitor)</a:t>
            </a:r>
            <a:endParaRPr lang="es-ES"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err="1" smtClean="0">
                <a:latin typeface="Calibri Light" panose="020F0302020204030204" pitchFamily="34" charset="0"/>
                <a:cs typeface="Calibri Light" panose="020F0302020204030204" pitchFamily="34" charset="0"/>
              </a:rPr>
              <a:t>Graduate</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population</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sample</a:t>
            </a:r>
            <a:endParaRPr lang="es-ES"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err="1" smtClean="0">
                <a:solidFill>
                  <a:srgbClr val="FFFF00"/>
                </a:solidFill>
                <a:latin typeface="Calibri Light" panose="020F0302020204030204" pitchFamily="34" charset="0"/>
                <a:cs typeface="Calibri Light" panose="020F0302020204030204" pitchFamily="34" charset="0"/>
              </a:rPr>
              <a:t>Before</a:t>
            </a:r>
            <a:r>
              <a:rPr lang="es-ES" dirty="0" smtClean="0">
                <a:solidFill>
                  <a:srgbClr val="FFFF00"/>
                </a:solidFill>
                <a:latin typeface="Calibri Light" panose="020F0302020204030204" pitchFamily="34" charset="0"/>
                <a:cs typeface="Calibri Light" panose="020F0302020204030204" pitchFamily="34" charset="0"/>
              </a:rPr>
              <a:t> </a:t>
            </a:r>
            <a:r>
              <a:rPr lang="es-ES" dirty="0" smtClean="0">
                <a:latin typeface="Calibri Light" panose="020F0302020204030204" pitchFamily="34" charset="0"/>
                <a:cs typeface="Calibri Light" panose="020F0302020204030204" pitchFamily="34" charset="0"/>
              </a:rPr>
              <a:t>and  6 </a:t>
            </a:r>
            <a:r>
              <a:rPr lang="es-ES" dirty="0" err="1" smtClean="0">
                <a:latin typeface="Calibri Light" panose="020F0302020204030204" pitchFamily="34" charset="0"/>
                <a:cs typeface="Calibri Light" panose="020F0302020204030204" pitchFamily="34" charset="0"/>
              </a:rPr>
              <a:t>months</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after</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graduation</a:t>
            </a:r>
            <a:r>
              <a:rPr lang="es-ES" dirty="0" smtClean="0">
                <a:latin typeface="Calibri Light" panose="020F0302020204030204" pitchFamily="34" charset="0"/>
                <a:cs typeface="Calibri Light" panose="020F0302020204030204" pitchFamily="34" charset="0"/>
              </a:rPr>
              <a:t> (*) </a:t>
            </a:r>
            <a:endParaRPr lang="es-ES"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dirty="0" smtClean="0">
                <a:solidFill>
                  <a:srgbClr val="FFFF00"/>
                </a:solidFill>
                <a:latin typeface="Calibri Light" panose="020F0302020204030204" pitchFamily="34" charset="0"/>
                <a:cs typeface="Calibri Light" panose="020F0302020204030204" pitchFamily="34" charset="0"/>
              </a:rPr>
              <a:t>The </a:t>
            </a:r>
            <a:r>
              <a:rPr lang="en-US" dirty="0">
                <a:solidFill>
                  <a:srgbClr val="FFFF00"/>
                </a:solidFill>
                <a:latin typeface="Calibri Light" panose="020F0302020204030204" pitchFamily="34" charset="0"/>
                <a:cs typeface="Calibri Light" panose="020F0302020204030204" pitchFamily="34" charset="0"/>
              </a:rPr>
              <a:t>info is disseminated to educational teams and management</a:t>
            </a:r>
            <a:endParaRPr lang="en-US" dirty="0" smtClean="0">
              <a:solidFill>
                <a:srgbClr val="FFFF00"/>
              </a:solidFill>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endParaRPr lang="es-E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65676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3446975"/>
            <a:ext cx="4248472" cy="2862322"/>
          </a:xfrm>
          <a:prstGeom prst="rect">
            <a:avLst/>
          </a:prstGeom>
        </p:spPr>
        <p:txBody>
          <a:bodyPr wrap="square">
            <a:spAutoFit/>
          </a:bodyPr>
          <a:lstStyle/>
          <a:p>
            <a:pPr lvl="0"/>
            <a:r>
              <a:rPr lang="en-US" dirty="0" smtClean="0">
                <a:solidFill>
                  <a:srgbClr val="FFFF00"/>
                </a:solidFill>
                <a:latin typeface="Calibri Light" panose="020F0302020204030204" pitchFamily="34" charset="0"/>
                <a:cs typeface="Calibri Light" panose="020F0302020204030204" pitchFamily="34" charset="0"/>
              </a:rPr>
              <a:t>So what?? </a:t>
            </a:r>
            <a:endParaRPr lang="en-US" dirty="0" smtClean="0">
              <a:solidFill>
                <a:srgbClr val="FFFF00"/>
              </a:solidFill>
              <a:latin typeface="Calibri Light" panose="020F0302020204030204" pitchFamily="34" charset="0"/>
              <a:cs typeface="Calibri Light" panose="020F0302020204030204" pitchFamily="34" charset="0"/>
            </a:endParaRPr>
          </a:p>
          <a:p>
            <a:pPr lvl="0"/>
            <a:endParaRPr lang="en-US" dirty="0">
              <a:solidFill>
                <a:srgbClr val="FFFF00"/>
              </a:solidFill>
              <a:latin typeface="Calibri Light" panose="020F0302020204030204" pitchFamily="34" charset="0"/>
              <a:cs typeface="Calibri Light" panose="020F0302020204030204" pitchFamily="34" charset="0"/>
            </a:endParaRPr>
          </a:p>
          <a:p>
            <a:pPr lvl="0"/>
            <a:r>
              <a:rPr lang="en-US" dirty="0" smtClean="0">
                <a:solidFill>
                  <a:prstClr val="white"/>
                </a:solidFill>
                <a:latin typeface="Calibri Light" panose="020F0302020204030204" pitchFamily="34" charset="0"/>
                <a:cs typeface="Calibri Light" panose="020F0302020204030204" pitchFamily="34" charset="0"/>
              </a:rPr>
              <a:t>…often limited </a:t>
            </a:r>
            <a:r>
              <a:rPr lang="en-US" dirty="0">
                <a:solidFill>
                  <a:prstClr val="white"/>
                </a:solidFill>
                <a:latin typeface="Calibri Light" panose="020F0302020204030204" pitchFamily="34" charset="0"/>
                <a:cs typeface="Calibri Light" panose="020F0302020204030204" pitchFamily="34" charset="0"/>
              </a:rPr>
              <a:t>to simple descriptive</a:t>
            </a:r>
          </a:p>
          <a:p>
            <a:pPr lvl="0"/>
            <a:r>
              <a:rPr lang="en-US" dirty="0">
                <a:solidFill>
                  <a:prstClr val="white"/>
                </a:solidFill>
                <a:latin typeface="Calibri Light" panose="020F0302020204030204" pitchFamily="34" charset="0"/>
                <a:cs typeface="Calibri Light" panose="020F0302020204030204" pitchFamily="34" charset="0"/>
              </a:rPr>
              <a:t>information about the </a:t>
            </a:r>
            <a:r>
              <a:rPr lang="en-US" dirty="0" err="1">
                <a:solidFill>
                  <a:prstClr val="white"/>
                </a:solidFill>
                <a:latin typeface="Calibri Light" panose="020F0302020204030204" pitchFamily="34" charset="0"/>
                <a:cs typeface="Calibri Light" panose="020F0302020204030204" pitchFamily="34" charset="0"/>
              </a:rPr>
              <a:t>labour</a:t>
            </a:r>
            <a:r>
              <a:rPr lang="en-US" dirty="0">
                <a:solidFill>
                  <a:prstClr val="white"/>
                </a:solidFill>
                <a:latin typeface="Calibri Light" panose="020F0302020204030204" pitchFamily="34" charset="0"/>
                <a:cs typeface="Calibri Light" panose="020F0302020204030204" pitchFamily="34" charset="0"/>
              </a:rPr>
              <a:t> market success </a:t>
            </a:r>
            <a:r>
              <a:rPr lang="en-US" dirty="0" smtClean="0">
                <a:solidFill>
                  <a:prstClr val="white"/>
                </a:solidFill>
                <a:latin typeface="Calibri Light" panose="020F0302020204030204" pitchFamily="34" charset="0"/>
                <a:cs typeface="Calibri Light" panose="020F0302020204030204" pitchFamily="34" charset="0"/>
              </a:rPr>
              <a:t>of </a:t>
            </a:r>
            <a:r>
              <a:rPr lang="en-US" dirty="0">
                <a:solidFill>
                  <a:prstClr val="white"/>
                </a:solidFill>
                <a:latin typeface="Calibri Light" panose="020F0302020204030204" pitchFamily="34" charset="0"/>
                <a:cs typeface="Calibri Light" panose="020F0302020204030204" pitchFamily="34" charset="0"/>
              </a:rPr>
              <a:t>the </a:t>
            </a:r>
            <a:r>
              <a:rPr lang="en-US" dirty="0" smtClean="0">
                <a:solidFill>
                  <a:prstClr val="white"/>
                </a:solidFill>
                <a:latin typeface="Calibri Light" panose="020F0302020204030204" pitchFamily="34" charset="0"/>
                <a:cs typeface="Calibri Light" panose="020F0302020204030204" pitchFamily="34" charset="0"/>
              </a:rPr>
              <a:t>graduates</a:t>
            </a:r>
          </a:p>
          <a:p>
            <a:pPr lvl="0"/>
            <a:endParaRPr lang="en-US" dirty="0">
              <a:solidFill>
                <a:prstClr val="white"/>
              </a:solidFill>
              <a:latin typeface="Calibri Light" panose="020F0302020204030204" pitchFamily="34" charset="0"/>
              <a:cs typeface="Calibri Light" panose="020F0302020204030204" pitchFamily="34" charset="0"/>
            </a:endParaRPr>
          </a:p>
          <a:p>
            <a:pPr lvl="0"/>
            <a:r>
              <a:rPr lang="en-US" dirty="0" smtClean="0">
                <a:solidFill>
                  <a:prstClr val="white"/>
                </a:solidFill>
                <a:latin typeface="Calibri Light" panose="020F0302020204030204" pitchFamily="34" charset="0"/>
                <a:cs typeface="Calibri Light" panose="020F0302020204030204" pitchFamily="34" charset="0"/>
              </a:rPr>
              <a:t>… not really accessible</a:t>
            </a:r>
            <a:endParaRPr lang="en-US" dirty="0" smtClean="0">
              <a:solidFill>
                <a:prstClr val="white"/>
              </a:solidFill>
              <a:latin typeface="Calibri Light" panose="020F0302020204030204" pitchFamily="34" charset="0"/>
              <a:cs typeface="Calibri Light" panose="020F0302020204030204" pitchFamily="34" charset="0"/>
            </a:endParaRPr>
          </a:p>
          <a:p>
            <a:pPr lvl="0"/>
            <a:endParaRPr lang="en-US" dirty="0">
              <a:solidFill>
                <a:prstClr val="white"/>
              </a:solidFill>
              <a:latin typeface="Calibri Light" panose="020F0302020204030204" pitchFamily="34" charset="0"/>
              <a:cs typeface="Calibri Light" panose="020F0302020204030204" pitchFamily="34" charset="0"/>
            </a:endParaRPr>
          </a:p>
          <a:p>
            <a:pPr lvl="0"/>
            <a:r>
              <a:rPr lang="en-US" dirty="0" smtClean="0">
                <a:latin typeface="Calibri Light" panose="020F0302020204030204" pitchFamily="34" charset="0"/>
                <a:cs typeface="Calibri Light" panose="020F0302020204030204" pitchFamily="34" charset="0"/>
              </a:rPr>
              <a:t>… does seldom lead to any action other than self-reassurance or marketing</a:t>
            </a:r>
            <a:endParaRPr lang="en-US" dirty="0">
              <a:latin typeface="Calibri Light" panose="020F0302020204030204" pitchFamily="34" charset="0"/>
              <a:cs typeface="Calibri Light" panose="020F0302020204030204" pitchFamily="34" charset="0"/>
            </a:endParaRPr>
          </a:p>
        </p:txBody>
      </p:sp>
      <p:sp>
        <p:nvSpPr>
          <p:cNvPr id="6" name="5 Rectángulo"/>
          <p:cNvSpPr/>
          <p:nvPr/>
        </p:nvSpPr>
        <p:spPr>
          <a:xfrm>
            <a:off x="288032" y="904652"/>
            <a:ext cx="4572000" cy="2139047"/>
          </a:xfrm>
          <a:prstGeom prst="rect">
            <a:avLst/>
          </a:prstGeom>
        </p:spPr>
        <p:txBody>
          <a:bodyPr>
            <a:spAutoFit/>
          </a:bodyPr>
          <a:lstStyle/>
          <a:p>
            <a:r>
              <a:rPr lang="en-US" sz="11500" dirty="0" smtClean="0">
                <a:latin typeface="Calibri Light" panose="020F0302020204030204" pitchFamily="34" charset="0"/>
                <a:cs typeface="Calibri Light" panose="020F0302020204030204" pitchFamily="34" charset="0"/>
              </a:rPr>
              <a:t>WHY</a:t>
            </a:r>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p:txBody>
      </p:sp>
      <p:pic>
        <p:nvPicPr>
          <p:cNvPr id="2" name="Imagen 1"/>
          <p:cNvPicPr>
            <a:picLocks noChangeAspect="1"/>
          </p:cNvPicPr>
          <p:nvPr/>
        </p:nvPicPr>
        <p:blipFill>
          <a:blip r:embed="rId2"/>
          <a:stretch>
            <a:fillRect/>
          </a:stretch>
        </p:blipFill>
        <p:spPr>
          <a:xfrm>
            <a:off x="4716016" y="1844824"/>
            <a:ext cx="4171950" cy="4638675"/>
          </a:xfrm>
          <a:prstGeom prst="rect">
            <a:avLst/>
          </a:prstGeom>
        </p:spPr>
      </p:pic>
    </p:spTree>
    <p:extLst>
      <p:ext uri="{BB962C8B-B14F-4D97-AF65-F5344CB8AC3E}">
        <p14:creationId xmlns:p14="http://schemas.microsoft.com/office/powerpoint/2010/main" val="2520886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3446975"/>
            <a:ext cx="4248472" cy="2031325"/>
          </a:xfrm>
          <a:prstGeom prst="rect">
            <a:avLst/>
          </a:prstGeom>
        </p:spPr>
        <p:txBody>
          <a:bodyPr wrap="square">
            <a:spAutoFit/>
          </a:bodyPr>
          <a:lstStyle/>
          <a:p>
            <a:pPr lvl="0"/>
            <a:r>
              <a:rPr lang="en-US" dirty="0" smtClean="0">
                <a:solidFill>
                  <a:srgbClr val="FFFF00"/>
                </a:solidFill>
                <a:latin typeface="Calibri Light" panose="020F0302020204030204" pitchFamily="34" charset="0"/>
                <a:cs typeface="Calibri Light" panose="020F0302020204030204" pitchFamily="34" charset="0"/>
              </a:rPr>
              <a:t>Not a longstanding tradition</a:t>
            </a:r>
            <a:endParaRPr lang="en-US" dirty="0" smtClean="0">
              <a:solidFill>
                <a:srgbClr val="FFFF00"/>
              </a:solidFill>
              <a:latin typeface="Calibri Light" panose="020F0302020204030204" pitchFamily="34" charset="0"/>
              <a:cs typeface="Calibri Light" panose="020F0302020204030204" pitchFamily="34" charset="0"/>
            </a:endParaRPr>
          </a:p>
          <a:p>
            <a:pPr lvl="0"/>
            <a:endParaRPr lang="en-US" dirty="0">
              <a:solidFill>
                <a:srgbClr val="FFFF00"/>
              </a:solidFill>
              <a:latin typeface="Calibri Light" panose="020F0302020204030204" pitchFamily="34" charset="0"/>
              <a:cs typeface="Calibri Light" panose="020F0302020204030204" pitchFamily="34" charset="0"/>
            </a:endParaRPr>
          </a:p>
          <a:p>
            <a:pPr lvl="0"/>
            <a:r>
              <a:rPr lang="en-US" dirty="0" smtClean="0">
                <a:solidFill>
                  <a:prstClr val="white"/>
                </a:solidFill>
                <a:latin typeface="Calibri Light" panose="020F0302020204030204" pitchFamily="34" charset="0"/>
                <a:cs typeface="Calibri Light" panose="020F0302020204030204" pitchFamily="34" charset="0"/>
              </a:rPr>
              <a:t>…loose and disconnected initiatives</a:t>
            </a:r>
          </a:p>
          <a:p>
            <a:pPr lvl="0"/>
            <a:endParaRPr lang="en-US" dirty="0">
              <a:solidFill>
                <a:prstClr val="white"/>
              </a:solidFill>
              <a:latin typeface="Calibri Light" panose="020F0302020204030204" pitchFamily="34" charset="0"/>
              <a:cs typeface="Calibri Light" panose="020F0302020204030204" pitchFamily="34" charset="0"/>
            </a:endParaRPr>
          </a:p>
          <a:p>
            <a:pPr lvl="0"/>
            <a:r>
              <a:rPr lang="en-US" dirty="0" smtClean="0">
                <a:solidFill>
                  <a:prstClr val="white"/>
                </a:solidFill>
                <a:latin typeface="Calibri Light" panose="020F0302020204030204" pitchFamily="34" charset="0"/>
                <a:cs typeface="Calibri Light" panose="020F0302020204030204" pitchFamily="34" charset="0"/>
              </a:rPr>
              <a:t>… schools eager to do more</a:t>
            </a:r>
            <a:endParaRPr lang="en-US" dirty="0" smtClean="0">
              <a:solidFill>
                <a:prstClr val="white"/>
              </a:solidFill>
              <a:latin typeface="Calibri Light" panose="020F0302020204030204" pitchFamily="34" charset="0"/>
              <a:cs typeface="Calibri Light" panose="020F0302020204030204" pitchFamily="34" charset="0"/>
            </a:endParaRPr>
          </a:p>
          <a:p>
            <a:pPr lvl="0"/>
            <a:endParaRPr lang="en-US" dirty="0">
              <a:solidFill>
                <a:prstClr val="white"/>
              </a:solidFill>
              <a:latin typeface="Calibri Light" panose="020F0302020204030204" pitchFamily="34" charset="0"/>
              <a:cs typeface="Calibri Light" panose="020F0302020204030204" pitchFamily="34" charset="0"/>
            </a:endParaRPr>
          </a:p>
          <a:p>
            <a:pPr lvl="0"/>
            <a:endParaRPr lang="en-US" dirty="0">
              <a:latin typeface="Calibri Light" panose="020F0302020204030204" pitchFamily="34" charset="0"/>
              <a:cs typeface="Calibri Light" panose="020F0302020204030204" pitchFamily="34" charset="0"/>
            </a:endParaRPr>
          </a:p>
        </p:txBody>
      </p:sp>
      <p:sp>
        <p:nvSpPr>
          <p:cNvPr id="6" name="5 Rectángulo"/>
          <p:cNvSpPr/>
          <p:nvPr/>
        </p:nvSpPr>
        <p:spPr>
          <a:xfrm>
            <a:off x="288032" y="904652"/>
            <a:ext cx="5148064" cy="2139047"/>
          </a:xfrm>
          <a:prstGeom prst="rect">
            <a:avLst/>
          </a:prstGeom>
        </p:spPr>
        <p:txBody>
          <a:bodyPr wrap="square">
            <a:spAutoFit/>
          </a:bodyPr>
          <a:lstStyle/>
          <a:p>
            <a:r>
              <a:rPr lang="en-US" sz="11500" dirty="0" smtClean="0">
                <a:latin typeface="Calibri Light" panose="020F0302020204030204" pitchFamily="34" charset="0"/>
                <a:cs typeface="Calibri Light" panose="020F0302020204030204" pitchFamily="34" charset="0"/>
              </a:rPr>
              <a:t>ALUMNI</a:t>
            </a:r>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19168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de cisla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267"/>
          <a:stretch/>
        </p:blipFill>
        <p:spPr bwMode="auto">
          <a:xfrm>
            <a:off x="-16584" y="9152"/>
            <a:ext cx="9180512" cy="341984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upload.wikimedia.org/wikipedia/en/thumb/9/9a/Flag_of_Spain.svg/180px-Flag_of_Spai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29000"/>
            <a:ext cx="1714500" cy="1143001"/>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4599424" y="3789040"/>
            <a:ext cx="4572000" cy="3416320"/>
          </a:xfrm>
          <a:prstGeom prst="rect">
            <a:avLst/>
          </a:prstGeom>
        </p:spPr>
        <p:txBody>
          <a:bodyPr>
            <a:spAutoFit/>
          </a:bodyPr>
          <a:lstStyle/>
          <a:p>
            <a:r>
              <a:rPr lang="es-ES" b="1" dirty="0" smtClean="0">
                <a:latin typeface="Calibri Light" panose="020F0302020204030204" pitchFamily="34" charset="0"/>
                <a:cs typeface="Calibri Light" panose="020F0302020204030204" pitchFamily="34" charset="0"/>
              </a:rPr>
              <a:t>CIFP CISLAN</a:t>
            </a:r>
          </a:p>
          <a:p>
            <a:endParaRPr lang="es-ES" dirty="0" smtClean="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a:latin typeface="Calibri Light" panose="020F0302020204030204" pitchFamily="34" charset="0"/>
                <a:cs typeface="Calibri Light" panose="020F0302020204030204" pitchFamily="34" charset="0"/>
              </a:rPr>
              <a:t>Legal </a:t>
            </a:r>
            <a:r>
              <a:rPr lang="es-ES" dirty="0" err="1">
                <a:latin typeface="Calibri Light" panose="020F0302020204030204" pitchFamily="34" charset="0"/>
                <a:cs typeface="Calibri Light" panose="020F0302020204030204" pitchFamily="34" charset="0"/>
              </a:rPr>
              <a:t>obligation</a:t>
            </a:r>
            <a:r>
              <a:rPr lang="es-ES" dirty="0">
                <a:latin typeface="Calibri Light" panose="020F0302020204030204" pitchFamily="34" charset="0"/>
                <a:cs typeface="Calibri Light" panose="020F0302020204030204" pitchFamily="34" charset="0"/>
              </a:rPr>
              <a:t> </a:t>
            </a:r>
            <a:r>
              <a:rPr lang="es-ES" dirty="0" smtClean="0">
                <a:latin typeface="Calibri Light" panose="020F0302020204030204" pitchFamily="34" charset="0"/>
                <a:cs typeface="Calibri Light" panose="020F0302020204030204" pitchFamily="34" charset="0"/>
              </a:rPr>
              <a:t>(Regional)</a:t>
            </a:r>
            <a:endParaRPr lang="es-ES"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smtClean="0">
                <a:latin typeface="Calibri Light" panose="020F0302020204030204" pitchFamily="34" charset="0"/>
                <a:cs typeface="Calibri Light" panose="020F0302020204030204" pitchFamily="34" charset="0"/>
              </a:rPr>
              <a:t>Regular </a:t>
            </a:r>
            <a:r>
              <a:rPr lang="es-ES" dirty="0" err="1" smtClean="0">
                <a:latin typeface="Calibri Light" panose="020F0302020204030204" pitchFamily="34" charset="0"/>
                <a:cs typeface="Calibri Light" panose="020F0302020204030204" pitchFamily="34" charset="0"/>
              </a:rPr>
              <a:t>measure</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Survey-based</a:t>
            </a:r>
            <a:r>
              <a:rPr lang="es-ES" dirty="0" smtClean="0">
                <a:latin typeface="Calibri Light" panose="020F0302020204030204" pitchFamily="34" charset="0"/>
                <a:cs typeface="Calibri Light" panose="020F0302020204030204" pitchFamily="34" charset="0"/>
              </a:rPr>
              <a:t>.</a:t>
            </a:r>
            <a:endParaRPr lang="es-ES"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a:latin typeface="Calibri Light" panose="020F0302020204030204" pitchFamily="34" charset="0"/>
                <a:cs typeface="Calibri Light" panose="020F0302020204030204" pitchFamily="34" charset="0"/>
              </a:rPr>
              <a:t>Total </a:t>
            </a:r>
            <a:r>
              <a:rPr lang="es-ES" dirty="0" err="1">
                <a:latin typeface="Calibri Light" panose="020F0302020204030204" pitchFamily="34" charset="0"/>
                <a:cs typeface="Calibri Light" panose="020F0302020204030204" pitchFamily="34" charset="0"/>
              </a:rPr>
              <a:t>reference</a:t>
            </a:r>
            <a:r>
              <a:rPr lang="es-ES" dirty="0">
                <a:latin typeface="Calibri Light" panose="020F0302020204030204" pitchFamily="34" charset="0"/>
                <a:cs typeface="Calibri Light" panose="020F0302020204030204" pitchFamily="34" charset="0"/>
              </a:rPr>
              <a:t> </a:t>
            </a:r>
            <a:r>
              <a:rPr lang="es-ES" dirty="0" err="1">
                <a:latin typeface="Calibri Light" panose="020F0302020204030204" pitchFamily="34" charset="0"/>
                <a:cs typeface="Calibri Light" panose="020F0302020204030204" pitchFamily="34" charset="0"/>
              </a:rPr>
              <a:t>population</a:t>
            </a:r>
            <a:endParaRPr lang="es-ES"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a:latin typeface="Calibri Light" panose="020F0302020204030204" pitchFamily="34" charset="0"/>
                <a:cs typeface="Calibri Light" panose="020F0302020204030204" pitchFamily="34" charset="0"/>
              </a:rPr>
              <a:t>6 </a:t>
            </a:r>
            <a:r>
              <a:rPr lang="es-ES" dirty="0" err="1">
                <a:latin typeface="Calibri Light" panose="020F0302020204030204" pitchFamily="34" charset="0"/>
                <a:cs typeface="Calibri Light" panose="020F0302020204030204" pitchFamily="34" charset="0"/>
              </a:rPr>
              <a:t>months</a:t>
            </a:r>
            <a:r>
              <a:rPr lang="es-ES" dirty="0">
                <a:latin typeface="Calibri Light" panose="020F0302020204030204" pitchFamily="34" charset="0"/>
                <a:cs typeface="Calibri Light" panose="020F0302020204030204" pitchFamily="34" charset="0"/>
              </a:rPr>
              <a:t> </a:t>
            </a:r>
            <a:r>
              <a:rPr lang="es-ES" dirty="0" err="1">
                <a:latin typeface="Calibri Light" panose="020F0302020204030204" pitchFamily="34" charset="0"/>
                <a:cs typeface="Calibri Light" panose="020F0302020204030204" pitchFamily="34" charset="0"/>
              </a:rPr>
              <a:t>after</a:t>
            </a:r>
            <a:r>
              <a:rPr lang="es-ES" dirty="0">
                <a:latin typeface="Calibri Light" panose="020F0302020204030204" pitchFamily="34" charset="0"/>
                <a:cs typeface="Calibri Light" panose="020F0302020204030204" pitchFamily="34" charset="0"/>
              </a:rPr>
              <a:t> </a:t>
            </a:r>
            <a:r>
              <a:rPr lang="es-ES" dirty="0" err="1">
                <a:latin typeface="Calibri Light" panose="020F0302020204030204" pitchFamily="34" charset="0"/>
                <a:cs typeface="Calibri Light" panose="020F0302020204030204" pitchFamily="34" charset="0"/>
              </a:rPr>
              <a:t>graduation</a:t>
            </a:r>
            <a:endParaRPr lang="es-ES"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s-ES" dirty="0">
                <a:latin typeface="Calibri Light" panose="020F0302020204030204" pitchFamily="34" charset="0"/>
                <a:cs typeface="Calibri Light" panose="020F0302020204030204" pitchFamily="34" charset="0"/>
              </a:rPr>
              <a:t>High response </a:t>
            </a:r>
            <a:r>
              <a:rPr lang="es-ES" dirty="0" err="1">
                <a:latin typeface="Calibri Light" panose="020F0302020204030204" pitchFamily="34" charset="0"/>
                <a:cs typeface="Calibri Light" panose="020F0302020204030204" pitchFamily="34" charset="0"/>
              </a:rPr>
              <a:t>rate</a:t>
            </a:r>
            <a:r>
              <a:rPr lang="es-ES" dirty="0">
                <a:latin typeface="Calibri Light" panose="020F0302020204030204" pitchFamily="34" charset="0"/>
                <a:cs typeface="Calibri Light" panose="020F0302020204030204" pitchFamily="34" charset="0"/>
              </a:rPr>
              <a:t> (</a:t>
            </a:r>
            <a:r>
              <a:rPr lang="es-ES" dirty="0" err="1">
                <a:latin typeface="Calibri Light" panose="020F0302020204030204" pitchFamily="34" charset="0"/>
                <a:cs typeface="Calibri Light" panose="020F0302020204030204" pitchFamily="34" charset="0"/>
              </a:rPr>
              <a:t>ca</a:t>
            </a:r>
            <a:r>
              <a:rPr lang="es-ES" dirty="0">
                <a:latin typeface="Calibri Light" panose="020F0302020204030204" pitchFamily="34" charset="0"/>
                <a:cs typeface="Calibri Light" panose="020F0302020204030204" pitchFamily="34" charset="0"/>
              </a:rPr>
              <a:t> </a:t>
            </a:r>
            <a:r>
              <a:rPr lang="es-ES" dirty="0" smtClean="0">
                <a:latin typeface="Calibri Light" panose="020F0302020204030204" pitchFamily="34" charset="0"/>
                <a:cs typeface="Calibri Light" panose="020F0302020204030204" pitchFamily="34" charset="0"/>
              </a:rPr>
              <a:t>80 %)</a:t>
            </a:r>
            <a:endParaRPr lang="es-ES"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dirty="0" smtClean="0">
                <a:solidFill>
                  <a:srgbClr val="FFFF00"/>
                </a:solidFill>
                <a:latin typeface="Calibri Light" panose="020F0302020204030204" pitchFamily="34" charset="0"/>
                <a:cs typeface="Calibri Light" panose="020F0302020204030204" pitchFamily="34" charset="0"/>
              </a:rPr>
              <a:t>Alumni initiatives: in-house incubation unit, job placement office, </a:t>
            </a:r>
            <a:r>
              <a:rPr lang="en-US" dirty="0" smtClean="0">
                <a:solidFill>
                  <a:srgbClr val="FFFF00"/>
                </a:solidFill>
                <a:latin typeface="Calibri Light" panose="020F0302020204030204" pitchFamily="34" charset="0"/>
                <a:cs typeface="Calibri Light" panose="020F0302020204030204" pitchFamily="34" charset="0"/>
              </a:rPr>
              <a:t>alumni association, networking events.</a:t>
            </a:r>
            <a:endParaRPr lang="en-US" dirty="0" smtClean="0">
              <a:solidFill>
                <a:srgbClr val="FFFF00"/>
              </a:solidFill>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endParaRPr lang="es-E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23607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625" y="1484784"/>
            <a:ext cx="8184750" cy="3720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538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9552" y="2477678"/>
            <a:ext cx="2592288" cy="2382191"/>
          </a:xfrm>
          <a:prstGeom prst="rect">
            <a:avLst/>
          </a:prstGeom>
        </p:spPr>
        <p:txBody>
          <a:bodyPr wrap="square">
            <a:spAutoFit/>
          </a:bodyPr>
          <a:lstStyle/>
          <a:p>
            <a:pPr lvl="0">
              <a:spcBef>
                <a:spcPct val="20000"/>
              </a:spcBef>
            </a:pPr>
            <a:r>
              <a:rPr lang="en-US" sz="2400" dirty="0" smtClean="0">
                <a:solidFill>
                  <a:prstClr val="white"/>
                </a:solidFill>
                <a:latin typeface="Calibri Light" panose="020F0302020204030204" pitchFamily="34" charset="0"/>
                <a:cs typeface="Calibri Light" panose="020F0302020204030204" pitchFamily="34" charset="0"/>
              </a:rPr>
              <a:t>RESOLUTION</a:t>
            </a:r>
          </a:p>
          <a:p>
            <a:pPr lvl="0">
              <a:spcBef>
                <a:spcPct val="20000"/>
              </a:spcBef>
            </a:pPr>
            <a:r>
              <a:rPr lang="en-US" sz="2400" dirty="0" smtClean="0">
                <a:solidFill>
                  <a:prstClr val="white"/>
                </a:solidFill>
                <a:latin typeface="Calibri Light" panose="020F0302020204030204" pitchFamily="34" charset="0"/>
                <a:cs typeface="Calibri Light" panose="020F0302020204030204" pitchFamily="34" charset="0"/>
              </a:rPr>
              <a:t>advance </a:t>
            </a:r>
            <a:r>
              <a:rPr lang="en-US" sz="2400" dirty="0">
                <a:solidFill>
                  <a:prstClr val="white"/>
                </a:solidFill>
                <a:latin typeface="Calibri Light" panose="020F0302020204030204" pitchFamily="34" charset="0"/>
                <a:cs typeface="Calibri Light" panose="020F0302020204030204" pitchFamily="34" charset="0"/>
              </a:rPr>
              <a:t>some working hypothesis informing the next moves for the project.</a:t>
            </a:r>
            <a:endParaRPr lang="es-ES" sz="2400" dirty="0">
              <a:solidFill>
                <a:prstClr val="white"/>
              </a:solidFill>
              <a:latin typeface="Calibri Light" panose="020F0302020204030204" pitchFamily="34" charset="0"/>
              <a:cs typeface="Calibri Light" panose="020F0302020204030204" pitchFamily="34" charset="0"/>
            </a:endParaRPr>
          </a:p>
        </p:txBody>
      </p:sp>
      <p:pic>
        <p:nvPicPr>
          <p:cNvPr id="5122" name="Picture 2" descr="Resultado de imagen de manifold desti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9504" y="0"/>
            <a:ext cx="4464496" cy="684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411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3446975"/>
            <a:ext cx="4248472" cy="3416320"/>
          </a:xfrm>
          <a:prstGeom prst="rect">
            <a:avLst/>
          </a:prstGeom>
        </p:spPr>
        <p:txBody>
          <a:bodyPr wrap="square">
            <a:spAutoFit/>
          </a:bodyPr>
          <a:lstStyle/>
          <a:p>
            <a:pPr lvl="0"/>
            <a:r>
              <a:rPr lang="en-US" dirty="0" smtClean="0">
                <a:solidFill>
                  <a:srgbClr val="FFFF00"/>
                </a:solidFill>
                <a:latin typeface="Calibri Light" panose="020F0302020204030204" pitchFamily="34" charset="0"/>
                <a:cs typeface="Calibri Light" panose="020F0302020204030204" pitchFamily="34" charset="0"/>
              </a:rPr>
              <a:t>2018</a:t>
            </a:r>
          </a:p>
          <a:p>
            <a:pPr lvl="0"/>
            <a:endParaRPr lang="en-US" dirty="0">
              <a:solidFill>
                <a:srgbClr val="FFFF00"/>
              </a:solidFill>
              <a:latin typeface="Calibri Light" panose="020F0302020204030204" pitchFamily="34" charset="0"/>
              <a:cs typeface="Calibri Light" panose="020F0302020204030204" pitchFamily="34" charset="0"/>
            </a:endParaRPr>
          </a:p>
          <a:p>
            <a:pPr lvl="0"/>
            <a:r>
              <a:rPr lang="en-GB" dirty="0" smtClean="0">
                <a:latin typeface="Calibri Light" panose="020F0302020204030204" pitchFamily="34" charset="0"/>
                <a:cs typeface="Calibri Light" panose="020F0302020204030204" pitchFamily="34" charset="0"/>
              </a:rPr>
              <a:t>Aug 2018 – First </a:t>
            </a:r>
            <a:r>
              <a:rPr lang="en-GB" dirty="0">
                <a:latin typeface="Calibri Light" panose="020F0302020204030204" pitchFamily="34" charset="0"/>
                <a:cs typeface="Calibri Light" panose="020F0302020204030204" pitchFamily="34" charset="0"/>
              </a:rPr>
              <a:t>draft of Tracking Protocol</a:t>
            </a:r>
          </a:p>
          <a:p>
            <a:pPr lvl="0"/>
            <a:endParaRPr lang="en-GB" dirty="0">
              <a:latin typeface="Calibri Light" panose="020F0302020204030204" pitchFamily="34" charset="0"/>
              <a:cs typeface="Calibri Light" panose="020F0302020204030204" pitchFamily="34" charset="0"/>
            </a:endParaRPr>
          </a:p>
          <a:p>
            <a:pPr lvl="0"/>
            <a:r>
              <a:rPr lang="en-GB" dirty="0" smtClean="0">
                <a:latin typeface="Calibri Light" panose="020F0302020204030204" pitchFamily="34" charset="0"/>
                <a:cs typeface="Calibri Light" panose="020F0302020204030204" pitchFamily="34" charset="0"/>
              </a:rPr>
              <a:t>Sep 2018 – Feedback </a:t>
            </a:r>
            <a:r>
              <a:rPr lang="en-GB" dirty="0">
                <a:latin typeface="Calibri Light" panose="020F0302020204030204" pitchFamily="34" charset="0"/>
                <a:cs typeface="Calibri Light" panose="020F0302020204030204" pitchFamily="34" charset="0"/>
              </a:rPr>
              <a:t>from partners on </a:t>
            </a:r>
            <a:r>
              <a:rPr lang="en-GB" dirty="0" smtClean="0">
                <a:latin typeface="Calibri Light" panose="020F0302020204030204" pitchFamily="34" charset="0"/>
                <a:cs typeface="Calibri Light" panose="020F0302020204030204" pitchFamily="34" charset="0"/>
              </a:rPr>
              <a:t>draft</a:t>
            </a:r>
            <a:endParaRPr lang="en-GB" dirty="0">
              <a:latin typeface="Calibri Light" panose="020F0302020204030204" pitchFamily="34" charset="0"/>
              <a:cs typeface="Calibri Light" panose="020F0302020204030204" pitchFamily="34" charset="0"/>
            </a:endParaRPr>
          </a:p>
          <a:p>
            <a:pPr lvl="0"/>
            <a:endParaRPr lang="en-GB" dirty="0" smtClean="0">
              <a:latin typeface="Calibri Light" panose="020F0302020204030204" pitchFamily="34" charset="0"/>
              <a:cs typeface="Calibri Light" panose="020F0302020204030204" pitchFamily="34" charset="0"/>
            </a:endParaRPr>
          </a:p>
          <a:p>
            <a:pPr lvl="0"/>
            <a:r>
              <a:rPr lang="en-GB" dirty="0" smtClean="0">
                <a:latin typeface="Calibri Light" panose="020F0302020204030204" pitchFamily="34" charset="0"/>
                <a:cs typeface="Calibri Light" panose="020F0302020204030204" pitchFamily="34" charset="0"/>
              </a:rPr>
              <a:t>Oct 2018–  Testing </a:t>
            </a:r>
            <a:r>
              <a:rPr lang="en-GB" dirty="0">
                <a:latin typeface="Calibri Light" panose="020F0302020204030204" pitchFamily="34" charset="0"/>
                <a:cs typeface="Calibri Light" panose="020F0302020204030204" pitchFamily="34" charset="0"/>
              </a:rPr>
              <a:t>with small </a:t>
            </a:r>
            <a:r>
              <a:rPr lang="en-GB" dirty="0" smtClean="0">
                <a:latin typeface="Calibri Light" panose="020F0302020204030204" pitchFamily="34" charset="0"/>
                <a:cs typeface="Calibri Light" panose="020F0302020204030204" pitchFamily="34" charset="0"/>
              </a:rPr>
              <a:t>group (Alfa College)  </a:t>
            </a:r>
          </a:p>
          <a:p>
            <a:pPr lvl="0"/>
            <a:endParaRPr lang="en-GB" dirty="0">
              <a:latin typeface="Calibri Light" panose="020F0302020204030204" pitchFamily="34" charset="0"/>
              <a:cs typeface="Calibri Light" panose="020F0302020204030204" pitchFamily="34" charset="0"/>
            </a:endParaRPr>
          </a:p>
          <a:p>
            <a:pPr lvl="0"/>
            <a:r>
              <a:rPr lang="en-GB" dirty="0" smtClean="0">
                <a:latin typeface="Calibri Light" panose="020F0302020204030204" pitchFamily="34" charset="0"/>
                <a:cs typeface="Calibri Light" panose="020F0302020204030204" pitchFamily="34" charset="0"/>
              </a:rPr>
              <a:t>Nov 2018 – EQAVET Forum (Vienna) </a:t>
            </a:r>
            <a:endParaRPr lang="en-GB" dirty="0">
              <a:latin typeface="Calibri Light" panose="020F0302020204030204" pitchFamily="34" charset="0"/>
              <a:cs typeface="Calibri Light" panose="020F0302020204030204" pitchFamily="34" charset="0"/>
            </a:endParaRPr>
          </a:p>
          <a:p>
            <a:pPr lvl="0"/>
            <a:endParaRPr lang="en-GB" dirty="0">
              <a:latin typeface="Calibri Light" panose="020F0302020204030204" pitchFamily="34" charset="0"/>
              <a:cs typeface="Calibri Light" panose="020F0302020204030204" pitchFamily="34" charset="0"/>
            </a:endParaRPr>
          </a:p>
          <a:p>
            <a:pPr lvl="0"/>
            <a:endParaRPr lang="en-US" dirty="0">
              <a:solidFill>
                <a:srgbClr val="FFFF00"/>
              </a:solidFill>
              <a:latin typeface="Calibri Light" panose="020F0302020204030204" pitchFamily="34" charset="0"/>
              <a:cs typeface="Calibri Light" panose="020F0302020204030204" pitchFamily="34" charset="0"/>
            </a:endParaRPr>
          </a:p>
        </p:txBody>
      </p:sp>
      <p:sp>
        <p:nvSpPr>
          <p:cNvPr id="4" name="3 Rectángulo"/>
          <p:cNvSpPr/>
          <p:nvPr/>
        </p:nvSpPr>
        <p:spPr>
          <a:xfrm>
            <a:off x="4572000" y="3429000"/>
            <a:ext cx="4824536" cy="2862322"/>
          </a:xfrm>
          <a:prstGeom prst="rect">
            <a:avLst/>
          </a:prstGeom>
        </p:spPr>
        <p:txBody>
          <a:bodyPr wrap="square">
            <a:spAutoFit/>
          </a:bodyPr>
          <a:lstStyle/>
          <a:p>
            <a:pPr lvl="0"/>
            <a:r>
              <a:rPr lang="en-US" dirty="0" smtClean="0">
                <a:solidFill>
                  <a:srgbClr val="FFFF00"/>
                </a:solidFill>
                <a:latin typeface="Calibri Light" panose="020F0302020204030204" pitchFamily="34" charset="0"/>
                <a:cs typeface="Calibri Light" panose="020F0302020204030204" pitchFamily="34" charset="0"/>
              </a:rPr>
              <a:t>2019</a:t>
            </a:r>
          </a:p>
          <a:p>
            <a:pPr lvl="0"/>
            <a:endParaRPr lang="en-US" dirty="0">
              <a:solidFill>
                <a:srgbClr val="FFFF00"/>
              </a:solidFill>
              <a:latin typeface="Calibri Light" panose="020F0302020204030204" pitchFamily="34" charset="0"/>
              <a:cs typeface="Calibri Light" panose="020F0302020204030204" pitchFamily="34" charset="0"/>
            </a:endParaRPr>
          </a:p>
          <a:p>
            <a:pPr lvl="0"/>
            <a:r>
              <a:rPr lang="en-GB" dirty="0" smtClean="0">
                <a:latin typeface="Calibri Light" panose="020F0302020204030204" pitchFamily="34" charset="0"/>
                <a:cs typeface="Calibri Light" panose="020F0302020204030204" pitchFamily="34" charset="0"/>
              </a:rPr>
              <a:t>Jan </a:t>
            </a:r>
            <a:r>
              <a:rPr lang="en-GB" dirty="0">
                <a:latin typeface="Calibri Light" panose="020F0302020204030204" pitchFamily="34" charset="0"/>
                <a:cs typeface="Calibri Light" panose="020F0302020204030204" pitchFamily="34" charset="0"/>
              </a:rPr>
              <a:t>2019 - </a:t>
            </a:r>
            <a:r>
              <a:rPr lang="en-GB" dirty="0" smtClean="0">
                <a:latin typeface="Calibri Light" panose="020F0302020204030204" pitchFamily="34" charset="0"/>
                <a:cs typeface="Calibri Light" panose="020F0302020204030204" pitchFamily="34" charset="0"/>
              </a:rPr>
              <a:t>First </a:t>
            </a:r>
            <a:r>
              <a:rPr lang="en-GB" dirty="0">
                <a:latin typeface="Calibri Light" panose="020F0302020204030204" pitchFamily="34" charset="0"/>
                <a:cs typeface="Calibri Light" panose="020F0302020204030204" pitchFamily="34" charset="0"/>
              </a:rPr>
              <a:t>round (100 students/school</a:t>
            </a:r>
            <a:r>
              <a:rPr lang="en-GB" dirty="0" smtClean="0">
                <a:latin typeface="Calibri Light" panose="020F0302020204030204" pitchFamily="34" charset="0"/>
                <a:cs typeface="Calibri Light" panose="020F0302020204030204" pitchFamily="34" charset="0"/>
              </a:rPr>
              <a:t>)</a:t>
            </a:r>
            <a:r>
              <a:rPr lang="en-GB" dirty="0">
                <a:latin typeface="Calibri Light" panose="020F0302020204030204" pitchFamily="34" charset="0"/>
                <a:cs typeface="Calibri Light" panose="020F0302020204030204" pitchFamily="34" charset="0"/>
              </a:rPr>
              <a:t>  </a:t>
            </a:r>
            <a:endParaRPr lang="en-GB" dirty="0" smtClean="0">
              <a:latin typeface="Calibri Light" panose="020F0302020204030204" pitchFamily="34" charset="0"/>
              <a:cs typeface="Calibri Light" panose="020F0302020204030204" pitchFamily="34" charset="0"/>
            </a:endParaRPr>
          </a:p>
          <a:p>
            <a:pPr lvl="0"/>
            <a:endParaRPr lang="en-GB" dirty="0" smtClean="0">
              <a:latin typeface="Calibri Light" panose="020F0302020204030204" pitchFamily="34" charset="0"/>
              <a:cs typeface="Calibri Light" panose="020F0302020204030204" pitchFamily="34" charset="0"/>
            </a:endParaRPr>
          </a:p>
          <a:p>
            <a:pPr lvl="0"/>
            <a:r>
              <a:rPr lang="en-GB" dirty="0" smtClean="0">
                <a:latin typeface="Calibri Light" panose="020F0302020204030204" pitchFamily="34" charset="0"/>
                <a:cs typeface="Calibri Light" panose="020F0302020204030204" pitchFamily="34" charset="0"/>
              </a:rPr>
              <a:t>Mar 2019 - Internal </a:t>
            </a:r>
            <a:r>
              <a:rPr lang="en-GB" dirty="0">
                <a:latin typeface="Calibri Light" panose="020F0302020204030204" pitchFamily="34" charset="0"/>
                <a:cs typeface="Calibri Light" panose="020F0302020204030204" pitchFamily="34" charset="0"/>
              </a:rPr>
              <a:t>report of students </a:t>
            </a:r>
            <a:r>
              <a:rPr lang="en-GB" dirty="0" smtClean="0">
                <a:latin typeface="Calibri Light" panose="020F0302020204030204" pitchFamily="34" charset="0"/>
                <a:cs typeface="Calibri Light" panose="020F0302020204030204" pitchFamily="34" charset="0"/>
              </a:rPr>
              <a:t>destination</a:t>
            </a:r>
            <a:endParaRPr lang="en-GB" dirty="0">
              <a:latin typeface="Calibri Light" panose="020F0302020204030204" pitchFamily="34" charset="0"/>
              <a:cs typeface="Calibri Light" panose="020F0302020204030204" pitchFamily="34" charset="0"/>
            </a:endParaRPr>
          </a:p>
          <a:p>
            <a:pPr lvl="0"/>
            <a:r>
              <a:rPr lang="en-GB" dirty="0">
                <a:latin typeface="Calibri Light" panose="020F0302020204030204" pitchFamily="34" charset="0"/>
                <a:cs typeface="Calibri Light" panose="020F0302020204030204" pitchFamily="34" charset="0"/>
              </a:rPr>
              <a:t/>
            </a:r>
            <a:br>
              <a:rPr lang="en-GB" dirty="0">
                <a:latin typeface="Calibri Light" panose="020F0302020204030204" pitchFamily="34" charset="0"/>
                <a:cs typeface="Calibri Light" panose="020F0302020204030204" pitchFamily="34" charset="0"/>
              </a:rPr>
            </a:br>
            <a:r>
              <a:rPr lang="en-GB" dirty="0">
                <a:latin typeface="Calibri Light" panose="020F0302020204030204" pitchFamily="34" charset="0"/>
                <a:cs typeface="Calibri Light" panose="020F0302020204030204" pitchFamily="34" charset="0"/>
              </a:rPr>
              <a:t>June 2019 - </a:t>
            </a:r>
            <a:r>
              <a:rPr lang="en-GB" dirty="0" smtClean="0">
                <a:latin typeface="Calibri Light" panose="020F0302020204030204" pitchFamily="34" charset="0"/>
                <a:cs typeface="Calibri Light" panose="020F0302020204030204" pitchFamily="34" charset="0"/>
              </a:rPr>
              <a:t>Second </a:t>
            </a:r>
            <a:r>
              <a:rPr lang="en-GB" dirty="0">
                <a:latin typeface="Calibri Light" panose="020F0302020204030204" pitchFamily="34" charset="0"/>
                <a:cs typeface="Calibri Light" panose="020F0302020204030204" pitchFamily="34" charset="0"/>
              </a:rPr>
              <a:t>round (same 100 students). </a:t>
            </a:r>
            <a:endParaRPr lang="en-GB" dirty="0" smtClean="0">
              <a:latin typeface="Calibri Light" panose="020F0302020204030204" pitchFamily="34" charset="0"/>
              <a:cs typeface="Calibri Light" panose="020F0302020204030204" pitchFamily="34" charset="0"/>
            </a:endParaRPr>
          </a:p>
          <a:p>
            <a:pPr lvl="0"/>
            <a:r>
              <a:rPr lang="en-GB" dirty="0">
                <a:latin typeface="Calibri Light" panose="020F0302020204030204" pitchFamily="34" charset="0"/>
                <a:cs typeface="Calibri Light" panose="020F0302020204030204" pitchFamily="34" charset="0"/>
              </a:rPr>
              <a:t/>
            </a:r>
            <a:br>
              <a:rPr lang="en-GB" dirty="0">
                <a:latin typeface="Calibri Light" panose="020F0302020204030204" pitchFamily="34" charset="0"/>
                <a:cs typeface="Calibri Light" panose="020F0302020204030204" pitchFamily="34" charset="0"/>
              </a:rPr>
            </a:br>
            <a:r>
              <a:rPr lang="en-GB" dirty="0" smtClean="0">
                <a:latin typeface="Calibri Light" panose="020F0302020204030204" pitchFamily="34" charset="0"/>
                <a:cs typeface="Calibri Light" panose="020F0302020204030204" pitchFamily="34" charset="0"/>
              </a:rPr>
              <a:t>Sep 2019 – Publication of findings</a:t>
            </a:r>
            <a:endParaRPr lang="en-GB" dirty="0">
              <a:latin typeface="Calibri Light" panose="020F0302020204030204" pitchFamily="34" charset="0"/>
              <a:cs typeface="Calibri Light" panose="020F0302020204030204" pitchFamily="34" charset="0"/>
            </a:endParaRPr>
          </a:p>
          <a:p>
            <a:pPr lvl="0"/>
            <a:endParaRPr lang="en-GB" dirty="0">
              <a:latin typeface="Calibri Light" panose="020F0302020204030204" pitchFamily="34" charset="0"/>
              <a:cs typeface="Calibri Light" panose="020F0302020204030204" pitchFamily="34" charset="0"/>
            </a:endParaRPr>
          </a:p>
        </p:txBody>
      </p:sp>
      <p:sp>
        <p:nvSpPr>
          <p:cNvPr id="6" name="5 Rectángulo"/>
          <p:cNvSpPr/>
          <p:nvPr/>
        </p:nvSpPr>
        <p:spPr>
          <a:xfrm>
            <a:off x="288032" y="904652"/>
            <a:ext cx="4572000" cy="2139047"/>
          </a:xfrm>
          <a:prstGeom prst="rect">
            <a:avLst/>
          </a:prstGeom>
        </p:spPr>
        <p:txBody>
          <a:bodyPr>
            <a:spAutoFit/>
          </a:bodyPr>
          <a:lstStyle/>
          <a:p>
            <a:r>
              <a:rPr lang="en-US" sz="11500" dirty="0" smtClean="0">
                <a:latin typeface="Calibri Light" panose="020F0302020204030204" pitchFamily="34" charset="0"/>
                <a:cs typeface="Calibri Light" panose="020F0302020204030204" pitchFamily="34" charset="0"/>
              </a:rPr>
              <a:t>NEXT</a:t>
            </a:r>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6202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0" y="3429000"/>
            <a:ext cx="3960440" cy="3139321"/>
          </a:xfrm>
          <a:prstGeom prst="rect">
            <a:avLst/>
          </a:prstGeom>
        </p:spPr>
        <p:txBody>
          <a:bodyPr wrap="square">
            <a:spAutoFit/>
          </a:bodyPr>
          <a:lstStyle/>
          <a:p>
            <a:pPr lvl="0"/>
            <a:r>
              <a:rPr lang="en-US" dirty="0" smtClean="0">
                <a:solidFill>
                  <a:srgbClr val="FFFF00"/>
                </a:solidFill>
                <a:latin typeface="Calibri Light" panose="020F0302020204030204" pitchFamily="34" charset="0"/>
                <a:cs typeface="Calibri Light" panose="020F0302020204030204" pitchFamily="34" charset="0"/>
              </a:rPr>
              <a:t>How deep is too deep?</a:t>
            </a:r>
          </a:p>
          <a:p>
            <a:pPr lvl="0"/>
            <a:endParaRPr lang="en-US" dirty="0">
              <a:solidFill>
                <a:srgbClr val="FFFF00"/>
              </a:solidFill>
              <a:latin typeface="Calibri Light" panose="020F0302020204030204" pitchFamily="34" charset="0"/>
              <a:cs typeface="Calibri Light" panose="020F0302020204030204" pitchFamily="34" charset="0"/>
            </a:endParaRPr>
          </a:p>
          <a:p>
            <a:pPr lvl="0"/>
            <a:endParaRPr lang="en-US" dirty="0" smtClean="0">
              <a:solidFill>
                <a:srgbClr val="FFFF00"/>
              </a:solidFill>
              <a:latin typeface="Calibri Light" panose="020F0302020204030204" pitchFamily="34" charset="0"/>
              <a:cs typeface="Calibri Light" panose="020F0302020204030204" pitchFamily="34" charset="0"/>
            </a:endParaRPr>
          </a:p>
          <a:p>
            <a:pPr lvl="0"/>
            <a:r>
              <a:rPr lang="en-US" dirty="0" smtClean="0">
                <a:latin typeface="Calibri Light" panose="020F0302020204030204" pitchFamily="34" charset="0"/>
                <a:cs typeface="Calibri Light" panose="020F0302020204030204" pitchFamily="34" charset="0"/>
              </a:rPr>
              <a:t>Compliance with existing requirements</a:t>
            </a:r>
          </a:p>
          <a:p>
            <a:pPr lvl="0"/>
            <a:r>
              <a:rPr lang="en-US" dirty="0" smtClean="0">
                <a:latin typeface="Calibri Light" panose="020F0302020204030204" pitchFamily="34" charset="0"/>
                <a:cs typeface="Calibri Light" panose="020F0302020204030204" pitchFamily="34" charset="0"/>
              </a:rPr>
              <a:t> </a:t>
            </a:r>
          </a:p>
          <a:p>
            <a:pPr lvl="0"/>
            <a:endParaRPr lang="en-US" dirty="0" smtClean="0">
              <a:solidFill>
                <a:srgbClr val="FFFF00"/>
              </a:solidFill>
              <a:latin typeface="Calibri Light" panose="020F0302020204030204" pitchFamily="34" charset="0"/>
              <a:cs typeface="Calibri Light" panose="020F0302020204030204" pitchFamily="34" charset="0"/>
            </a:endParaRPr>
          </a:p>
          <a:p>
            <a:pPr lvl="0"/>
            <a:r>
              <a:rPr lang="en-US" dirty="0" smtClean="0">
                <a:latin typeface="Calibri Light" panose="020F0302020204030204" pitchFamily="34" charset="0"/>
                <a:cs typeface="Calibri Light" panose="020F0302020204030204" pitchFamily="34" charset="0"/>
              </a:rPr>
              <a:t>Balance what’s desirable with what’s feasible</a:t>
            </a:r>
          </a:p>
          <a:p>
            <a:pPr lvl="0"/>
            <a:endParaRPr lang="en-US" dirty="0">
              <a:latin typeface="Calibri Light" panose="020F0302020204030204" pitchFamily="34" charset="0"/>
              <a:cs typeface="Calibri Light" panose="020F0302020204030204" pitchFamily="34" charset="0"/>
            </a:endParaRPr>
          </a:p>
          <a:p>
            <a:pPr lvl="0"/>
            <a:r>
              <a:rPr lang="en-US" dirty="0" smtClean="0">
                <a:latin typeface="Calibri Light" panose="020F0302020204030204" pitchFamily="34" charset="0"/>
                <a:cs typeface="Calibri Light" panose="020F0302020204030204" pitchFamily="34" charset="0"/>
              </a:rPr>
              <a:t>Comparability…”partial </a:t>
            </a:r>
            <a:r>
              <a:rPr lang="en-US" dirty="0" err="1" smtClean="0">
                <a:latin typeface="Calibri Light" panose="020F0302020204030204" pitchFamily="34" charset="0"/>
                <a:cs typeface="Calibri Light" panose="020F0302020204030204" pitchFamily="34" charset="0"/>
              </a:rPr>
              <a:t>harmonisation</a:t>
            </a:r>
            <a:r>
              <a:rPr lang="en-US" dirty="0" smtClean="0">
                <a:latin typeface="Calibri Light" panose="020F0302020204030204" pitchFamily="34" charset="0"/>
                <a:cs typeface="Calibri Light" panose="020F0302020204030204" pitchFamily="34" charset="0"/>
              </a:rPr>
              <a:t>”</a:t>
            </a:r>
            <a:endParaRPr lang="en-US" dirty="0">
              <a:latin typeface="Calibri Light" panose="020F0302020204030204" pitchFamily="34" charset="0"/>
              <a:cs typeface="Calibri Light" panose="020F0302020204030204" pitchFamily="34" charset="0"/>
            </a:endParaRPr>
          </a:p>
          <a:p>
            <a:pPr lvl="0"/>
            <a:endParaRPr lang="en-US" dirty="0" smtClean="0">
              <a:solidFill>
                <a:prstClr val="white"/>
              </a:solidFill>
              <a:latin typeface="Calibri Light" panose="020F0302020204030204" pitchFamily="34" charset="0"/>
              <a:cs typeface="Calibri Light" panose="020F0302020204030204" pitchFamily="34" charset="0"/>
            </a:endParaRPr>
          </a:p>
        </p:txBody>
      </p:sp>
      <p:sp>
        <p:nvSpPr>
          <p:cNvPr id="6" name="5 Rectángulo"/>
          <p:cNvSpPr/>
          <p:nvPr/>
        </p:nvSpPr>
        <p:spPr>
          <a:xfrm>
            <a:off x="288032" y="904652"/>
            <a:ext cx="4572000" cy="2139047"/>
          </a:xfrm>
          <a:prstGeom prst="rect">
            <a:avLst/>
          </a:prstGeom>
        </p:spPr>
        <p:txBody>
          <a:bodyPr>
            <a:spAutoFit/>
          </a:bodyPr>
          <a:lstStyle/>
          <a:p>
            <a:r>
              <a:rPr lang="en-US" sz="11500" dirty="0" smtClean="0">
                <a:latin typeface="Calibri Light" panose="020F0302020204030204" pitchFamily="34" charset="0"/>
                <a:cs typeface="Calibri Light" panose="020F0302020204030204" pitchFamily="34" charset="0"/>
              </a:rPr>
              <a:t>WHAT</a:t>
            </a:r>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38831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572000" y="3717032"/>
            <a:ext cx="4248472" cy="2585323"/>
          </a:xfrm>
          <a:prstGeom prst="rect">
            <a:avLst/>
          </a:prstGeom>
        </p:spPr>
        <p:txBody>
          <a:bodyPr wrap="square">
            <a:spAutoFit/>
          </a:bodyPr>
          <a:lstStyle/>
          <a:p>
            <a:pPr lvl="0"/>
            <a:r>
              <a:rPr lang="en-US" dirty="0" smtClean="0">
                <a:solidFill>
                  <a:srgbClr val="FFFF00"/>
                </a:solidFill>
                <a:latin typeface="Calibri Light" panose="020F0302020204030204" pitchFamily="34" charset="0"/>
                <a:cs typeface="Calibri Light" panose="020F0302020204030204" pitchFamily="34" charset="0"/>
              </a:rPr>
              <a:t>Before and after </a:t>
            </a:r>
            <a:r>
              <a:rPr lang="en-US" dirty="0" smtClean="0">
                <a:solidFill>
                  <a:srgbClr val="FFFF00"/>
                </a:solidFill>
                <a:latin typeface="Calibri Light" panose="020F0302020204030204" pitchFamily="34" charset="0"/>
                <a:cs typeface="Calibri Light" panose="020F0302020204030204" pitchFamily="34" charset="0"/>
              </a:rPr>
              <a:t>graduation</a:t>
            </a:r>
            <a:endParaRPr lang="en-US" dirty="0" smtClean="0">
              <a:solidFill>
                <a:srgbClr val="FFFF00"/>
              </a:solidFill>
              <a:latin typeface="Calibri Light" panose="020F0302020204030204" pitchFamily="34" charset="0"/>
              <a:cs typeface="Calibri Light" panose="020F0302020204030204" pitchFamily="34" charset="0"/>
            </a:endParaRPr>
          </a:p>
          <a:p>
            <a:pPr lvl="0"/>
            <a:endParaRPr lang="en-US" dirty="0">
              <a:solidFill>
                <a:srgbClr val="FFFF00"/>
              </a:solidFill>
              <a:latin typeface="Calibri Light" panose="020F0302020204030204" pitchFamily="34" charset="0"/>
              <a:cs typeface="Calibri Light" panose="020F0302020204030204" pitchFamily="34" charset="0"/>
            </a:endParaRPr>
          </a:p>
          <a:p>
            <a:pPr lvl="0"/>
            <a:r>
              <a:rPr lang="en-US" dirty="0" smtClean="0">
                <a:solidFill>
                  <a:prstClr val="white"/>
                </a:solidFill>
                <a:latin typeface="Calibri Light" panose="020F0302020204030204" pitchFamily="34" charset="0"/>
                <a:cs typeface="Calibri Light" panose="020F0302020204030204" pitchFamily="34" charset="0"/>
              </a:rPr>
              <a:t>Bring to the surface the </a:t>
            </a:r>
            <a:r>
              <a:rPr lang="en-US" dirty="0">
                <a:solidFill>
                  <a:prstClr val="white"/>
                </a:solidFill>
                <a:latin typeface="Calibri Light" panose="020F0302020204030204" pitchFamily="34" charset="0"/>
                <a:cs typeface="Calibri Light" panose="020F0302020204030204" pitchFamily="34" charset="0"/>
              </a:rPr>
              <a:t>“pre-learning” history of </a:t>
            </a:r>
            <a:r>
              <a:rPr lang="en-US" dirty="0" smtClean="0">
                <a:solidFill>
                  <a:prstClr val="white"/>
                </a:solidFill>
                <a:latin typeface="Calibri Light" panose="020F0302020204030204" pitchFamily="34" charset="0"/>
                <a:cs typeface="Calibri Light" panose="020F0302020204030204" pitchFamily="34" charset="0"/>
              </a:rPr>
              <a:t>learners</a:t>
            </a:r>
          </a:p>
          <a:p>
            <a:pPr lvl="0"/>
            <a:endParaRPr lang="en-US" dirty="0">
              <a:solidFill>
                <a:prstClr val="white"/>
              </a:solidFill>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Multiple measurement points</a:t>
            </a:r>
          </a:p>
          <a:p>
            <a:pPr lvl="0"/>
            <a:r>
              <a:rPr lang="en-US" dirty="0">
                <a:solidFill>
                  <a:prstClr val="white"/>
                </a:solidFill>
                <a:latin typeface="Calibri Light" panose="020F0302020204030204" pitchFamily="34" charset="0"/>
                <a:cs typeface="Calibri Light" panose="020F0302020204030204" pitchFamily="34" charset="0"/>
              </a:rPr>
              <a:t>6 and 12 months after graduation</a:t>
            </a:r>
          </a:p>
          <a:p>
            <a:pPr lvl="0"/>
            <a:endParaRPr lang="en-US" dirty="0" smtClean="0">
              <a:solidFill>
                <a:prstClr val="white"/>
              </a:solidFill>
              <a:latin typeface="Calibri Light" panose="020F0302020204030204" pitchFamily="34" charset="0"/>
              <a:cs typeface="Calibri Light" panose="020F0302020204030204" pitchFamily="34" charset="0"/>
            </a:endParaRPr>
          </a:p>
          <a:p>
            <a:pPr lvl="0"/>
            <a:endParaRPr lang="en-US" dirty="0">
              <a:solidFill>
                <a:srgbClr val="FFFF00"/>
              </a:solidFill>
              <a:latin typeface="Calibri Light" panose="020F0302020204030204" pitchFamily="34" charset="0"/>
              <a:cs typeface="Calibri Light" panose="020F0302020204030204" pitchFamily="34" charset="0"/>
            </a:endParaRPr>
          </a:p>
        </p:txBody>
      </p:sp>
      <p:sp>
        <p:nvSpPr>
          <p:cNvPr id="6" name="5 Rectángulo"/>
          <p:cNvSpPr/>
          <p:nvPr/>
        </p:nvSpPr>
        <p:spPr>
          <a:xfrm>
            <a:off x="288032" y="904652"/>
            <a:ext cx="4572000" cy="2139047"/>
          </a:xfrm>
          <a:prstGeom prst="rect">
            <a:avLst/>
          </a:prstGeom>
        </p:spPr>
        <p:txBody>
          <a:bodyPr>
            <a:spAutoFit/>
          </a:bodyPr>
          <a:lstStyle/>
          <a:p>
            <a:r>
              <a:rPr lang="en-US" sz="11500" dirty="0" smtClean="0">
                <a:latin typeface="Calibri Light" panose="020F0302020204030204" pitchFamily="34" charset="0"/>
                <a:cs typeface="Calibri Light" panose="020F0302020204030204" pitchFamily="34" charset="0"/>
              </a:rPr>
              <a:t>WHEN</a:t>
            </a:r>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49336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1547664" y="2276872"/>
          <a:ext cx="7139136" cy="3849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849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0" y="3429000"/>
            <a:ext cx="3960440" cy="3139321"/>
          </a:xfrm>
          <a:prstGeom prst="rect">
            <a:avLst/>
          </a:prstGeom>
        </p:spPr>
        <p:txBody>
          <a:bodyPr wrap="square">
            <a:spAutoFit/>
          </a:bodyPr>
          <a:lstStyle/>
          <a:p>
            <a:pPr lvl="0"/>
            <a:r>
              <a:rPr lang="en-US" dirty="0" smtClean="0">
                <a:solidFill>
                  <a:srgbClr val="FFFF00"/>
                </a:solidFill>
                <a:latin typeface="Calibri Light" panose="020F0302020204030204" pitchFamily="34" charset="0"/>
                <a:cs typeface="Calibri Light" panose="020F0302020204030204" pitchFamily="34" charset="0"/>
              </a:rPr>
              <a:t>A collaborative effort</a:t>
            </a:r>
            <a:endParaRPr lang="en-US" dirty="0" smtClean="0">
              <a:solidFill>
                <a:srgbClr val="FFFF00"/>
              </a:solidFill>
              <a:latin typeface="Calibri Light" panose="020F0302020204030204" pitchFamily="34" charset="0"/>
              <a:cs typeface="Calibri Light" panose="020F0302020204030204" pitchFamily="34" charset="0"/>
            </a:endParaRPr>
          </a:p>
          <a:p>
            <a:pPr lvl="0"/>
            <a:endParaRPr lang="en-US" dirty="0">
              <a:solidFill>
                <a:srgbClr val="FFFF00"/>
              </a:solidFill>
              <a:latin typeface="Calibri Light" panose="020F0302020204030204" pitchFamily="34" charset="0"/>
              <a:cs typeface="Calibri Light" panose="020F0302020204030204" pitchFamily="34" charset="0"/>
            </a:endParaRPr>
          </a:p>
          <a:p>
            <a:pPr lvl="0"/>
            <a:endParaRPr lang="en-US" dirty="0">
              <a:solidFill>
                <a:prstClr val="white"/>
              </a:solidFill>
              <a:latin typeface="Calibri Light" panose="020F0302020204030204" pitchFamily="34" charset="0"/>
              <a:cs typeface="Calibri Light" panose="020F0302020204030204" pitchFamily="34" charset="0"/>
            </a:endParaRPr>
          </a:p>
          <a:p>
            <a:r>
              <a:rPr lang="en-US" dirty="0">
                <a:solidFill>
                  <a:prstClr val="white"/>
                </a:solidFill>
                <a:latin typeface="Calibri Light" panose="020F0302020204030204" pitchFamily="34" charset="0"/>
                <a:cs typeface="Calibri Light" panose="020F0302020204030204" pitchFamily="34" charset="0"/>
              </a:rPr>
              <a:t>Graduates </a:t>
            </a:r>
            <a:r>
              <a:rPr lang="en-US" dirty="0" smtClean="0">
                <a:solidFill>
                  <a:prstClr val="white"/>
                </a:solidFill>
                <a:latin typeface="Calibri Light" panose="020F0302020204030204" pitchFamily="34" charset="0"/>
                <a:cs typeface="Calibri Light" panose="020F0302020204030204" pitchFamily="34" charset="0"/>
              </a:rPr>
              <a:t>… informed beforehand, those moving </a:t>
            </a:r>
            <a:r>
              <a:rPr lang="en-US" dirty="0">
                <a:solidFill>
                  <a:prstClr val="white"/>
                </a:solidFill>
                <a:latin typeface="Calibri Light" panose="020F0302020204030204" pitchFamily="34" charset="0"/>
                <a:cs typeface="Calibri Light" panose="020F0302020204030204" pitchFamily="34" charset="0"/>
              </a:rPr>
              <a:t>abroad harder to reach</a:t>
            </a:r>
          </a:p>
          <a:p>
            <a:endParaRPr lang="en-US" dirty="0" smtClean="0">
              <a:solidFill>
                <a:prstClr val="white"/>
              </a:solidFill>
              <a:latin typeface="Calibri Light" panose="020F0302020204030204" pitchFamily="34" charset="0"/>
              <a:cs typeface="Calibri Light" panose="020F0302020204030204" pitchFamily="34" charset="0"/>
            </a:endParaRPr>
          </a:p>
          <a:p>
            <a:r>
              <a:rPr lang="en-US" dirty="0" smtClean="0">
                <a:solidFill>
                  <a:prstClr val="white"/>
                </a:solidFill>
                <a:latin typeface="Calibri Light" panose="020F0302020204030204" pitchFamily="34" charset="0"/>
                <a:cs typeface="Calibri Light" panose="020F0302020204030204" pitchFamily="34" charset="0"/>
              </a:rPr>
              <a:t>Teachers …relational </a:t>
            </a:r>
            <a:r>
              <a:rPr lang="en-US" dirty="0">
                <a:solidFill>
                  <a:prstClr val="white"/>
                </a:solidFill>
                <a:latin typeface="Calibri Light" panose="020F0302020204030204" pitchFamily="34" charset="0"/>
                <a:cs typeface="Calibri Light" panose="020F0302020204030204" pitchFamily="34" charset="0"/>
              </a:rPr>
              <a:t>bond, trust… accuracy, workload?? </a:t>
            </a:r>
            <a:endParaRPr lang="en-US" dirty="0" smtClean="0">
              <a:solidFill>
                <a:prstClr val="white"/>
              </a:solidFill>
              <a:latin typeface="Calibri Light" panose="020F0302020204030204" pitchFamily="34" charset="0"/>
              <a:cs typeface="Calibri Light" panose="020F0302020204030204" pitchFamily="34" charset="0"/>
            </a:endParaRPr>
          </a:p>
          <a:p>
            <a:endParaRPr lang="en-US" dirty="0">
              <a:solidFill>
                <a:prstClr val="white"/>
              </a:solidFill>
              <a:latin typeface="Calibri Light" panose="020F0302020204030204" pitchFamily="34" charset="0"/>
              <a:cs typeface="Calibri Light" panose="020F0302020204030204" pitchFamily="34" charset="0"/>
            </a:endParaRPr>
          </a:p>
          <a:p>
            <a:pPr lvl="0"/>
            <a:r>
              <a:rPr lang="en-US" dirty="0" smtClean="0">
                <a:solidFill>
                  <a:prstClr val="white"/>
                </a:solidFill>
                <a:latin typeface="Calibri Light" panose="020F0302020204030204" pitchFamily="34" charset="0"/>
                <a:cs typeface="Calibri Light" panose="020F0302020204030204" pitchFamily="34" charset="0"/>
              </a:rPr>
              <a:t>Education &amp; Employers will provide much needed analytical muscle…</a:t>
            </a:r>
            <a:endParaRPr lang="en-US" dirty="0">
              <a:solidFill>
                <a:prstClr val="white"/>
              </a:solidFill>
              <a:latin typeface="Calibri Light" panose="020F0302020204030204" pitchFamily="34" charset="0"/>
              <a:cs typeface="Calibri Light" panose="020F0302020204030204" pitchFamily="34" charset="0"/>
            </a:endParaRPr>
          </a:p>
        </p:txBody>
      </p:sp>
      <p:sp>
        <p:nvSpPr>
          <p:cNvPr id="6" name="5 Rectángulo"/>
          <p:cNvSpPr/>
          <p:nvPr/>
        </p:nvSpPr>
        <p:spPr>
          <a:xfrm>
            <a:off x="288032" y="904652"/>
            <a:ext cx="4572000" cy="2139047"/>
          </a:xfrm>
          <a:prstGeom prst="rect">
            <a:avLst/>
          </a:prstGeom>
        </p:spPr>
        <p:txBody>
          <a:bodyPr>
            <a:spAutoFit/>
          </a:bodyPr>
          <a:lstStyle/>
          <a:p>
            <a:r>
              <a:rPr lang="en-US" sz="11500" dirty="0" smtClean="0">
                <a:latin typeface="Calibri Light" panose="020F0302020204030204" pitchFamily="34" charset="0"/>
                <a:cs typeface="Calibri Light" panose="020F0302020204030204" pitchFamily="34" charset="0"/>
              </a:rPr>
              <a:t>WHO</a:t>
            </a:r>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39184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0" y="3429000"/>
            <a:ext cx="3960440" cy="2862322"/>
          </a:xfrm>
          <a:prstGeom prst="rect">
            <a:avLst/>
          </a:prstGeom>
        </p:spPr>
        <p:txBody>
          <a:bodyPr wrap="square">
            <a:spAutoFit/>
          </a:bodyPr>
          <a:lstStyle/>
          <a:p>
            <a:pPr lvl="0"/>
            <a:r>
              <a:rPr lang="en-US" dirty="0" smtClean="0">
                <a:solidFill>
                  <a:srgbClr val="FFFF00"/>
                </a:solidFill>
                <a:latin typeface="Calibri Light" panose="020F0302020204030204" pitchFamily="34" charset="0"/>
                <a:cs typeface="Calibri Light" panose="020F0302020204030204" pitchFamily="34" charset="0"/>
              </a:rPr>
              <a:t>Stick to what works… </a:t>
            </a:r>
          </a:p>
          <a:p>
            <a:pPr lvl="0"/>
            <a:endParaRPr lang="en-US" dirty="0">
              <a:latin typeface="Calibri Light" panose="020F0302020204030204" pitchFamily="34" charset="0"/>
              <a:cs typeface="Calibri Light" panose="020F0302020204030204" pitchFamily="34" charset="0"/>
            </a:endParaRPr>
          </a:p>
          <a:p>
            <a:pPr lvl="0"/>
            <a:r>
              <a:rPr lang="en-US" dirty="0" smtClean="0">
                <a:latin typeface="Calibri Light" panose="020F0302020204030204" pitchFamily="34" charset="0"/>
                <a:cs typeface="Calibri Light" panose="020F0302020204030204" pitchFamily="34" charset="0"/>
              </a:rPr>
              <a:t>Mixed methods approach…phone/online</a:t>
            </a:r>
          </a:p>
          <a:p>
            <a:pPr lvl="0"/>
            <a:endParaRPr lang="en-US" dirty="0">
              <a:latin typeface="Calibri Light" panose="020F0302020204030204" pitchFamily="34" charset="0"/>
              <a:cs typeface="Calibri Light" panose="020F0302020204030204" pitchFamily="34" charset="0"/>
            </a:endParaRPr>
          </a:p>
          <a:p>
            <a:pPr lvl="0"/>
            <a:r>
              <a:rPr lang="en-US" dirty="0" smtClean="0">
                <a:latin typeface="Calibri Light" panose="020F0302020204030204" pitchFamily="34" charset="0"/>
                <a:cs typeface="Calibri Light" panose="020F0302020204030204" pitchFamily="34" charset="0"/>
              </a:rPr>
              <a:t>Access </a:t>
            </a:r>
            <a:r>
              <a:rPr lang="en-US" dirty="0" smtClean="0">
                <a:latin typeface="Calibri Light" panose="020F0302020204030204" pitchFamily="34" charset="0"/>
                <a:cs typeface="Calibri Light" panose="020F0302020204030204" pitchFamily="34" charset="0"/>
              </a:rPr>
              <a:t>to administrative </a:t>
            </a:r>
            <a:r>
              <a:rPr lang="en-US" dirty="0" smtClean="0">
                <a:latin typeface="Calibri Light" panose="020F0302020204030204" pitchFamily="34" charset="0"/>
                <a:cs typeface="Calibri Light" panose="020F0302020204030204" pitchFamily="34" charset="0"/>
              </a:rPr>
              <a:t>data</a:t>
            </a:r>
            <a:r>
              <a:rPr lang="en-US" dirty="0">
                <a:latin typeface="Calibri Light" panose="020F0302020204030204" pitchFamily="34" charset="0"/>
                <a:cs typeface="Calibri Light" panose="020F0302020204030204" pitchFamily="34" charset="0"/>
              </a:rPr>
              <a:t> </a:t>
            </a:r>
            <a:r>
              <a:rPr lang="en-US" dirty="0" smtClean="0">
                <a:latin typeface="Calibri Light" panose="020F0302020204030204" pitchFamily="34" charset="0"/>
                <a:cs typeface="Calibri Light" panose="020F0302020204030204" pitchFamily="34" charset="0"/>
              </a:rPr>
              <a:t>seems difficult</a:t>
            </a:r>
            <a:endParaRPr lang="en-US" dirty="0">
              <a:latin typeface="Calibri Light" panose="020F0302020204030204" pitchFamily="34" charset="0"/>
              <a:cs typeface="Calibri Light" panose="020F0302020204030204" pitchFamily="34" charset="0"/>
            </a:endParaRPr>
          </a:p>
          <a:p>
            <a:pPr lvl="0"/>
            <a:endParaRPr lang="en-US" dirty="0" smtClean="0">
              <a:solidFill>
                <a:prstClr val="white"/>
              </a:solidFill>
              <a:latin typeface="Calibri Light" panose="020F0302020204030204" pitchFamily="34" charset="0"/>
              <a:cs typeface="Calibri Light" panose="020F0302020204030204" pitchFamily="34" charset="0"/>
            </a:endParaRPr>
          </a:p>
          <a:p>
            <a:pPr lvl="0"/>
            <a:r>
              <a:rPr lang="en-US" dirty="0" smtClean="0">
                <a:solidFill>
                  <a:prstClr val="white"/>
                </a:solidFill>
                <a:latin typeface="Calibri Light" panose="020F0302020204030204" pitchFamily="34" charset="0"/>
                <a:cs typeface="Calibri Light" panose="020F0302020204030204" pitchFamily="34" charset="0"/>
              </a:rPr>
              <a:t>Make the best use of precious little time </a:t>
            </a:r>
          </a:p>
          <a:p>
            <a:pPr lvl="0"/>
            <a:endParaRPr lang="en-US" dirty="0">
              <a:solidFill>
                <a:prstClr val="white"/>
              </a:solidFill>
              <a:latin typeface="Calibri Light" panose="020F0302020204030204" pitchFamily="34" charset="0"/>
              <a:cs typeface="Calibri Light" panose="020F0302020204030204" pitchFamily="34" charset="0"/>
            </a:endParaRPr>
          </a:p>
          <a:p>
            <a:pPr lvl="0"/>
            <a:r>
              <a:rPr lang="en-US" dirty="0" smtClean="0">
                <a:solidFill>
                  <a:prstClr val="white"/>
                </a:solidFill>
                <a:latin typeface="Calibri Light" panose="020F0302020204030204" pitchFamily="34" charset="0"/>
                <a:cs typeface="Calibri Light" panose="020F0302020204030204" pitchFamily="34" charset="0"/>
              </a:rPr>
              <a:t>Issues regarding GDPR</a:t>
            </a:r>
            <a:endParaRPr lang="en-US" dirty="0">
              <a:solidFill>
                <a:prstClr val="white"/>
              </a:solidFill>
              <a:latin typeface="Calibri Light" panose="020F0302020204030204" pitchFamily="34" charset="0"/>
              <a:cs typeface="Calibri Light" panose="020F0302020204030204" pitchFamily="34" charset="0"/>
            </a:endParaRPr>
          </a:p>
        </p:txBody>
      </p:sp>
      <p:sp>
        <p:nvSpPr>
          <p:cNvPr id="6" name="5 Rectángulo"/>
          <p:cNvSpPr/>
          <p:nvPr/>
        </p:nvSpPr>
        <p:spPr>
          <a:xfrm>
            <a:off x="288032" y="904652"/>
            <a:ext cx="4572000" cy="2139047"/>
          </a:xfrm>
          <a:prstGeom prst="rect">
            <a:avLst/>
          </a:prstGeom>
        </p:spPr>
        <p:txBody>
          <a:bodyPr>
            <a:spAutoFit/>
          </a:bodyPr>
          <a:lstStyle/>
          <a:p>
            <a:r>
              <a:rPr lang="en-US" sz="11500" dirty="0" smtClean="0">
                <a:latin typeface="Calibri Light" panose="020F0302020204030204" pitchFamily="34" charset="0"/>
                <a:cs typeface="Calibri Light" panose="020F0302020204030204" pitchFamily="34" charset="0"/>
              </a:rPr>
              <a:t>HOW</a:t>
            </a:r>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78048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4" name="TextBox 7">
            <a:extLst>
              <a:ext uri="{FF2B5EF4-FFF2-40B4-BE49-F238E27FC236}">
                <a16:creationId xmlns="" xmlns:a16="http://schemas.microsoft.com/office/drawing/2014/main" id="{F36F176B-CCB2-44B8-8E75-73C2657BC0FA}"/>
              </a:ext>
            </a:extLst>
          </p:cNvPr>
          <p:cNvSpPr txBox="1"/>
          <p:nvPr/>
        </p:nvSpPr>
        <p:spPr>
          <a:xfrm>
            <a:off x="856170" y="1768162"/>
            <a:ext cx="7892294" cy="563231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effectLst/>
              <a:uLnTx/>
              <a:uFillTx/>
              <a:latin typeface="Calibri Light" panose="020F03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GB" b="1" dirty="0">
                <a:latin typeface="Calibri Light" panose="020F0302020204030204"/>
              </a:rPr>
              <a:t>While the learner is still at the organisation</a:t>
            </a:r>
          </a:p>
          <a:p>
            <a:pPr marL="285750" indent="-285750">
              <a:buFont typeface="Arial" panose="020B0604020202020204" pitchFamily="34" charset="0"/>
              <a:buChar char="•"/>
            </a:pPr>
            <a:r>
              <a:rPr lang="en-US" dirty="0" smtClean="0">
                <a:latin typeface="Calibri Light" panose="020F0302020204030204"/>
              </a:rPr>
              <a:t>E</a:t>
            </a:r>
            <a:r>
              <a:rPr lang="en-GB" dirty="0" err="1">
                <a:latin typeface="Calibri Light" panose="020F0302020204030204"/>
              </a:rPr>
              <a:t>xplain</a:t>
            </a:r>
            <a:r>
              <a:rPr lang="en-GB" dirty="0">
                <a:latin typeface="Calibri Light" panose="020F0302020204030204"/>
              </a:rPr>
              <a:t> why they are being surveyed, explain </a:t>
            </a:r>
            <a:r>
              <a:rPr lang="en-GB" b="1" dirty="0">
                <a:latin typeface="Calibri Light" panose="020F0302020204030204"/>
              </a:rPr>
              <a:t>when</a:t>
            </a:r>
            <a:r>
              <a:rPr lang="en-GB" dirty="0">
                <a:latin typeface="Calibri Light" panose="020F0302020204030204"/>
              </a:rPr>
              <a:t> they can expect to be contacted after graduation</a:t>
            </a:r>
          </a:p>
          <a:p>
            <a:pPr marL="285750" indent="-285750">
              <a:buFont typeface="Arial" panose="020B0604020202020204" pitchFamily="34" charset="0"/>
              <a:buChar char="•"/>
            </a:pPr>
            <a:r>
              <a:rPr lang="en-US" dirty="0">
                <a:latin typeface="Calibri Light" panose="020F0302020204030204"/>
              </a:rPr>
              <a:t>C</a:t>
            </a:r>
            <a:r>
              <a:rPr lang="en-GB" dirty="0" err="1">
                <a:latin typeface="Calibri Light" panose="020F0302020204030204"/>
              </a:rPr>
              <a:t>ontact</a:t>
            </a:r>
            <a:r>
              <a:rPr lang="en-GB" dirty="0">
                <a:latin typeface="Calibri Light" panose="020F0302020204030204"/>
              </a:rPr>
              <a:t> details and preferred contact method</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effectLst/>
              <a:uLnTx/>
              <a:uFillTx/>
              <a:latin typeface="Calibri Light" panose="020F03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b="1" dirty="0">
                <a:latin typeface="Calibri Light" panose="020F0302020204030204"/>
              </a:rPr>
              <a:t>W</a:t>
            </a:r>
            <a:r>
              <a:rPr lang="en-GB" b="1" dirty="0">
                <a:latin typeface="Calibri Light" panose="020F0302020204030204"/>
              </a:rPr>
              <a:t>hen contacting the learner</a:t>
            </a:r>
            <a:endParaRPr kumimoji="0" lang="en-GB" sz="1800" b="1" i="0" u="none" strike="noStrike" kern="1200" cap="none" spc="0" normalizeH="0" baseline="0" noProof="0" dirty="0">
              <a:ln>
                <a:noFill/>
              </a:ln>
              <a:effectLst/>
              <a:uLnTx/>
              <a:uFillTx/>
              <a:latin typeface="Calibri Light" panose="020F03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Calibri Light" panose="020F0302020204030204"/>
                <a:ea typeface="+mn-ea"/>
                <a:cs typeface="+mn-cs"/>
              </a:rPr>
              <a:t>Explain importance of the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Calibri Light" panose="020F0302020204030204"/>
                <a:ea typeface="+mn-ea"/>
                <a:cs typeface="+mn-cs"/>
              </a:rPr>
              <a:t>Personalising </a:t>
            </a:r>
            <a:r>
              <a:rPr lang="en-GB" dirty="0">
                <a:latin typeface="Calibri Light" panose="020F0302020204030204"/>
              </a:rPr>
              <a:t>contact (include name of course and plans the learner described, mentioning name of tutor, asking if they have any questions)</a:t>
            </a:r>
          </a:p>
          <a:p>
            <a:pPr marL="285750" indent="-285750">
              <a:buFont typeface="Arial" panose="020B0604020202020204" pitchFamily="34" charset="0"/>
              <a:buChar char="•"/>
            </a:pPr>
            <a:r>
              <a:rPr lang="en-GB" dirty="0">
                <a:latin typeface="Calibri Light" panose="020F0302020204030204"/>
              </a:rPr>
              <a:t>Multiple contact methods   </a:t>
            </a:r>
          </a:p>
          <a:p>
            <a:pPr marL="285750" indent="-285750">
              <a:buFont typeface="Arial" panose="020B0604020202020204" pitchFamily="34" charset="0"/>
              <a:buChar char="•"/>
            </a:pPr>
            <a:endParaRPr kumimoji="0" lang="en-US" sz="1800" b="0" i="0" u="none" strike="noStrike" kern="1200" cap="none" spc="0" normalizeH="0" baseline="0" noProof="0" dirty="0">
              <a:ln>
                <a:noFill/>
              </a:ln>
              <a:effectLst/>
              <a:uLnTx/>
              <a:uFillTx/>
              <a:latin typeface="Calibri Light" panose="020F0302020204030204"/>
              <a:ea typeface="+mn-ea"/>
              <a:cs typeface="+mn-cs"/>
            </a:endParaRPr>
          </a:p>
          <a:p>
            <a:r>
              <a:rPr lang="en-GB" b="1" dirty="0">
                <a:latin typeface="Calibri Light" panose="020F0302020204030204"/>
              </a:rPr>
              <a:t>Alumni engagement </a:t>
            </a:r>
            <a:endParaRPr kumimoji="0" lang="en-GB" sz="1800" b="1" i="0" u="none" strike="noStrike" kern="1200" cap="none" spc="0" normalizeH="0" baseline="0" noProof="0" dirty="0">
              <a:ln>
                <a:noFill/>
              </a:ln>
              <a:effectLst/>
              <a:uLnTx/>
              <a:uFillTx/>
              <a:latin typeface="Calibri Light" panose="020F03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Calibri Light" panose="020F0302020204030204"/>
              </a:rPr>
              <a:t>Dissemination of information – keep alumni informed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err="1">
                <a:ln>
                  <a:noFill/>
                </a:ln>
                <a:effectLst/>
                <a:uLnTx/>
                <a:uFillTx/>
                <a:latin typeface="Calibri Light" panose="020F0302020204030204"/>
                <a:ea typeface="+mn-ea"/>
                <a:cs typeface="+mn-cs"/>
              </a:rPr>
              <a:t>Cre</a:t>
            </a:r>
            <a:r>
              <a:rPr lang="en-GB" dirty="0" err="1">
                <a:latin typeface="Calibri Light" panose="020F0302020204030204"/>
              </a:rPr>
              <a:t>ation</a:t>
            </a:r>
            <a:r>
              <a:rPr lang="en-GB" dirty="0">
                <a:latin typeface="Calibri Light" panose="020F0302020204030204"/>
              </a:rPr>
              <a:t> of online platform or social media group (LinkedIn, Facebook)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Calibri Light" panose="020F0302020204030204"/>
                <a:ea typeface="+mn-ea"/>
                <a:cs typeface="+mn-cs"/>
              </a:rPr>
              <a:t>Alumni events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Light" panose="020F0302020204030204"/>
              <a:ea typeface="+mn-ea"/>
              <a:cs typeface="+mn-cs"/>
            </a:endParaRPr>
          </a:p>
        </p:txBody>
      </p:sp>
    </p:spTree>
    <p:extLst>
      <p:ext uri="{BB962C8B-B14F-4D97-AF65-F5344CB8AC3E}">
        <p14:creationId xmlns:p14="http://schemas.microsoft.com/office/powerpoint/2010/main" val="2666430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0" y="3068960"/>
            <a:ext cx="3960440" cy="3970318"/>
          </a:xfrm>
          <a:prstGeom prst="rect">
            <a:avLst/>
          </a:prstGeom>
        </p:spPr>
        <p:txBody>
          <a:bodyPr wrap="square">
            <a:spAutoFit/>
          </a:bodyPr>
          <a:lstStyle/>
          <a:p>
            <a:pPr lvl="0"/>
            <a:r>
              <a:rPr lang="en-US" dirty="0" smtClean="0">
                <a:solidFill>
                  <a:srgbClr val="FFFF00"/>
                </a:solidFill>
                <a:latin typeface="Calibri Light" panose="020F0302020204030204" pitchFamily="34" charset="0"/>
                <a:cs typeface="Calibri Light" panose="020F0302020204030204" pitchFamily="34" charset="0"/>
              </a:rPr>
              <a:t>Acting on data: Closing the loop? </a:t>
            </a: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Context , as usual, </a:t>
            </a:r>
            <a:r>
              <a:rPr lang="en-US" dirty="0" smtClean="0">
                <a:latin typeface="Calibri Light" panose="020F0302020204030204" pitchFamily="34" charset="0"/>
                <a:cs typeface="Calibri Light" panose="020F0302020204030204" pitchFamily="34" charset="0"/>
              </a:rPr>
              <a:t>is king</a:t>
            </a:r>
            <a:endParaRPr lang="en-US" dirty="0" smtClean="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r>
              <a:rPr lang="en-US" dirty="0" smtClean="0">
                <a:latin typeface="Calibri Light" panose="020F0302020204030204" pitchFamily="34" charset="0"/>
                <a:cs typeface="Calibri Light" panose="020F0302020204030204" pitchFamily="34" charset="0"/>
              </a:rPr>
              <a:t>Beware</a:t>
            </a:r>
            <a:r>
              <a:rPr lang="en-US" dirty="0" smtClean="0">
                <a:latin typeface="Calibri Light" panose="020F0302020204030204" pitchFamily="34" charset="0"/>
                <a:cs typeface="Calibri Light" panose="020F0302020204030204" pitchFamily="34" charset="0"/>
              </a:rPr>
              <a:t>, Graduate </a:t>
            </a:r>
            <a:r>
              <a:rPr lang="en-US" dirty="0">
                <a:latin typeface="Calibri Light" panose="020F0302020204030204" pitchFamily="34" charset="0"/>
                <a:cs typeface="Calibri Light" panose="020F0302020204030204" pitchFamily="34" charset="0"/>
              </a:rPr>
              <a:t>destinations alone are not good proxies for the value of </a:t>
            </a:r>
            <a:r>
              <a:rPr lang="en-US" dirty="0" smtClean="0">
                <a:latin typeface="Calibri Light" panose="020F0302020204030204" pitchFamily="34" charset="0"/>
                <a:cs typeface="Calibri Light" panose="020F0302020204030204" pitchFamily="34" charset="0"/>
              </a:rPr>
              <a:t>learning</a:t>
            </a: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Graduate Tracking can support better matching of training and jobs only if used in combination with other sources of </a:t>
            </a:r>
            <a:r>
              <a:rPr lang="en-US" dirty="0" smtClean="0">
                <a:latin typeface="Calibri Light" panose="020F0302020204030204" pitchFamily="34" charset="0"/>
                <a:cs typeface="Calibri Light" panose="020F0302020204030204" pitchFamily="34" charset="0"/>
              </a:rPr>
              <a:t>LMI</a:t>
            </a:r>
          </a:p>
          <a:p>
            <a:endParaRPr lang="en-US" dirty="0">
              <a:latin typeface="Calibri Light" panose="020F0302020204030204" pitchFamily="34" charset="0"/>
              <a:cs typeface="Calibri Light" panose="020F0302020204030204" pitchFamily="34" charset="0"/>
            </a:endParaRPr>
          </a:p>
          <a:p>
            <a:endParaRPr lang="es-ES" dirty="0">
              <a:latin typeface="Calibri Light" panose="020F0302020204030204" pitchFamily="34" charset="0"/>
              <a:cs typeface="Calibri Light" panose="020F0302020204030204" pitchFamily="34" charset="0"/>
            </a:endParaRPr>
          </a:p>
        </p:txBody>
      </p:sp>
      <p:sp>
        <p:nvSpPr>
          <p:cNvPr id="6" name="5 Rectángulo"/>
          <p:cNvSpPr/>
          <p:nvPr/>
        </p:nvSpPr>
        <p:spPr>
          <a:xfrm>
            <a:off x="288032" y="904652"/>
            <a:ext cx="4572000" cy="2139047"/>
          </a:xfrm>
          <a:prstGeom prst="rect">
            <a:avLst/>
          </a:prstGeom>
        </p:spPr>
        <p:txBody>
          <a:bodyPr>
            <a:spAutoFit/>
          </a:bodyPr>
          <a:lstStyle/>
          <a:p>
            <a:r>
              <a:rPr lang="en-US" sz="11500" dirty="0" smtClean="0">
                <a:latin typeface="Calibri Light" panose="020F0302020204030204" pitchFamily="34" charset="0"/>
                <a:cs typeface="Calibri Light" panose="020F0302020204030204" pitchFamily="34" charset="0"/>
              </a:rPr>
              <a:t>WHY</a:t>
            </a:r>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90333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cstate="print">
            <a:lum bright="-31000"/>
            <a:extLst>
              <a:ext uri="{28A0092B-C50C-407E-A947-70E740481C1C}">
                <a14:useLocalDpi xmlns:a14="http://schemas.microsoft.com/office/drawing/2010/main" val="0"/>
              </a:ext>
            </a:extLst>
          </a:blip>
          <a:srcRect l="12620" t="20583" r="17235"/>
          <a:stretch/>
        </p:blipFill>
        <p:spPr bwMode="auto">
          <a:xfrm>
            <a:off x="0" y="980728"/>
            <a:ext cx="9113955"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4675" y="5776548"/>
            <a:ext cx="22193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uadroTexto 2"/>
          <p:cNvSpPr txBox="1"/>
          <p:nvPr/>
        </p:nvSpPr>
        <p:spPr>
          <a:xfrm>
            <a:off x="179512" y="6093296"/>
            <a:ext cx="8640960" cy="584775"/>
          </a:xfrm>
          <a:prstGeom prst="rect">
            <a:avLst/>
          </a:prstGeom>
          <a:noFill/>
        </p:spPr>
        <p:txBody>
          <a:bodyPr wrap="square" rtlCol="0">
            <a:spAutoFit/>
          </a:bodyPr>
          <a:lstStyle/>
          <a:p>
            <a:r>
              <a:rPr lang="es-ES" sz="3200" dirty="0" smtClean="0">
                <a:latin typeface="Calibri Light" panose="020F0302020204030204" pitchFamily="34" charset="0"/>
                <a:cs typeface="Calibri Light" panose="020F0302020204030204" pitchFamily="34" charset="0"/>
              </a:rPr>
              <a:t>www.tracktionerasmus.eu</a:t>
            </a:r>
            <a:endParaRPr lang="es-ES" sz="4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319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latin typeface="Calibri Light" panose="020F0302020204030204" pitchFamily="34" charset="0"/>
                <a:cs typeface="Calibri Light" panose="020F0302020204030204" pitchFamily="34" charset="0"/>
              </a:rPr>
              <a:t>three</a:t>
            </a:r>
            <a:r>
              <a:rPr lang="es-ES" dirty="0" smtClean="0">
                <a:latin typeface="Calibri Light" panose="020F0302020204030204" pitchFamily="34" charset="0"/>
                <a:cs typeface="Calibri Light" panose="020F0302020204030204" pitchFamily="34" charset="0"/>
              </a:rPr>
              <a:t> </a:t>
            </a:r>
            <a:r>
              <a:rPr lang="es-ES" dirty="0" err="1" smtClean="0">
                <a:latin typeface="Calibri Light" panose="020F0302020204030204" pitchFamily="34" charset="0"/>
                <a:cs typeface="Calibri Light" panose="020F0302020204030204" pitchFamily="34" charset="0"/>
              </a:rPr>
              <a:t>acts</a:t>
            </a:r>
            <a:endParaRPr lang="es-ES" dirty="0">
              <a:latin typeface="Calibri Light" panose="020F0302020204030204" pitchFamily="34" charset="0"/>
              <a:cs typeface="Calibri Light" panose="020F0302020204030204" pitchFamily="34" charset="0"/>
            </a:endParaRPr>
          </a:p>
        </p:txBody>
      </p:sp>
      <p:sp>
        <p:nvSpPr>
          <p:cNvPr id="3" name="2 Marcador de contenido"/>
          <p:cNvSpPr>
            <a:spLocks noGrp="1"/>
          </p:cNvSpPr>
          <p:nvPr>
            <p:ph idx="1"/>
          </p:nvPr>
        </p:nvSpPr>
        <p:spPr>
          <a:xfrm>
            <a:off x="467544" y="2564904"/>
            <a:ext cx="2602631" cy="2404864"/>
          </a:xfrm>
        </p:spPr>
        <p:txBody>
          <a:bodyPr>
            <a:normAutofit fontScale="92500" lnSpcReduction="20000"/>
          </a:bodyPr>
          <a:lstStyle/>
          <a:p>
            <a:pPr marL="0" indent="0">
              <a:buNone/>
            </a:pPr>
            <a:r>
              <a:rPr lang="en-US" sz="2600" dirty="0" smtClean="0">
                <a:latin typeface="Calibri Light" panose="020F0302020204030204" pitchFamily="34" charset="0"/>
                <a:cs typeface="Calibri Light" panose="020F0302020204030204" pitchFamily="34" charset="0"/>
              </a:rPr>
              <a:t>SETUP</a:t>
            </a:r>
          </a:p>
          <a:p>
            <a:pPr marL="0" indent="0">
              <a:buNone/>
            </a:pPr>
            <a:r>
              <a:rPr lang="en-US" sz="2600" dirty="0" smtClean="0">
                <a:latin typeface="Calibri Light" panose="020F0302020204030204" pitchFamily="34" charset="0"/>
                <a:cs typeface="Calibri Light" panose="020F0302020204030204" pitchFamily="34" charset="0"/>
              </a:rPr>
              <a:t>frame </a:t>
            </a:r>
            <a:r>
              <a:rPr lang="en-US" sz="2600" dirty="0">
                <a:latin typeface="Calibri Light" panose="020F0302020204030204" pitchFamily="34" charset="0"/>
                <a:cs typeface="Calibri Light" panose="020F0302020204030204" pitchFamily="34" charset="0"/>
              </a:rPr>
              <a:t>the discussion against the background of recent policy moves at European </a:t>
            </a:r>
            <a:r>
              <a:rPr lang="en-US" sz="2600" dirty="0" smtClean="0">
                <a:latin typeface="Calibri Light" panose="020F0302020204030204" pitchFamily="34" charset="0"/>
                <a:cs typeface="Calibri Light" panose="020F0302020204030204" pitchFamily="34" charset="0"/>
              </a:rPr>
              <a:t>level</a:t>
            </a:r>
          </a:p>
          <a:p>
            <a:pPr marL="0" indent="0">
              <a:buNone/>
            </a:pPr>
            <a:endParaRPr lang="en-US" sz="2400" dirty="0" smtClean="0">
              <a:latin typeface="Calibri Light" panose="020F0302020204030204" pitchFamily="34" charset="0"/>
              <a:cs typeface="Calibri Light" panose="020F0302020204030204" pitchFamily="34" charset="0"/>
            </a:endParaRPr>
          </a:p>
          <a:p>
            <a:pPr marL="0" indent="0">
              <a:buNone/>
            </a:pPr>
            <a:endParaRPr lang="en-US" sz="2400" dirty="0" smtClean="0">
              <a:latin typeface="Calibri Light" panose="020F0302020204030204" pitchFamily="34" charset="0"/>
              <a:cs typeface="Calibri Light" panose="020F0302020204030204" pitchFamily="34" charset="0"/>
            </a:endParaRPr>
          </a:p>
        </p:txBody>
      </p:sp>
      <p:sp>
        <p:nvSpPr>
          <p:cNvPr id="4" name="3 Rectángulo"/>
          <p:cNvSpPr/>
          <p:nvPr/>
        </p:nvSpPr>
        <p:spPr>
          <a:xfrm>
            <a:off x="3345011" y="2477678"/>
            <a:ext cx="2453977" cy="2012859"/>
          </a:xfrm>
          <a:prstGeom prst="rect">
            <a:avLst/>
          </a:prstGeom>
        </p:spPr>
        <p:txBody>
          <a:bodyPr wrap="square">
            <a:spAutoFit/>
          </a:bodyPr>
          <a:lstStyle/>
          <a:p>
            <a:pPr lvl="0">
              <a:spcBef>
                <a:spcPct val="20000"/>
              </a:spcBef>
            </a:pPr>
            <a:r>
              <a:rPr lang="en-US" sz="2400" dirty="0" smtClean="0">
                <a:solidFill>
                  <a:prstClr val="white"/>
                </a:solidFill>
                <a:latin typeface="Calibri Light" panose="020F0302020204030204" pitchFamily="34" charset="0"/>
                <a:cs typeface="Calibri Light" panose="020F0302020204030204" pitchFamily="34" charset="0"/>
              </a:rPr>
              <a:t>CONFRONTATION</a:t>
            </a:r>
          </a:p>
          <a:p>
            <a:pPr lvl="0">
              <a:spcBef>
                <a:spcPct val="20000"/>
              </a:spcBef>
            </a:pPr>
            <a:r>
              <a:rPr lang="en-US" sz="2400" dirty="0">
                <a:solidFill>
                  <a:prstClr val="white"/>
                </a:solidFill>
                <a:latin typeface="Calibri Light" panose="020F0302020204030204" pitchFamily="34" charset="0"/>
                <a:cs typeface="Calibri Light" panose="020F0302020204030204" pitchFamily="34" charset="0"/>
              </a:rPr>
              <a:t>s</a:t>
            </a:r>
            <a:r>
              <a:rPr lang="en-US" sz="2400" dirty="0" smtClean="0">
                <a:solidFill>
                  <a:prstClr val="white"/>
                </a:solidFill>
                <a:latin typeface="Calibri Light" panose="020F0302020204030204" pitchFamily="34" charset="0"/>
                <a:cs typeface="Calibri Light" panose="020F0302020204030204" pitchFamily="34" charset="0"/>
              </a:rPr>
              <a:t>howcase </a:t>
            </a:r>
            <a:r>
              <a:rPr lang="en-US" sz="2400" dirty="0">
                <a:solidFill>
                  <a:prstClr val="white"/>
                </a:solidFill>
                <a:latin typeface="Calibri Light" panose="020F0302020204030204" pitchFamily="34" charset="0"/>
                <a:cs typeface="Calibri Light" panose="020F0302020204030204" pitchFamily="34" charset="0"/>
              </a:rPr>
              <a:t>the main findings of a small-scale survey in VET schools</a:t>
            </a:r>
          </a:p>
        </p:txBody>
      </p:sp>
      <p:sp>
        <p:nvSpPr>
          <p:cNvPr id="5" name="4 Rectángulo"/>
          <p:cNvSpPr/>
          <p:nvPr/>
        </p:nvSpPr>
        <p:spPr>
          <a:xfrm>
            <a:off x="6372200" y="2477678"/>
            <a:ext cx="2592288" cy="2382191"/>
          </a:xfrm>
          <a:prstGeom prst="rect">
            <a:avLst/>
          </a:prstGeom>
        </p:spPr>
        <p:txBody>
          <a:bodyPr wrap="square">
            <a:spAutoFit/>
          </a:bodyPr>
          <a:lstStyle/>
          <a:p>
            <a:pPr lvl="0">
              <a:spcBef>
                <a:spcPct val="20000"/>
              </a:spcBef>
            </a:pPr>
            <a:r>
              <a:rPr lang="en-US" sz="2400" dirty="0" smtClean="0">
                <a:solidFill>
                  <a:prstClr val="white"/>
                </a:solidFill>
                <a:latin typeface="Calibri Light" panose="020F0302020204030204" pitchFamily="34" charset="0"/>
                <a:cs typeface="Calibri Light" panose="020F0302020204030204" pitchFamily="34" charset="0"/>
              </a:rPr>
              <a:t>RESOLUTION</a:t>
            </a:r>
          </a:p>
          <a:p>
            <a:pPr lvl="0">
              <a:spcBef>
                <a:spcPct val="20000"/>
              </a:spcBef>
            </a:pPr>
            <a:r>
              <a:rPr lang="en-US" sz="2400" dirty="0" smtClean="0">
                <a:solidFill>
                  <a:prstClr val="white"/>
                </a:solidFill>
                <a:latin typeface="Calibri Light" panose="020F0302020204030204" pitchFamily="34" charset="0"/>
                <a:cs typeface="Calibri Light" panose="020F0302020204030204" pitchFamily="34" charset="0"/>
              </a:rPr>
              <a:t>advance </a:t>
            </a:r>
            <a:r>
              <a:rPr lang="en-US" sz="2400" dirty="0">
                <a:solidFill>
                  <a:prstClr val="white"/>
                </a:solidFill>
                <a:latin typeface="Calibri Light" panose="020F0302020204030204" pitchFamily="34" charset="0"/>
                <a:cs typeface="Calibri Light" panose="020F0302020204030204" pitchFamily="34" charset="0"/>
              </a:rPr>
              <a:t>some working hypothesis informing the next moves for the project.</a:t>
            </a:r>
            <a:endParaRPr lang="es-ES" sz="24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85283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8032" y="2348880"/>
            <a:ext cx="7772400" cy="1470025"/>
          </a:xfrm>
        </p:spPr>
        <p:txBody>
          <a:bodyPr>
            <a:normAutofit/>
          </a:bodyPr>
          <a:lstStyle/>
          <a:p>
            <a:r>
              <a:rPr lang="es-ES" dirty="0" smtClean="0">
                <a:latin typeface="Calibri Light" panose="020F0302020204030204" pitchFamily="34" charset="0"/>
                <a:cs typeface="Calibri Light" panose="020F0302020204030204" pitchFamily="34" charset="0"/>
              </a:rPr>
              <a:t>Iván Diego</a:t>
            </a:r>
            <a:br>
              <a:rPr lang="es-ES" dirty="0" smtClean="0">
                <a:latin typeface="Calibri Light" panose="020F0302020204030204" pitchFamily="34" charset="0"/>
                <a:cs typeface="Calibri Light" panose="020F0302020204030204" pitchFamily="34" charset="0"/>
              </a:rPr>
            </a:br>
            <a:r>
              <a:rPr lang="es-ES" dirty="0" smtClean="0">
                <a:latin typeface="Calibri Light" panose="020F0302020204030204" pitchFamily="34" charset="0"/>
                <a:cs typeface="Calibri Light" panose="020F0302020204030204" pitchFamily="34" charset="0"/>
              </a:rPr>
              <a:t>ivan@valnalon.com</a:t>
            </a:r>
            <a:endParaRPr lang="es-ES" dirty="0">
              <a:latin typeface="Calibri Light" panose="020F0302020204030204" pitchFamily="34" charset="0"/>
              <a:cs typeface="Calibri Light" panose="020F030202020403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5517232"/>
            <a:ext cx="22193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5161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5733" y="0"/>
            <a:ext cx="4509331" cy="6858000"/>
          </a:xfrm>
          <a:prstGeom prst="rect">
            <a:avLst/>
          </a:prstGeom>
        </p:spPr>
      </p:pic>
      <p:sp>
        <p:nvSpPr>
          <p:cNvPr id="5" name="2 Marcador de contenido"/>
          <p:cNvSpPr>
            <a:spLocks noGrp="1"/>
          </p:cNvSpPr>
          <p:nvPr>
            <p:ph idx="1"/>
          </p:nvPr>
        </p:nvSpPr>
        <p:spPr>
          <a:xfrm>
            <a:off x="467544" y="2564904"/>
            <a:ext cx="2602631" cy="2404864"/>
          </a:xfrm>
        </p:spPr>
        <p:txBody>
          <a:bodyPr>
            <a:normAutofit fontScale="92500" lnSpcReduction="20000"/>
          </a:bodyPr>
          <a:lstStyle/>
          <a:p>
            <a:pPr marL="0" indent="0">
              <a:buNone/>
            </a:pPr>
            <a:r>
              <a:rPr lang="en-US" sz="2600" dirty="0" smtClean="0">
                <a:latin typeface="Calibri Light" panose="020F0302020204030204" pitchFamily="34" charset="0"/>
                <a:cs typeface="Calibri Light" panose="020F0302020204030204" pitchFamily="34" charset="0"/>
              </a:rPr>
              <a:t>SETUP</a:t>
            </a:r>
          </a:p>
          <a:p>
            <a:pPr marL="0" indent="0">
              <a:buNone/>
            </a:pPr>
            <a:r>
              <a:rPr lang="en-US" sz="2600" dirty="0" smtClean="0">
                <a:latin typeface="Calibri Light" panose="020F0302020204030204" pitchFamily="34" charset="0"/>
                <a:cs typeface="Calibri Light" panose="020F0302020204030204" pitchFamily="34" charset="0"/>
              </a:rPr>
              <a:t>frame </a:t>
            </a:r>
            <a:r>
              <a:rPr lang="en-US" sz="2600" dirty="0">
                <a:latin typeface="Calibri Light" panose="020F0302020204030204" pitchFamily="34" charset="0"/>
                <a:cs typeface="Calibri Light" panose="020F0302020204030204" pitchFamily="34" charset="0"/>
              </a:rPr>
              <a:t>the discussion against the background of recent policy moves at European </a:t>
            </a:r>
            <a:r>
              <a:rPr lang="en-US" sz="2600" dirty="0" smtClean="0">
                <a:latin typeface="Calibri Light" panose="020F0302020204030204" pitchFamily="34" charset="0"/>
                <a:cs typeface="Calibri Light" panose="020F0302020204030204" pitchFamily="34" charset="0"/>
              </a:rPr>
              <a:t>level</a:t>
            </a:r>
          </a:p>
          <a:p>
            <a:pPr marL="0" indent="0">
              <a:buNone/>
            </a:pPr>
            <a:endParaRPr lang="en-US" sz="2400" dirty="0" smtClean="0">
              <a:latin typeface="Calibri Light" panose="020F0302020204030204" pitchFamily="34" charset="0"/>
              <a:cs typeface="Calibri Light" panose="020F0302020204030204" pitchFamily="34" charset="0"/>
            </a:endParaRPr>
          </a:p>
          <a:p>
            <a:pPr marL="0" indent="0">
              <a:buNone/>
            </a:pPr>
            <a:endParaRPr lang="en-US" sz="24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56972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41" y="389436"/>
            <a:ext cx="4481977" cy="257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4644008" y="908720"/>
            <a:ext cx="4572000" cy="2308324"/>
          </a:xfrm>
          <a:prstGeom prst="rect">
            <a:avLst/>
          </a:prstGeom>
        </p:spPr>
        <p:txBody>
          <a:bodyPr>
            <a:spAutoFit/>
          </a:bodyPr>
          <a:lstStyle/>
          <a:p>
            <a:r>
              <a:rPr lang="en-US" dirty="0">
                <a:latin typeface="Calibri Light" panose="020F0302020204030204" pitchFamily="34" charset="0"/>
                <a:cs typeface="Calibri Light" panose="020F0302020204030204" pitchFamily="34" charset="0"/>
              </a:rPr>
              <a:t>The 2009 Recommendation set out 10 indicators which can be used to support the evaluation and quality assurance of VET systems. They are part of a “toolbox” from which member states and others can select in order to meet their own circumstances and requirements.</a:t>
            </a:r>
          </a:p>
          <a:p>
            <a:endParaRPr lang="en-US" dirty="0">
              <a:latin typeface="Calibri Light" panose="020F0302020204030204" pitchFamily="34" charset="0"/>
              <a:cs typeface="Calibri Light" panose="020F0302020204030204" pitchFamily="34" charset="0"/>
            </a:endParaRPr>
          </a:p>
        </p:txBody>
      </p:sp>
      <p:sp>
        <p:nvSpPr>
          <p:cNvPr id="3" name="2 Rectángulo"/>
          <p:cNvSpPr/>
          <p:nvPr/>
        </p:nvSpPr>
        <p:spPr>
          <a:xfrm>
            <a:off x="251520" y="3446975"/>
            <a:ext cx="4248472" cy="2862322"/>
          </a:xfrm>
          <a:prstGeom prst="rect">
            <a:avLst/>
          </a:prstGeom>
        </p:spPr>
        <p:txBody>
          <a:bodyPr wrap="square">
            <a:spAutoFit/>
          </a:bodyPr>
          <a:lstStyle/>
          <a:p>
            <a:pPr lvl="0"/>
            <a:r>
              <a:rPr lang="en-US" dirty="0">
                <a:solidFill>
                  <a:prstClr val="white"/>
                </a:solidFill>
                <a:latin typeface="Calibri Light" panose="020F0302020204030204" pitchFamily="34" charset="0"/>
                <a:cs typeface="Calibri Light" panose="020F0302020204030204" pitchFamily="34" charset="0"/>
              </a:rPr>
              <a:t>Indicator 1. Relevance of quality assurance systems for VET providers</a:t>
            </a:r>
          </a:p>
          <a:p>
            <a:pPr lvl="0"/>
            <a:r>
              <a:rPr lang="en-US" dirty="0">
                <a:solidFill>
                  <a:prstClr val="white"/>
                </a:solidFill>
                <a:latin typeface="Calibri Light" panose="020F0302020204030204" pitchFamily="34" charset="0"/>
                <a:cs typeface="Calibri Light" panose="020F0302020204030204" pitchFamily="34" charset="0"/>
              </a:rPr>
              <a:t>Indicator 2. Investment in training of teachers and trainers</a:t>
            </a:r>
          </a:p>
          <a:p>
            <a:pPr lvl="0"/>
            <a:r>
              <a:rPr lang="en-US" dirty="0">
                <a:solidFill>
                  <a:prstClr val="white"/>
                </a:solidFill>
                <a:latin typeface="Calibri Light" panose="020F0302020204030204" pitchFamily="34" charset="0"/>
                <a:cs typeface="Calibri Light" panose="020F0302020204030204" pitchFamily="34" charset="0"/>
              </a:rPr>
              <a:t>Indicator 3. Participation rate in VET </a:t>
            </a:r>
            <a:r>
              <a:rPr lang="en-US" dirty="0" err="1">
                <a:solidFill>
                  <a:prstClr val="white"/>
                </a:solidFill>
                <a:latin typeface="Calibri Light" panose="020F0302020204030204" pitchFamily="34" charset="0"/>
                <a:cs typeface="Calibri Light" panose="020F0302020204030204" pitchFamily="34" charset="0"/>
              </a:rPr>
              <a:t>programmes</a:t>
            </a:r>
            <a:endParaRPr lang="en-US" dirty="0">
              <a:solidFill>
                <a:prstClr val="white"/>
              </a:solidFill>
              <a:latin typeface="Calibri Light" panose="020F0302020204030204" pitchFamily="34" charset="0"/>
              <a:cs typeface="Calibri Light" panose="020F0302020204030204" pitchFamily="34" charset="0"/>
            </a:endParaRPr>
          </a:p>
          <a:p>
            <a:pPr lvl="0"/>
            <a:r>
              <a:rPr lang="en-US" dirty="0">
                <a:solidFill>
                  <a:prstClr val="white"/>
                </a:solidFill>
                <a:latin typeface="Calibri Light" panose="020F0302020204030204" pitchFamily="34" charset="0"/>
                <a:cs typeface="Calibri Light" panose="020F0302020204030204" pitchFamily="34" charset="0"/>
              </a:rPr>
              <a:t>Indicator 4. Completion rate in VET </a:t>
            </a:r>
            <a:r>
              <a:rPr lang="en-US" dirty="0" err="1">
                <a:solidFill>
                  <a:prstClr val="white"/>
                </a:solidFill>
                <a:latin typeface="Calibri Light" panose="020F0302020204030204" pitchFamily="34" charset="0"/>
                <a:cs typeface="Calibri Light" panose="020F0302020204030204" pitchFamily="34" charset="0"/>
              </a:rPr>
              <a:t>programmes</a:t>
            </a:r>
            <a:endParaRPr lang="en-US" dirty="0">
              <a:solidFill>
                <a:prstClr val="white"/>
              </a:solidFill>
              <a:latin typeface="Calibri Light" panose="020F0302020204030204" pitchFamily="34" charset="0"/>
              <a:cs typeface="Calibri Light" panose="020F0302020204030204" pitchFamily="34" charset="0"/>
            </a:endParaRPr>
          </a:p>
          <a:p>
            <a:pPr lvl="0"/>
            <a:r>
              <a:rPr lang="en-US" dirty="0">
                <a:solidFill>
                  <a:srgbClr val="FFFF00"/>
                </a:solidFill>
                <a:latin typeface="Calibri Light" panose="020F0302020204030204" pitchFamily="34" charset="0"/>
                <a:cs typeface="Calibri Light" panose="020F0302020204030204" pitchFamily="34" charset="0"/>
              </a:rPr>
              <a:t>Indicator 5. Placement rate in VET </a:t>
            </a:r>
            <a:r>
              <a:rPr lang="en-US" dirty="0" err="1">
                <a:solidFill>
                  <a:srgbClr val="FFFF00"/>
                </a:solidFill>
                <a:latin typeface="Calibri Light" panose="020F0302020204030204" pitchFamily="34" charset="0"/>
                <a:cs typeface="Calibri Light" panose="020F0302020204030204" pitchFamily="34" charset="0"/>
              </a:rPr>
              <a:t>programmes</a:t>
            </a:r>
            <a:endParaRPr lang="en-US" dirty="0">
              <a:solidFill>
                <a:srgbClr val="FFFF00"/>
              </a:solidFill>
              <a:latin typeface="Calibri Light" panose="020F0302020204030204" pitchFamily="34" charset="0"/>
              <a:cs typeface="Calibri Light" panose="020F0302020204030204" pitchFamily="34" charset="0"/>
            </a:endParaRPr>
          </a:p>
        </p:txBody>
      </p:sp>
      <p:sp>
        <p:nvSpPr>
          <p:cNvPr id="4" name="3 Rectángulo"/>
          <p:cNvSpPr/>
          <p:nvPr/>
        </p:nvSpPr>
        <p:spPr>
          <a:xfrm>
            <a:off x="4644008" y="3502829"/>
            <a:ext cx="3960440" cy="2585323"/>
          </a:xfrm>
          <a:prstGeom prst="rect">
            <a:avLst/>
          </a:prstGeom>
        </p:spPr>
        <p:txBody>
          <a:bodyPr wrap="square">
            <a:spAutoFit/>
          </a:bodyPr>
          <a:lstStyle/>
          <a:p>
            <a:pPr lvl="0"/>
            <a:r>
              <a:rPr lang="en-US" dirty="0">
                <a:solidFill>
                  <a:srgbClr val="FFFF00"/>
                </a:solidFill>
                <a:latin typeface="Calibri Light" panose="020F0302020204030204" pitchFamily="34" charset="0"/>
                <a:cs typeface="Calibri Light" panose="020F0302020204030204" pitchFamily="34" charset="0"/>
              </a:rPr>
              <a:t>Indicator 6. </a:t>
            </a:r>
            <a:r>
              <a:rPr lang="en-US" dirty="0" err="1">
                <a:solidFill>
                  <a:srgbClr val="FFFF00"/>
                </a:solidFill>
                <a:latin typeface="Calibri Light" panose="020F0302020204030204" pitchFamily="34" charset="0"/>
                <a:cs typeface="Calibri Light" panose="020F0302020204030204" pitchFamily="34" charset="0"/>
              </a:rPr>
              <a:t>Utilisation</a:t>
            </a:r>
            <a:r>
              <a:rPr lang="en-US" dirty="0">
                <a:solidFill>
                  <a:srgbClr val="FFFF00"/>
                </a:solidFill>
                <a:latin typeface="Calibri Light" panose="020F0302020204030204" pitchFamily="34" charset="0"/>
                <a:cs typeface="Calibri Light" panose="020F0302020204030204" pitchFamily="34" charset="0"/>
              </a:rPr>
              <a:t> of acquired skills at the workplace</a:t>
            </a:r>
          </a:p>
          <a:p>
            <a:pPr lvl="0"/>
            <a:r>
              <a:rPr lang="en-US" dirty="0">
                <a:solidFill>
                  <a:prstClr val="white"/>
                </a:solidFill>
                <a:latin typeface="Calibri Light" panose="020F0302020204030204" pitchFamily="34" charset="0"/>
                <a:cs typeface="Calibri Light" panose="020F0302020204030204" pitchFamily="34" charset="0"/>
              </a:rPr>
              <a:t>Indicator 7. Unemployment rate</a:t>
            </a:r>
          </a:p>
          <a:p>
            <a:pPr lvl="0"/>
            <a:r>
              <a:rPr lang="en-US" dirty="0">
                <a:solidFill>
                  <a:prstClr val="white"/>
                </a:solidFill>
                <a:latin typeface="Calibri Light" panose="020F0302020204030204" pitchFamily="34" charset="0"/>
                <a:cs typeface="Calibri Light" panose="020F0302020204030204" pitchFamily="34" charset="0"/>
              </a:rPr>
              <a:t>Indicator 8. Prevalence of vulnerable groups</a:t>
            </a:r>
          </a:p>
          <a:p>
            <a:pPr lvl="0"/>
            <a:r>
              <a:rPr lang="en-US" dirty="0">
                <a:solidFill>
                  <a:prstClr val="white"/>
                </a:solidFill>
                <a:latin typeface="Calibri Light" panose="020F0302020204030204" pitchFamily="34" charset="0"/>
                <a:cs typeface="Calibri Light" panose="020F0302020204030204" pitchFamily="34" charset="0"/>
              </a:rPr>
              <a:t>Indicator 9. Mechanisms to identify training needs in the </a:t>
            </a:r>
            <a:r>
              <a:rPr lang="en-US" dirty="0" err="1">
                <a:solidFill>
                  <a:prstClr val="white"/>
                </a:solidFill>
                <a:latin typeface="Calibri Light" panose="020F0302020204030204" pitchFamily="34" charset="0"/>
                <a:cs typeface="Calibri Light" panose="020F0302020204030204" pitchFamily="34" charset="0"/>
              </a:rPr>
              <a:t>labour</a:t>
            </a:r>
            <a:r>
              <a:rPr lang="en-US" dirty="0">
                <a:solidFill>
                  <a:prstClr val="white"/>
                </a:solidFill>
                <a:latin typeface="Calibri Light" panose="020F0302020204030204" pitchFamily="34" charset="0"/>
                <a:cs typeface="Calibri Light" panose="020F0302020204030204" pitchFamily="34" charset="0"/>
              </a:rPr>
              <a:t> market</a:t>
            </a:r>
          </a:p>
          <a:p>
            <a:pPr lvl="0"/>
            <a:r>
              <a:rPr lang="en-US" dirty="0">
                <a:solidFill>
                  <a:prstClr val="white"/>
                </a:solidFill>
                <a:latin typeface="Calibri Light" panose="020F0302020204030204" pitchFamily="34" charset="0"/>
                <a:cs typeface="Calibri Light" panose="020F0302020204030204" pitchFamily="34" charset="0"/>
              </a:rPr>
              <a:t>Indicator 10. Schemes used to promote better access to VET</a:t>
            </a:r>
            <a:endParaRPr lang="es-ES"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5566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2132856"/>
            <a:ext cx="4032448" cy="3416320"/>
          </a:xfrm>
          <a:prstGeom prst="rect">
            <a:avLst/>
          </a:prstGeom>
        </p:spPr>
        <p:txBody>
          <a:bodyPr wrap="square">
            <a:spAutoFit/>
          </a:bodyPr>
          <a:lstStyle/>
          <a:p>
            <a:r>
              <a:rPr lang="es-ES" b="1" dirty="0" err="1">
                <a:solidFill>
                  <a:srgbClr val="FFFF00"/>
                </a:solidFill>
                <a:latin typeface="Calibri Light" panose="020F0302020204030204" pitchFamily="34" charset="0"/>
                <a:cs typeface="Calibri Light" panose="020F0302020204030204" pitchFamily="34" charset="0"/>
              </a:rPr>
              <a:t>Indicator</a:t>
            </a:r>
            <a:r>
              <a:rPr lang="es-ES" b="1" dirty="0">
                <a:solidFill>
                  <a:srgbClr val="FFFF00"/>
                </a:solidFill>
                <a:latin typeface="Calibri Light" panose="020F0302020204030204" pitchFamily="34" charset="0"/>
                <a:cs typeface="Calibri Light" panose="020F0302020204030204" pitchFamily="34" charset="0"/>
              </a:rPr>
              <a:t> no. 5</a:t>
            </a:r>
          </a:p>
          <a:p>
            <a:r>
              <a:rPr lang="es-ES" b="1" dirty="0" err="1">
                <a:solidFill>
                  <a:srgbClr val="FFFF00"/>
                </a:solidFill>
                <a:latin typeface="Calibri Light" panose="020F0302020204030204" pitchFamily="34" charset="0"/>
                <a:cs typeface="Calibri Light" panose="020F0302020204030204" pitchFamily="34" charset="0"/>
              </a:rPr>
              <a:t>Placement</a:t>
            </a:r>
            <a:r>
              <a:rPr lang="es-ES" b="1" dirty="0">
                <a:solidFill>
                  <a:srgbClr val="FFFF00"/>
                </a:solidFill>
                <a:latin typeface="Calibri Light" panose="020F0302020204030204" pitchFamily="34" charset="0"/>
                <a:cs typeface="Calibri Light" panose="020F0302020204030204" pitchFamily="34" charset="0"/>
              </a:rPr>
              <a:t> </a:t>
            </a:r>
            <a:r>
              <a:rPr lang="es-ES" b="1" dirty="0" err="1">
                <a:solidFill>
                  <a:srgbClr val="FFFF00"/>
                </a:solidFill>
                <a:latin typeface="Calibri Light" panose="020F0302020204030204" pitchFamily="34" charset="0"/>
                <a:cs typeface="Calibri Light" panose="020F0302020204030204" pitchFamily="34" charset="0"/>
              </a:rPr>
              <a:t>rate</a:t>
            </a:r>
            <a:r>
              <a:rPr lang="es-ES" b="1" dirty="0">
                <a:solidFill>
                  <a:srgbClr val="FFFF00"/>
                </a:solidFill>
                <a:latin typeface="Calibri Light" panose="020F0302020204030204" pitchFamily="34" charset="0"/>
                <a:cs typeface="Calibri Light" panose="020F0302020204030204" pitchFamily="34" charset="0"/>
              </a:rPr>
              <a:t> in VET </a:t>
            </a:r>
            <a:r>
              <a:rPr lang="es-ES" b="1" dirty="0" err="1" smtClean="0">
                <a:solidFill>
                  <a:srgbClr val="FFFF00"/>
                </a:solidFill>
                <a:latin typeface="Calibri Light" panose="020F0302020204030204" pitchFamily="34" charset="0"/>
                <a:cs typeface="Calibri Light" panose="020F0302020204030204" pitchFamily="34" charset="0"/>
              </a:rPr>
              <a:t>programmes</a:t>
            </a:r>
            <a:endParaRPr lang="es-ES" b="1" dirty="0" smtClean="0">
              <a:solidFill>
                <a:srgbClr val="FFFF00"/>
              </a:solidFill>
              <a:latin typeface="Calibri Light" panose="020F0302020204030204" pitchFamily="34" charset="0"/>
              <a:cs typeface="Calibri Light" panose="020F0302020204030204" pitchFamily="34" charset="0"/>
            </a:endParaRPr>
          </a:p>
          <a:p>
            <a:endParaRPr lang="es-ES" dirty="0">
              <a:latin typeface="Calibri Light" panose="020F0302020204030204" pitchFamily="34" charset="0"/>
              <a:cs typeface="Calibri Light" panose="020F0302020204030204" pitchFamily="34" charset="0"/>
            </a:endParaRPr>
          </a:p>
          <a:p>
            <a:r>
              <a:rPr lang="en-US" dirty="0" smtClean="0">
                <a:latin typeface="Calibri Light" panose="020F0302020204030204" pitchFamily="34" charset="0"/>
                <a:cs typeface="Calibri Light" panose="020F0302020204030204" pitchFamily="34" charset="0"/>
              </a:rPr>
              <a:t>(a) destination </a:t>
            </a:r>
            <a:r>
              <a:rPr lang="en-US" dirty="0">
                <a:latin typeface="Calibri Light" panose="020F0302020204030204" pitchFamily="34" charset="0"/>
                <a:cs typeface="Calibri Light" panose="020F0302020204030204" pitchFamily="34" charset="0"/>
              </a:rPr>
              <a:t>of VET learners at a designated point in time after completion of </a:t>
            </a:r>
            <a:r>
              <a:rPr lang="en-US" dirty="0" smtClean="0">
                <a:latin typeface="Calibri Light" panose="020F0302020204030204" pitchFamily="34" charset="0"/>
                <a:cs typeface="Calibri Light" panose="020F0302020204030204" pitchFamily="34" charset="0"/>
              </a:rPr>
              <a:t>training, according </a:t>
            </a:r>
            <a:r>
              <a:rPr lang="en-US" dirty="0">
                <a:latin typeface="Calibri Light" panose="020F0302020204030204" pitchFamily="34" charset="0"/>
                <a:cs typeface="Calibri Light" panose="020F0302020204030204" pitchFamily="34" charset="0"/>
              </a:rPr>
              <a:t>to the type of </a:t>
            </a:r>
            <a:r>
              <a:rPr lang="en-US" dirty="0" err="1">
                <a:latin typeface="Calibri Light" panose="020F0302020204030204" pitchFamily="34" charset="0"/>
                <a:cs typeface="Calibri Light" panose="020F0302020204030204" pitchFamily="34" charset="0"/>
              </a:rPr>
              <a:t>programme</a:t>
            </a:r>
            <a:r>
              <a:rPr lang="en-US" dirty="0">
                <a:latin typeface="Calibri Light" panose="020F0302020204030204" pitchFamily="34" charset="0"/>
                <a:cs typeface="Calibri Light" panose="020F0302020204030204" pitchFamily="34" charset="0"/>
              </a:rPr>
              <a:t> and the individual </a:t>
            </a:r>
            <a:r>
              <a:rPr lang="en-US" dirty="0" smtClean="0">
                <a:latin typeface="Calibri Light" panose="020F0302020204030204" pitchFamily="34" charset="0"/>
                <a:cs typeface="Calibri Light" panose="020F0302020204030204" pitchFamily="34" charset="0"/>
              </a:rPr>
              <a:t>criteria</a:t>
            </a:r>
          </a:p>
          <a:p>
            <a:endParaRPr lang="en-US" dirty="0">
              <a:latin typeface="Calibri Light" panose="020F0302020204030204" pitchFamily="34" charset="0"/>
              <a:cs typeface="Calibri Light" panose="020F0302020204030204" pitchFamily="34" charset="0"/>
            </a:endParaRPr>
          </a:p>
          <a:p>
            <a:r>
              <a:rPr lang="en-US" dirty="0" smtClean="0">
                <a:latin typeface="Calibri Light" panose="020F0302020204030204" pitchFamily="34" charset="0"/>
                <a:cs typeface="Calibri Light" panose="020F0302020204030204" pitchFamily="34" charset="0"/>
              </a:rPr>
              <a:t>(</a:t>
            </a:r>
            <a:r>
              <a:rPr lang="en-US" dirty="0">
                <a:latin typeface="Calibri Light" panose="020F0302020204030204" pitchFamily="34" charset="0"/>
                <a:cs typeface="Calibri Light" panose="020F0302020204030204" pitchFamily="34" charset="0"/>
              </a:rPr>
              <a:t>b) share of employed learners at a designated point in time after completion of </a:t>
            </a:r>
            <a:r>
              <a:rPr lang="en-US" dirty="0" smtClean="0">
                <a:latin typeface="Calibri Light" panose="020F0302020204030204" pitchFamily="34" charset="0"/>
                <a:cs typeface="Calibri Light" panose="020F0302020204030204" pitchFamily="34" charset="0"/>
              </a:rPr>
              <a:t>training, according </a:t>
            </a:r>
            <a:r>
              <a:rPr lang="en-US" dirty="0">
                <a:latin typeface="Calibri Light" panose="020F0302020204030204" pitchFamily="34" charset="0"/>
                <a:cs typeface="Calibri Light" panose="020F0302020204030204" pitchFamily="34" charset="0"/>
              </a:rPr>
              <a:t>to the type of </a:t>
            </a:r>
            <a:r>
              <a:rPr lang="en-US" dirty="0" err="1">
                <a:latin typeface="Calibri Light" panose="020F0302020204030204" pitchFamily="34" charset="0"/>
                <a:cs typeface="Calibri Light" panose="020F0302020204030204" pitchFamily="34" charset="0"/>
              </a:rPr>
              <a:t>programme</a:t>
            </a:r>
            <a:r>
              <a:rPr lang="en-US" dirty="0">
                <a:latin typeface="Calibri Light" panose="020F0302020204030204" pitchFamily="34" charset="0"/>
                <a:cs typeface="Calibri Light" panose="020F0302020204030204" pitchFamily="34" charset="0"/>
              </a:rPr>
              <a:t> and the individual criteria</a:t>
            </a:r>
            <a:endParaRPr lang="es-ES" dirty="0">
              <a:latin typeface="Calibri Light" panose="020F0302020204030204" pitchFamily="34" charset="0"/>
              <a:cs typeface="Calibri Light" panose="020F0302020204030204" pitchFamily="34" charset="0"/>
            </a:endParaRPr>
          </a:p>
        </p:txBody>
      </p:sp>
      <p:sp>
        <p:nvSpPr>
          <p:cNvPr id="5" name="4 Rectángulo"/>
          <p:cNvSpPr/>
          <p:nvPr/>
        </p:nvSpPr>
        <p:spPr>
          <a:xfrm>
            <a:off x="4599424" y="2132856"/>
            <a:ext cx="4572000" cy="2862322"/>
          </a:xfrm>
          <a:prstGeom prst="rect">
            <a:avLst/>
          </a:prstGeom>
        </p:spPr>
        <p:txBody>
          <a:bodyPr>
            <a:spAutoFit/>
          </a:bodyPr>
          <a:lstStyle/>
          <a:p>
            <a:r>
              <a:rPr lang="es-ES" b="1" dirty="0" err="1">
                <a:solidFill>
                  <a:srgbClr val="FFFF00"/>
                </a:solidFill>
                <a:latin typeface="Calibri Light" panose="020F0302020204030204" pitchFamily="34" charset="0"/>
                <a:cs typeface="Calibri Light" panose="020F0302020204030204" pitchFamily="34" charset="0"/>
              </a:rPr>
              <a:t>Indicator</a:t>
            </a:r>
            <a:r>
              <a:rPr lang="es-ES" b="1" dirty="0">
                <a:solidFill>
                  <a:srgbClr val="FFFF00"/>
                </a:solidFill>
                <a:latin typeface="Calibri Light" panose="020F0302020204030204" pitchFamily="34" charset="0"/>
                <a:cs typeface="Calibri Light" panose="020F0302020204030204" pitchFamily="34" charset="0"/>
              </a:rPr>
              <a:t> no. 6</a:t>
            </a:r>
          </a:p>
          <a:p>
            <a:r>
              <a:rPr lang="en-US" b="1" dirty="0" err="1">
                <a:solidFill>
                  <a:srgbClr val="FFFF00"/>
                </a:solidFill>
                <a:latin typeface="Calibri Light" panose="020F0302020204030204" pitchFamily="34" charset="0"/>
                <a:cs typeface="Calibri Light" panose="020F0302020204030204" pitchFamily="34" charset="0"/>
              </a:rPr>
              <a:t>Utilisation</a:t>
            </a:r>
            <a:r>
              <a:rPr lang="en-US" b="1" dirty="0">
                <a:solidFill>
                  <a:srgbClr val="FFFF00"/>
                </a:solidFill>
                <a:latin typeface="Calibri Light" panose="020F0302020204030204" pitchFamily="34" charset="0"/>
                <a:cs typeface="Calibri Light" panose="020F0302020204030204" pitchFamily="34" charset="0"/>
              </a:rPr>
              <a:t> of acquired skills at the </a:t>
            </a:r>
            <a:r>
              <a:rPr lang="en-US" b="1" dirty="0" smtClean="0">
                <a:solidFill>
                  <a:srgbClr val="FFFF00"/>
                </a:solidFill>
                <a:latin typeface="Calibri Light" panose="020F0302020204030204" pitchFamily="34" charset="0"/>
                <a:cs typeface="Calibri Light" panose="020F0302020204030204" pitchFamily="34" charset="0"/>
              </a:rPr>
              <a:t>workplace</a:t>
            </a: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(a) information on occupation obtained by individuals after completion of training,</a:t>
            </a:r>
          </a:p>
          <a:p>
            <a:r>
              <a:rPr lang="en-US" dirty="0">
                <a:latin typeface="Calibri Light" panose="020F0302020204030204" pitchFamily="34" charset="0"/>
                <a:cs typeface="Calibri Light" panose="020F0302020204030204" pitchFamily="34" charset="0"/>
              </a:rPr>
              <a:t>according to type of training and individual </a:t>
            </a:r>
            <a:r>
              <a:rPr lang="en-US" dirty="0" smtClean="0">
                <a:latin typeface="Calibri Light" panose="020F0302020204030204" pitchFamily="34" charset="0"/>
                <a:cs typeface="Calibri Light" panose="020F0302020204030204" pitchFamily="34" charset="0"/>
              </a:rPr>
              <a:t>criteria</a:t>
            </a: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(b) satisfaction rate of individuals and employers with acquired skills/competences</a:t>
            </a:r>
            <a:endParaRPr lang="es-E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1599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0" y="4005064"/>
            <a:ext cx="4572000" cy="2031325"/>
          </a:xfrm>
          <a:prstGeom prst="rect">
            <a:avLst/>
          </a:prstGeom>
        </p:spPr>
        <p:txBody>
          <a:bodyPr>
            <a:spAutoFit/>
          </a:bodyPr>
          <a:lstStyle/>
          <a:p>
            <a:r>
              <a:rPr lang="en-US" dirty="0">
                <a:latin typeface="Calibri Light" panose="020F0302020204030204" pitchFamily="34" charset="0"/>
                <a:cs typeface="Calibri Light" panose="020F0302020204030204" pitchFamily="34" charset="0"/>
              </a:rPr>
              <a:t>The objective of the proposed Council Recommendation is to improve the </a:t>
            </a:r>
            <a:r>
              <a:rPr lang="en-US" b="1" dirty="0">
                <a:latin typeface="Calibri Light" panose="020F0302020204030204" pitchFamily="34" charset="0"/>
                <a:cs typeface="Calibri Light" panose="020F0302020204030204" pitchFamily="34" charset="0"/>
              </a:rPr>
              <a:t>availability of qualitative and quantitative information </a:t>
            </a:r>
            <a:r>
              <a:rPr lang="en-US" dirty="0">
                <a:latin typeface="Calibri Light" panose="020F0302020204030204" pitchFamily="34" charset="0"/>
                <a:cs typeface="Calibri Light" panose="020F0302020204030204" pitchFamily="34" charset="0"/>
              </a:rPr>
              <a:t>about what graduates from tertiary education and vocational education and training (VET) in Europe do after they complete their education and training. </a:t>
            </a:r>
            <a:endParaRPr lang="es-ES" dirty="0">
              <a:latin typeface="Calibri Light" panose="020F0302020204030204" pitchFamily="34" charset="0"/>
              <a:cs typeface="Calibri Light" panose="020F0302020204030204" pitchFamily="34" charset="0"/>
            </a:endParaRPr>
          </a:p>
        </p:txBody>
      </p:sp>
      <p:sp>
        <p:nvSpPr>
          <p:cNvPr id="5" name="4 Rectángulo"/>
          <p:cNvSpPr/>
          <p:nvPr/>
        </p:nvSpPr>
        <p:spPr>
          <a:xfrm>
            <a:off x="179512" y="1791400"/>
            <a:ext cx="4392488" cy="1477328"/>
          </a:xfrm>
          <a:prstGeom prst="rect">
            <a:avLst/>
          </a:prstGeom>
        </p:spPr>
        <p:txBody>
          <a:bodyPr wrap="square">
            <a:spAutoFit/>
          </a:bodyPr>
          <a:lstStyle/>
          <a:p>
            <a:endParaRPr lang="es-ES" dirty="0"/>
          </a:p>
          <a:p>
            <a:r>
              <a:rPr lang="en-US" sz="2400" dirty="0" smtClean="0">
                <a:latin typeface="Calibri Light" panose="020F0302020204030204" pitchFamily="34" charset="0"/>
                <a:cs typeface="Calibri Light" panose="020F0302020204030204" pitchFamily="34" charset="0"/>
              </a:rPr>
              <a:t>COUNCIL </a:t>
            </a:r>
            <a:r>
              <a:rPr lang="en-US" sz="2400" dirty="0">
                <a:latin typeface="Calibri Light" panose="020F0302020204030204" pitchFamily="34" charset="0"/>
                <a:cs typeface="Calibri Light" panose="020F0302020204030204" pitchFamily="34" charset="0"/>
              </a:rPr>
              <a:t>RECOMMENDATION </a:t>
            </a:r>
            <a:r>
              <a:rPr lang="en-US" sz="2400" dirty="0" smtClean="0">
                <a:latin typeface="Calibri Light" panose="020F0302020204030204" pitchFamily="34" charset="0"/>
                <a:cs typeface="Calibri Light" panose="020F0302020204030204" pitchFamily="34" charset="0"/>
              </a:rPr>
              <a:t> of 20  November 2017 on </a:t>
            </a:r>
            <a:r>
              <a:rPr lang="en-US" sz="2400" dirty="0">
                <a:latin typeface="Calibri Light" panose="020F0302020204030204" pitchFamily="34" charset="0"/>
                <a:cs typeface="Calibri Light" panose="020F0302020204030204" pitchFamily="34" charset="0"/>
              </a:rPr>
              <a:t>tracking graduates </a:t>
            </a:r>
            <a:endParaRPr lang="es-E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45842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580035" y="1238019"/>
            <a:ext cx="3816424" cy="646331"/>
          </a:xfrm>
          <a:prstGeom prst="rect">
            <a:avLst/>
          </a:prstGeom>
        </p:spPr>
        <p:txBody>
          <a:bodyPr wrap="square">
            <a:spAutoFit/>
          </a:bodyPr>
          <a:lstStyle/>
          <a:p>
            <a:pPr marL="61594" marR="741045" lvl="0">
              <a:spcBef>
                <a:spcPts val="635"/>
              </a:spcBef>
            </a:pPr>
            <a:r>
              <a:rPr lang="en-US" b="1" dirty="0">
                <a:solidFill>
                  <a:prstClr val="white"/>
                </a:solidFill>
                <a:latin typeface="Calibri Light" panose="020F0302020204030204" pitchFamily="34" charset="0"/>
                <a:cs typeface="Calibri Light" panose="020F0302020204030204" pitchFamily="34" charset="0"/>
              </a:rPr>
              <a:t>Member </a:t>
            </a:r>
            <a:r>
              <a:rPr lang="en-US" b="1" spc="-5" dirty="0">
                <a:solidFill>
                  <a:prstClr val="white"/>
                </a:solidFill>
                <a:latin typeface="Calibri Light" panose="020F0302020204030204" pitchFamily="34" charset="0"/>
                <a:cs typeface="Calibri Light" panose="020F0302020204030204" pitchFamily="34" charset="0"/>
              </a:rPr>
              <a:t>States </a:t>
            </a:r>
            <a:r>
              <a:rPr lang="en-US" b="1" dirty="0">
                <a:solidFill>
                  <a:prstClr val="white"/>
                </a:solidFill>
                <a:latin typeface="Calibri Light" panose="020F0302020204030204" pitchFamily="34" charset="0"/>
                <a:cs typeface="Calibri Light" panose="020F0302020204030204" pitchFamily="34" charset="0"/>
              </a:rPr>
              <a:t>with</a:t>
            </a:r>
            <a:r>
              <a:rPr lang="en-US" b="1" spc="-114" dirty="0">
                <a:solidFill>
                  <a:prstClr val="white"/>
                </a:solidFill>
                <a:latin typeface="Calibri Light" panose="020F0302020204030204" pitchFamily="34" charset="0"/>
                <a:cs typeface="Calibri Light" panose="020F0302020204030204" pitchFamily="34" charset="0"/>
              </a:rPr>
              <a:t> </a:t>
            </a:r>
            <a:r>
              <a:rPr lang="en-US" b="1" spc="-5" dirty="0">
                <a:solidFill>
                  <a:prstClr val="white"/>
                </a:solidFill>
                <a:latin typeface="Calibri Light" panose="020F0302020204030204" pitchFamily="34" charset="0"/>
                <a:cs typeface="Calibri Light" panose="020F0302020204030204" pitchFamily="34" charset="0"/>
              </a:rPr>
              <a:t>VET  </a:t>
            </a:r>
            <a:r>
              <a:rPr lang="en-US" b="1" dirty="0">
                <a:solidFill>
                  <a:prstClr val="white"/>
                </a:solidFill>
                <a:latin typeface="Calibri Light" panose="020F0302020204030204" pitchFamily="34" charset="0"/>
                <a:cs typeface="Calibri Light" panose="020F0302020204030204" pitchFamily="34" charset="0"/>
              </a:rPr>
              <a:t>tracking</a:t>
            </a:r>
            <a:r>
              <a:rPr lang="en-US" b="1" spc="-80" dirty="0">
                <a:solidFill>
                  <a:prstClr val="white"/>
                </a:solidFill>
                <a:latin typeface="Calibri Light" panose="020F0302020204030204" pitchFamily="34" charset="0"/>
                <a:cs typeface="Calibri Light" panose="020F0302020204030204" pitchFamily="34" charset="0"/>
              </a:rPr>
              <a:t> </a:t>
            </a:r>
            <a:r>
              <a:rPr lang="en-US" b="1" spc="-5" dirty="0">
                <a:solidFill>
                  <a:prstClr val="white"/>
                </a:solidFill>
                <a:latin typeface="Calibri Light" panose="020F0302020204030204" pitchFamily="34" charset="0"/>
                <a:cs typeface="Calibri Light" panose="020F0302020204030204" pitchFamily="34" charset="0"/>
              </a:rPr>
              <a:t>measures</a:t>
            </a:r>
            <a:endParaRPr lang="en-US" b="1" dirty="0">
              <a:solidFill>
                <a:prstClr val="white"/>
              </a:solidFill>
              <a:latin typeface="Calibri Light" panose="020F0302020204030204" pitchFamily="34" charset="0"/>
              <a:cs typeface="Calibri Light" panose="020F0302020204030204" pitchFamily="34" charset="0"/>
            </a:endParaRPr>
          </a:p>
        </p:txBody>
      </p:sp>
      <p:sp>
        <p:nvSpPr>
          <p:cNvPr id="5" name="4 Rectángulo"/>
          <p:cNvSpPr/>
          <p:nvPr/>
        </p:nvSpPr>
        <p:spPr>
          <a:xfrm>
            <a:off x="5588969" y="1910315"/>
            <a:ext cx="3807490" cy="307777"/>
          </a:xfrm>
          <a:prstGeom prst="rect">
            <a:avLst/>
          </a:prstGeom>
        </p:spPr>
        <p:txBody>
          <a:bodyPr wrap="square">
            <a:spAutoFit/>
          </a:bodyPr>
          <a:lstStyle/>
          <a:p>
            <a:pPr marL="62230" lvl="0">
              <a:spcBef>
                <a:spcPts val="1475"/>
              </a:spcBef>
            </a:pPr>
            <a:r>
              <a:rPr lang="en-US" sz="1400" b="1" dirty="0" smtClean="0">
                <a:solidFill>
                  <a:prstClr val="white"/>
                </a:solidFill>
                <a:latin typeface="Calibri Light" panose="020F0302020204030204" pitchFamily="34" charset="0"/>
                <a:cs typeface="Calibri Light" panose="020F0302020204030204" pitchFamily="34" charset="0"/>
              </a:rPr>
              <a:t>of </a:t>
            </a:r>
            <a:r>
              <a:rPr lang="en-US" sz="1400" b="1" dirty="0">
                <a:solidFill>
                  <a:prstClr val="white"/>
                </a:solidFill>
                <a:latin typeface="Calibri Light" panose="020F0302020204030204" pitchFamily="34" charset="0"/>
                <a:cs typeface="Calibri Light" panose="020F0302020204030204" pitchFamily="34" charset="0"/>
              </a:rPr>
              <a:t>which </a:t>
            </a:r>
            <a:r>
              <a:rPr lang="en-US" sz="1400" b="1" spc="-5" dirty="0">
                <a:solidFill>
                  <a:prstClr val="white"/>
                </a:solidFill>
                <a:latin typeface="Calibri Light" panose="020F0302020204030204" pitchFamily="34" charset="0"/>
                <a:cs typeface="Calibri Light" panose="020F0302020204030204" pitchFamily="34" charset="0"/>
              </a:rPr>
              <a:t>19 </a:t>
            </a:r>
            <a:r>
              <a:rPr lang="en-US" sz="1400" b="1" spc="-10" dirty="0">
                <a:solidFill>
                  <a:prstClr val="white"/>
                </a:solidFill>
                <a:latin typeface="Calibri Light" panose="020F0302020204030204" pitchFamily="34" charset="0"/>
                <a:cs typeface="Calibri Light" panose="020F0302020204030204" pitchFamily="34" charset="0"/>
              </a:rPr>
              <a:t>have </a:t>
            </a:r>
            <a:r>
              <a:rPr lang="en-US" sz="1400" b="1" dirty="0">
                <a:solidFill>
                  <a:prstClr val="white"/>
                </a:solidFill>
                <a:latin typeface="Calibri Light" panose="020F0302020204030204" pitchFamily="34" charset="0"/>
                <a:cs typeface="Calibri Light" panose="020F0302020204030204" pitchFamily="34" charset="0"/>
              </a:rPr>
              <a:t>national</a:t>
            </a:r>
            <a:r>
              <a:rPr lang="en-US" sz="1400" b="1" spc="-100" dirty="0">
                <a:solidFill>
                  <a:prstClr val="white"/>
                </a:solidFill>
                <a:latin typeface="Calibri Light" panose="020F0302020204030204" pitchFamily="34" charset="0"/>
                <a:cs typeface="Calibri Light" panose="020F0302020204030204" pitchFamily="34" charset="0"/>
              </a:rPr>
              <a:t> </a:t>
            </a:r>
            <a:r>
              <a:rPr lang="en-US" sz="1400" b="1" dirty="0">
                <a:solidFill>
                  <a:prstClr val="white"/>
                </a:solidFill>
                <a:latin typeface="Calibri Light" panose="020F0302020204030204" pitchFamily="34" charset="0"/>
                <a:cs typeface="Calibri Light" panose="020F0302020204030204" pitchFamily="34" charset="0"/>
              </a:rPr>
              <a:t>measures</a:t>
            </a:r>
          </a:p>
        </p:txBody>
      </p:sp>
      <p:sp>
        <p:nvSpPr>
          <p:cNvPr id="7" name="6 Rectángulo"/>
          <p:cNvSpPr/>
          <p:nvPr/>
        </p:nvSpPr>
        <p:spPr>
          <a:xfrm>
            <a:off x="5652043" y="2667977"/>
            <a:ext cx="3600400" cy="1238801"/>
          </a:xfrm>
          <a:prstGeom prst="rect">
            <a:avLst/>
          </a:prstGeom>
        </p:spPr>
        <p:txBody>
          <a:bodyPr wrap="square">
            <a:spAutoFit/>
          </a:bodyPr>
          <a:lstStyle/>
          <a:p>
            <a:pPr marL="61594" marR="374015" lvl="0">
              <a:spcBef>
                <a:spcPts val="260"/>
              </a:spcBef>
            </a:pPr>
            <a:r>
              <a:rPr lang="en-US" dirty="0">
                <a:solidFill>
                  <a:prstClr val="white"/>
                </a:solidFill>
                <a:latin typeface="Calibri Light" panose="020F0302020204030204" pitchFamily="34" charset="0"/>
                <a:cs typeface="Calibri Light" panose="020F0302020204030204" pitchFamily="34" charset="0"/>
              </a:rPr>
              <a:t>Member </a:t>
            </a:r>
            <a:r>
              <a:rPr lang="en-US" spc="-5" dirty="0">
                <a:solidFill>
                  <a:prstClr val="white"/>
                </a:solidFill>
                <a:latin typeface="Calibri Light" panose="020F0302020204030204" pitchFamily="34" charset="0"/>
                <a:cs typeface="Calibri Light" panose="020F0302020204030204" pitchFamily="34" charset="0"/>
              </a:rPr>
              <a:t>States </a:t>
            </a:r>
            <a:r>
              <a:rPr lang="en-US" dirty="0">
                <a:solidFill>
                  <a:prstClr val="white"/>
                </a:solidFill>
                <a:latin typeface="Calibri Light" panose="020F0302020204030204" pitchFamily="34" charset="0"/>
                <a:cs typeface="Calibri Light" panose="020F0302020204030204" pitchFamily="34" charset="0"/>
              </a:rPr>
              <a:t>with at</a:t>
            </a:r>
            <a:r>
              <a:rPr lang="en-US" spc="-120" dirty="0">
                <a:solidFill>
                  <a:prstClr val="white"/>
                </a:solidFill>
                <a:latin typeface="Calibri Light" panose="020F0302020204030204" pitchFamily="34" charset="0"/>
                <a:cs typeface="Calibri Light" panose="020F0302020204030204" pitchFamily="34" charset="0"/>
              </a:rPr>
              <a:t> </a:t>
            </a:r>
            <a:r>
              <a:rPr lang="en-US" dirty="0">
                <a:solidFill>
                  <a:prstClr val="white"/>
                </a:solidFill>
                <a:latin typeface="Calibri Light" panose="020F0302020204030204" pitchFamily="34" charset="0"/>
                <a:cs typeface="Calibri Light" panose="020F0302020204030204" pitchFamily="34" charset="0"/>
              </a:rPr>
              <a:t>least  </a:t>
            </a:r>
            <a:r>
              <a:rPr lang="en-US" spc="-5" dirty="0" smtClean="0">
                <a:solidFill>
                  <a:prstClr val="white"/>
                </a:solidFill>
                <a:latin typeface="Calibri Light" panose="020F0302020204030204" pitchFamily="34" charset="0"/>
                <a:cs typeface="Calibri Light" panose="020F0302020204030204" pitchFamily="34" charset="0"/>
              </a:rPr>
              <a:t>one regular VET </a:t>
            </a:r>
            <a:r>
              <a:rPr lang="en-US" spc="-5" dirty="0">
                <a:solidFill>
                  <a:prstClr val="white"/>
                </a:solidFill>
                <a:latin typeface="Calibri Light" panose="020F0302020204030204" pitchFamily="34" charset="0"/>
                <a:cs typeface="Calibri Light" panose="020F0302020204030204" pitchFamily="34" charset="0"/>
              </a:rPr>
              <a:t>graduate  </a:t>
            </a:r>
            <a:r>
              <a:rPr lang="en-US" dirty="0">
                <a:solidFill>
                  <a:prstClr val="white"/>
                </a:solidFill>
                <a:latin typeface="Calibri Light" panose="020F0302020204030204" pitchFamily="34" charset="0"/>
                <a:cs typeface="Calibri Light" panose="020F0302020204030204" pitchFamily="34" charset="0"/>
              </a:rPr>
              <a:t>tracking</a:t>
            </a:r>
            <a:r>
              <a:rPr lang="en-US" spc="-90" dirty="0">
                <a:solidFill>
                  <a:prstClr val="white"/>
                </a:solidFill>
                <a:latin typeface="Calibri Light" panose="020F0302020204030204" pitchFamily="34" charset="0"/>
                <a:cs typeface="Calibri Light" panose="020F0302020204030204" pitchFamily="34" charset="0"/>
              </a:rPr>
              <a:t> </a:t>
            </a:r>
            <a:r>
              <a:rPr lang="en-US" spc="-5" dirty="0" smtClean="0">
                <a:solidFill>
                  <a:prstClr val="white"/>
                </a:solidFill>
                <a:latin typeface="Calibri Light" panose="020F0302020204030204" pitchFamily="34" charset="0"/>
                <a:cs typeface="Calibri Light" panose="020F0302020204030204" pitchFamily="34" charset="0"/>
              </a:rPr>
              <a:t>measure</a:t>
            </a:r>
          </a:p>
          <a:p>
            <a:pPr marL="61594" marR="374015" lvl="0">
              <a:spcBef>
                <a:spcPts val="260"/>
              </a:spcBef>
            </a:pPr>
            <a:endParaRPr lang="en-US" dirty="0">
              <a:solidFill>
                <a:prstClr val="white"/>
              </a:solidFill>
              <a:latin typeface="Calibri Light" panose="020F0302020204030204" pitchFamily="34" charset="0"/>
              <a:cs typeface="Calibri Light" panose="020F0302020204030204" pitchFamily="34" charset="0"/>
            </a:endParaRPr>
          </a:p>
        </p:txBody>
      </p:sp>
      <p:sp>
        <p:nvSpPr>
          <p:cNvPr id="8" name="7 Rectángulo"/>
          <p:cNvSpPr/>
          <p:nvPr/>
        </p:nvSpPr>
        <p:spPr>
          <a:xfrm>
            <a:off x="5652043" y="3708321"/>
            <a:ext cx="3744416" cy="523220"/>
          </a:xfrm>
          <a:prstGeom prst="rect">
            <a:avLst/>
          </a:prstGeom>
        </p:spPr>
        <p:txBody>
          <a:bodyPr wrap="square">
            <a:spAutoFit/>
          </a:bodyPr>
          <a:lstStyle/>
          <a:p>
            <a:pPr marL="62230" marR="103505" lvl="0">
              <a:spcBef>
                <a:spcPts val="1100"/>
              </a:spcBef>
            </a:pPr>
            <a:r>
              <a:rPr lang="es-ES" sz="1400" spc="-95" dirty="0" smtClean="0">
                <a:solidFill>
                  <a:prstClr val="white"/>
                </a:solidFill>
                <a:latin typeface="Calibri Light" panose="020F0302020204030204" pitchFamily="34" charset="0"/>
                <a:cs typeface="Calibri Light" panose="020F0302020204030204" pitchFamily="34" charset="0"/>
              </a:rPr>
              <a:t>AT</a:t>
            </a:r>
            <a:r>
              <a:rPr lang="es-ES" sz="1400" spc="-95" dirty="0">
                <a:solidFill>
                  <a:prstClr val="white"/>
                </a:solidFill>
                <a:latin typeface="Calibri Light" panose="020F0302020204030204" pitchFamily="34" charset="0"/>
                <a:cs typeface="Calibri Light" panose="020F0302020204030204" pitchFamily="34" charset="0"/>
              </a:rPr>
              <a:t>, </a:t>
            </a:r>
            <a:r>
              <a:rPr lang="es-ES" sz="1400" dirty="0">
                <a:solidFill>
                  <a:prstClr val="white"/>
                </a:solidFill>
                <a:latin typeface="Calibri Light" panose="020F0302020204030204" pitchFamily="34" charset="0"/>
                <a:cs typeface="Calibri Light" panose="020F0302020204030204" pitchFamily="34" charset="0"/>
              </a:rPr>
              <a:t>BE, CZ, DE, DK, </a:t>
            </a:r>
            <a:r>
              <a:rPr lang="es-ES" sz="1400" spc="-5" dirty="0">
                <a:solidFill>
                  <a:srgbClr val="FFFF00"/>
                </a:solidFill>
                <a:latin typeface="Calibri Light" panose="020F0302020204030204" pitchFamily="34" charset="0"/>
                <a:cs typeface="Calibri Light" panose="020F0302020204030204" pitchFamily="34" charset="0"/>
              </a:rPr>
              <a:t>EE</a:t>
            </a:r>
            <a:r>
              <a:rPr lang="es-ES" sz="1400" spc="-5" dirty="0">
                <a:solidFill>
                  <a:prstClr val="white"/>
                </a:solidFill>
                <a:latin typeface="Calibri Light" panose="020F0302020204030204" pitchFamily="34" charset="0"/>
                <a:cs typeface="Calibri Light" panose="020F0302020204030204" pitchFamily="34" charset="0"/>
              </a:rPr>
              <a:t>, </a:t>
            </a:r>
            <a:r>
              <a:rPr lang="es-ES" sz="1400" spc="-5" dirty="0">
                <a:solidFill>
                  <a:srgbClr val="FFFF00"/>
                </a:solidFill>
                <a:latin typeface="Calibri Light" panose="020F0302020204030204" pitchFamily="34" charset="0"/>
                <a:cs typeface="Calibri Light" panose="020F0302020204030204" pitchFamily="34" charset="0"/>
              </a:rPr>
              <a:t>ES</a:t>
            </a:r>
            <a:r>
              <a:rPr lang="es-ES" sz="1400" spc="-5" dirty="0">
                <a:solidFill>
                  <a:prstClr val="white"/>
                </a:solidFill>
                <a:latin typeface="Calibri Light" panose="020F0302020204030204" pitchFamily="34" charset="0"/>
                <a:cs typeface="Calibri Light" panose="020F0302020204030204" pitchFamily="34" charset="0"/>
              </a:rPr>
              <a:t>, FI, FR, HU, </a:t>
            </a:r>
            <a:r>
              <a:rPr lang="es-ES" sz="1400" dirty="0">
                <a:solidFill>
                  <a:prstClr val="white"/>
                </a:solidFill>
                <a:latin typeface="Calibri Light" panose="020F0302020204030204" pitchFamily="34" charset="0"/>
                <a:cs typeface="Calibri Light" panose="020F0302020204030204" pitchFamily="34" charset="0"/>
              </a:rPr>
              <a:t>IE, </a:t>
            </a:r>
            <a:r>
              <a:rPr lang="es-ES" sz="1400" spc="-65" dirty="0">
                <a:solidFill>
                  <a:srgbClr val="FFFF00"/>
                </a:solidFill>
                <a:latin typeface="Calibri Light" panose="020F0302020204030204" pitchFamily="34" charset="0"/>
                <a:cs typeface="Calibri Light" panose="020F0302020204030204" pitchFamily="34" charset="0"/>
              </a:rPr>
              <a:t>IT</a:t>
            </a:r>
            <a:r>
              <a:rPr lang="es-ES" sz="1400" spc="-65" dirty="0">
                <a:solidFill>
                  <a:prstClr val="white"/>
                </a:solidFill>
                <a:latin typeface="Calibri Light" panose="020F0302020204030204" pitchFamily="34" charset="0"/>
                <a:cs typeface="Calibri Light" panose="020F0302020204030204" pitchFamily="34" charset="0"/>
              </a:rPr>
              <a:t>,  </a:t>
            </a:r>
            <a:r>
              <a:rPr lang="es-ES" sz="1400" spc="-5" dirty="0">
                <a:solidFill>
                  <a:prstClr val="white"/>
                </a:solidFill>
                <a:latin typeface="Calibri Light" panose="020F0302020204030204" pitchFamily="34" charset="0"/>
                <a:cs typeface="Calibri Light" panose="020F0302020204030204" pitchFamily="34" charset="0"/>
              </a:rPr>
              <a:t>LU, </a:t>
            </a:r>
            <a:r>
              <a:rPr lang="es-ES" sz="1400" spc="-65" dirty="0">
                <a:solidFill>
                  <a:prstClr val="white"/>
                </a:solidFill>
                <a:latin typeface="Calibri Light" panose="020F0302020204030204" pitchFamily="34" charset="0"/>
                <a:cs typeface="Calibri Light" panose="020F0302020204030204" pitchFamily="34" charset="0"/>
              </a:rPr>
              <a:t>MT, </a:t>
            </a:r>
            <a:r>
              <a:rPr lang="es-ES" sz="1400" dirty="0">
                <a:solidFill>
                  <a:srgbClr val="FFFF00"/>
                </a:solidFill>
                <a:latin typeface="Calibri Light" panose="020F0302020204030204" pitchFamily="34" charset="0"/>
                <a:cs typeface="Calibri Light" panose="020F0302020204030204" pitchFamily="34" charset="0"/>
              </a:rPr>
              <a:t>NL</a:t>
            </a:r>
            <a:r>
              <a:rPr lang="es-ES" sz="1400" dirty="0">
                <a:solidFill>
                  <a:prstClr val="white"/>
                </a:solidFill>
                <a:latin typeface="Calibri Light" panose="020F0302020204030204" pitchFamily="34" charset="0"/>
                <a:cs typeface="Calibri Light" panose="020F0302020204030204" pitchFamily="34" charset="0"/>
              </a:rPr>
              <a:t>, </a:t>
            </a:r>
            <a:r>
              <a:rPr lang="es-ES" sz="1400" spc="-65" dirty="0">
                <a:solidFill>
                  <a:prstClr val="white"/>
                </a:solidFill>
                <a:latin typeface="Calibri Light" panose="020F0302020204030204" pitchFamily="34" charset="0"/>
                <a:cs typeface="Calibri Light" panose="020F0302020204030204" pitchFamily="34" charset="0"/>
              </a:rPr>
              <a:t>PT, </a:t>
            </a:r>
            <a:r>
              <a:rPr lang="es-ES" sz="1400" dirty="0">
                <a:solidFill>
                  <a:prstClr val="white"/>
                </a:solidFill>
                <a:latin typeface="Calibri Light" panose="020F0302020204030204" pitchFamily="34" charset="0"/>
                <a:cs typeface="Calibri Light" panose="020F0302020204030204" pitchFamily="34" charset="0"/>
              </a:rPr>
              <a:t>SE, SK </a:t>
            </a:r>
            <a:r>
              <a:rPr lang="es-ES" sz="1400" spc="-5" dirty="0">
                <a:solidFill>
                  <a:prstClr val="white"/>
                </a:solidFill>
                <a:latin typeface="Calibri Light" panose="020F0302020204030204" pitchFamily="34" charset="0"/>
                <a:cs typeface="Calibri Light" panose="020F0302020204030204" pitchFamily="34" charset="0"/>
              </a:rPr>
              <a:t>and</a:t>
            </a:r>
            <a:r>
              <a:rPr lang="es-ES" sz="1400" dirty="0">
                <a:solidFill>
                  <a:prstClr val="white"/>
                </a:solidFill>
                <a:latin typeface="Calibri Light" panose="020F0302020204030204" pitchFamily="34" charset="0"/>
                <a:cs typeface="Calibri Light" panose="020F0302020204030204" pitchFamily="34" charset="0"/>
              </a:rPr>
              <a:t> </a:t>
            </a:r>
            <a:r>
              <a:rPr lang="es-ES" sz="1400" dirty="0" smtClean="0">
                <a:solidFill>
                  <a:srgbClr val="FFFF00"/>
                </a:solidFill>
                <a:latin typeface="Calibri Light" panose="020F0302020204030204" pitchFamily="34" charset="0"/>
                <a:cs typeface="Calibri Light" panose="020F0302020204030204" pitchFamily="34" charset="0"/>
              </a:rPr>
              <a:t>UK</a:t>
            </a:r>
            <a:endParaRPr lang="es-ES" sz="1400" dirty="0">
              <a:solidFill>
                <a:srgbClr val="FFFF00"/>
              </a:solidFill>
              <a:latin typeface="Calibri Light" panose="020F0302020204030204" pitchFamily="34" charset="0"/>
              <a:cs typeface="Calibri Light" panose="020F0302020204030204" pitchFamily="34" charset="0"/>
            </a:endParaRPr>
          </a:p>
        </p:txBody>
      </p:sp>
      <p:sp>
        <p:nvSpPr>
          <p:cNvPr id="9" name="8 Rectángulo"/>
          <p:cNvSpPr/>
          <p:nvPr/>
        </p:nvSpPr>
        <p:spPr>
          <a:xfrm>
            <a:off x="5630283" y="4798753"/>
            <a:ext cx="3622160" cy="923330"/>
          </a:xfrm>
          <a:prstGeom prst="rect">
            <a:avLst/>
          </a:prstGeom>
        </p:spPr>
        <p:txBody>
          <a:bodyPr wrap="square">
            <a:spAutoFit/>
          </a:bodyPr>
          <a:lstStyle/>
          <a:p>
            <a:pPr marL="61594" marR="100330" lvl="0">
              <a:spcBef>
                <a:spcPts val="1115"/>
              </a:spcBef>
            </a:pPr>
            <a:r>
              <a:rPr lang="en-US" dirty="0">
                <a:solidFill>
                  <a:prstClr val="white"/>
                </a:solidFill>
                <a:latin typeface="Calibri Light" panose="020F0302020204030204" pitchFamily="34" charset="0"/>
                <a:cs typeface="Calibri Light" panose="020F0302020204030204" pitchFamily="34" charset="0"/>
              </a:rPr>
              <a:t>Member </a:t>
            </a:r>
            <a:r>
              <a:rPr lang="en-US" spc="-5" dirty="0">
                <a:solidFill>
                  <a:prstClr val="white"/>
                </a:solidFill>
                <a:latin typeface="Calibri Light" panose="020F0302020204030204" pitchFamily="34" charset="0"/>
                <a:cs typeface="Calibri Light" panose="020F0302020204030204" pitchFamily="34" charset="0"/>
              </a:rPr>
              <a:t>States </a:t>
            </a:r>
            <a:r>
              <a:rPr lang="en-US" dirty="0">
                <a:solidFill>
                  <a:prstClr val="white"/>
                </a:solidFill>
                <a:latin typeface="Calibri Light" panose="020F0302020204030204" pitchFamily="34" charset="0"/>
                <a:cs typeface="Calibri Light" panose="020F0302020204030204" pitchFamily="34" charset="0"/>
              </a:rPr>
              <a:t>with regular  </a:t>
            </a:r>
            <a:r>
              <a:rPr lang="en-US" spc="-5" dirty="0">
                <a:solidFill>
                  <a:prstClr val="white"/>
                </a:solidFill>
                <a:latin typeface="Calibri Light" panose="020F0302020204030204" pitchFamily="34" charset="0"/>
                <a:cs typeface="Calibri Light" panose="020F0302020204030204" pitchFamily="34" charset="0"/>
              </a:rPr>
              <a:t>measure(s) cover employment  and educational</a:t>
            </a:r>
            <a:r>
              <a:rPr lang="en-US" spc="-70" dirty="0">
                <a:solidFill>
                  <a:prstClr val="white"/>
                </a:solidFill>
                <a:latin typeface="Calibri Light" panose="020F0302020204030204" pitchFamily="34" charset="0"/>
                <a:cs typeface="Calibri Light" panose="020F0302020204030204" pitchFamily="34" charset="0"/>
              </a:rPr>
              <a:t> </a:t>
            </a:r>
            <a:r>
              <a:rPr lang="en-US" dirty="0">
                <a:solidFill>
                  <a:prstClr val="white"/>
                </a:solidFill>
                <a:latin typeface="Calibri Light" panose="020F0302020204030204" pitchFamily="34" charset="0"/>
                <a:cs typeface="Calibri Light" panose="020F0302020204030204" pitchFamily="34" charset="0"/>
              </a:rPr>
              <a:t>indicators</a:t>
            </a:r>
          </a:p>
        </p:txBody>
      </p:sp>
      <p:sp>
        <p:nvSpPr>
          <p:cNvPr id="10" name="9 Rectángulo"/>
          <p:cNvSpPr/>
          <p:nvPr/>
        </p:nvSpPr>
        <p:spPr>
          <a:xfrm>
            <a:off x="5652043" y="5877272"/>
            <a:ext cx="3851920" cy="523220"/>
          </a:xfrm>
          <a:prstGeom prst="rect">
            <a:avLst/>
          </a:prstGeom>
        </p:spPr>
        <p:txBody>
          <a:bodyPr wrap="square">
            <a:spAutoFit/>
          </a:bodyPr>
          <a:lstStyle/>
          <a:p>
            <a:pPr marL="62230" marR="165735" lvl="0"/>
            <a:r>
              <a:rPr lang="es-ES" sz="1400" spc="-70" dirty="0" smtClean="0">
                <a:solidFill>
                  <a:prstClr val="white"/>
                </a:solidFill>
                <a:latin typeface="Calibri Light" panose="020F0302020204030204" pitchFamily="34" charset="0"/>
                <a:cs typeface="Calibri Light" panose="020F0302020204030204" pitchFamily="34" charset="0"/>
              </a:rPr>
              <a:t>AT</a:t>
            </a:r>
            <a:r>
              <a:rPr lang="es-ES" sz="1400" spc="-70" dirty="0">
                <a:solidFill>
                  <a:prstClr val="white"/>
                </a:solidFill>
                <a:latin typeface="Calibri Light" panose="020F0302020204030204" pitchFamily="34" charset="0"/>
                <a:cs typeface="Calibri Light" panose="020F0302020204030204" pitchFamily="34" charset="0"/>
              </a:rPr>
              <a:t>, </a:t>
            </a:r>
            <a:r>
              <a:rPr lang="es-ES" sz="1400" dirty="0">
                <a:solidFill>
                  <a:prstClr val="white"/>
                </a:solidFill>
                <a:latin typeface="Calibri Light" panose="020F0302020204030204" pitchFamily="34" charset="0"/>
                <a:cs typeface="Calibri Light" panose="020F0302020204030204" pitchFamily="34" charset="0"/>
              </a:rPr>
              <a:t>BE, CZ, DE, DK, </a:t>
            </a:r>
            <a:r>
              <a:rPr lang="es-ES" sz="1400" spc="-5" dirty="0">
                <a:solidFill>
                  <a:srgbClr val="FFFF00"/>
                </a:solidFill>
                <a:latin typeface="Calibri Light" panose="020F0302020204030204" pitchFamily="34" charset="0"/>
                <a:cs typeface="Calibri Light" panose="020F0302020204030204" pitchFamily="34" charset="0"/>
              </a:rPr>
              <a:t>EE</a:t>
            </a:r>
            <a:r>
              <a:rPr lang="es-ES" sz="1400" spc="-5" dirty="0">
                <a:solidFill>
                  <a:prstClr val="white"/>
                </a:solidFill>
                <a:latin typeface="Calibri Light" panose="020F0302020204030204" pitchFamily="34" charset="0"/>
                <a:cs typeface="Calibri Light" panose="020F0302020204030204" pitchFamily="34" charset="0"/>
              </a:rPr>
              <a:t>, </a:t>
            </a:r>
            <a:r>
              <a:rPr lang="es-ES" sz="1400" spc="-5" dirty="0">
                <a:solidFill>
                  <a:srgbClr val="FFFF00"/>
                </a:solidFill>
                <a:latin typeface="Calibri Light" panose="020F0302020204030204" pitchFamily="34" charset="0"/>
                <a:cs typeface="Calibri Light" panose="020F0302020204030204" pitchFamily="34" charset="0"/>
              </a:rPr>
              <a:t>ES</a:t>
            </a:r>
            <a:r>
              <a:rPr lang="es-ES" sz="1400" spc="-5" dirty="0">
                <a:solidFill>
                  <a:prstClr val="white"/>
                </a:solidFill>
                <a:latin typeface="Calibri Light" panose="020F0302020204030204" pitchFamily="34" charset="0"/>
                <a:cs typeface="Calibri Light" panose="020F0302020204030204" pitchFamily="34" charset="0"/>
              </a:rPr>
              <a:t>, FI, HU, </a:t>
            </a:r>
            <a:r>
              <a:rPr lang="es-ES" sz="1400" dirty="0">
                <a:solidFill>
                  <a:prstClr val="white"/>
                </a:solidFill>
                <a:latin typeface="Calibri Light" panose="020F0302020204030204" pitchFamily="34" charset="0"/>
                <a:cs typeface="Calibri Light" panose="020F0302020204030204" pitchFamily="34" charset="0"/>
              </a:rPr>
              <a:t>IE, </a:t>
            </a:r>
            <a:r>
              <a:rPr lang="es-ES" sz="1400" spc="-65" dirty="0">
                <a:solidFill>
                  <a:srgbClr val="FFFF00"/>
                </a:solidFill>
                <a:latin typeface="Calibri Light" panose="020F0302020204030204" pitchFamily="34" charset="0"/>
                <a:cs typeface="Calibri Light" panose="020F0302020204030204" pitchFamily="34" charset="0"/>
              </a:rPr>
              <a:t>IT</a:t>
            </a:r>
            <a:r>
              <a:rPr lang="es-ES" sz="1400" spc="-65" dirty="0">
                <a:solidFill>
                  <a:prstClr val="white"/>
                </a:solidFill>
                <a:latin typeface="Calibri Light" panose="020F0302020204030204" pitchFamily="34" charset="0"/>
                <a:cs typeface="Calibri Light" panose="020F0302020204030204" pitchFamily="34" charset="0"/>
              </a:rPr>
              <a:t>, </a:t>
            </a:r>
            <a:r>
              <a:rPr lang="es-ES" sz="1400" spc="-5" dirty="0">
                <a:solidFill>
                  <a:prstClr val="white"/>
                </a:solidFill>
                <a:latin typeface="Calibri Light" panose="020F0302020204030204" pitchFamily="34" charset="0"/>
                <a:cs typeface="Calibri Light" panose="020F0302020204030204" pitchFamily="34" charset="0"/>
              </a:rPr>
              <a:t>LU,  </a:t>
            </a:r>
            <a:r>
              <a:rPr lang="es-ES" sz="1400" spc="-65" dirty="0">
                <a:solidFill>
                  <a:prstClr val="white"/>
                </a:solidFill>
                <a:latin typeface="Calibri Light" panose="020F0302020204030204" pitchFamily="34" charset="0"/>
                <a:cs typeface="Calibri Light" panose="020F0302020204030204" pitchFamily="34" charset="0"/>
              </a:rPr>
              <a:t>MT, </a:t>
            </a:r>
            <a:r>
              <a:rPr lang="es-ES" sz="1400" dirty="0">
                <a:solidFill>
                  <a:srgbClr val="FFFF00"/>
                </a:solidFill>
                <a:latin typeface="Calibri Light" panose="020F0302020204030204" pitchFamily="34" charset="0"/>
                <a:cs typeface="Calibri Light" panose="020F0302020204030204" pitchFamily="34" charset="0"/>
              </a:rPr>
              <a:t>NL</a:t>
            </a:r>
            <a:r>
              <a:rPr lang="es-ES" sz="1400" dirty="0">
                <a:solidFill>
                  <a:prstClr val="white"/>
                </a:solidFill>
                <a:latin typeface="Calibri Light" panose="020F0302020204030204" pitchFamily="34" charset="0"/>
                <a:cs typeface="Calibri Light" panose="020F0302020204030204" pitchFamily="34" charset="0"/>
              </a:rPr>
              <a:t>, </a:t>
            </a:r>
            <a:r>
              <a:rPr lang="es-ES" sz="1400" spc="-65" dirty="0">
                <a:solidFill>
                  <a:prstClr val="white"/>
                </a:solidFill>
                <a:latin typeface="Calibri Light" panose="020F0302020204030204" pitchFamily="34" charset="0"/>
                <a:cs typeface="Calibri Light" panose="020F0302020204030204" pitchFamily="34" charset="0"/>
              </a:rPr>
              <a:t>PT, </a:t>
            </a:r>
            <a:r>
              <a:rPr lang="es-ES" sz="1400" dirty="0">
                <a:solidFill>
                  <a:prstClr val="white"/>
                </a:solidFill>
                <a:latin typeface="Calibri Light" panose="020F0302020204030204" pitchFamily="34" charset="0"/>
                <a:cs typeface="Calibri Light" panose="020F0302020204030204" pitchFamily="34" charset="0"/>
              </a:rPr>
              <a:t>SE and</a:t>
            </a:r>
            <a:r>
              <a:rPr lang="es-ES" sz="1400" spc="-10" dirty="0">
                <a:solidFill>
                  <a:prstClr val="white"/>
                </a:solidFill>
                <a:latin typeface="Calibri Light" panose="020F0302020204030204" pitchFamily="34" charset="0"/>
                <a:cs typeface="Calibri Light" panose="020F0302020204030204" pitchFamily="34" charset="0"/>
              </a:rPr>
              <a:t> </a:t>
            </a:r>
            <a:r>
              <a:rPr lang="es-ES" sz="1400" dirty="0" smtClean="0">
                <a:solidFill>
                  <a:srgbClr val="FFFF00"/>
                </a:solidFill>
                <a:latin typeface="Calibri Light" panose="020F0302020204030204" pitchFamily="34" charset="0"/>
                <a:cs typeface="Calibri Light" panose="020F0302020204030204" pitchFamily="34" charset="0"/>
              </a:rPr>
              <a:t>UK</a:t>
            </a:r>
            <a:endParaRPr lang="es-ES" sz="1400" dirty="0">
              <a:solidFill>
                <a:srgbClr val="FFFF00"/>
              </a:solidFill>
              <a:latin typeface="Calibri Light" panose="020F0302020204030204" pitchFamily="34" charset="0"/>
              <a:cs typeface="Calibri Light" panose="020F0302020204030204" pitchFamily="34" charset="0"/>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08" y="0"/>
            <a:ext cx="45583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4788024" y="1299574"/>
            <a:ext cx="822341" cy="769441"/>
          </a:xfrm>
          <a:prstGeom prst="rect">
            <a:avLst/>
          </a:prstGeom>
        </p:spPr>
        <p:txBody>
          <a:bodyPr wrap="none">
            <a:spAutoFit/>
          </a:bodyPr>
          <a:lstStyle/>
          <a:p>
            <a:r>
              <a:rPr lang="en-US" sz="4400" spc="-5" dirty="0">
                <a:solidFill>
                  <a:prstClr val="white"/>
                </a:solidFill>
                <a:latin typeface="Calibri Light" panose="020F0302020204030204" pitchFamily="34" charset="0"/>
                <a:cs typeface="Calibri Light" panose="020F0302020204030204" pitchFamily="34" charset="0"/>
              </a:rPr>
              <a:t>24</a:t>
            </a:r>
            <a:r>
              <a:rPr lang="en-US" sz="2000" spc="-5" dirty="0">
                <a:solidFill>
                  <a:prstClr val="white"/>
                </a:solidFill>
                <a:latin typeface="Calibri Light" panose="020F0302020204030204" pitchFamily="34" charset="0"/>
                <a:cs typeface="Calibri Light" panose="020F0302020204030204" pitchFamily="34" charset="0"/>
              </a:rPr>
              <a:t> </a:t>
            </a:r>
            <a:endParaRPr lang="es-ES" sz="1600" dirty="0"/>
          </a:p>
        </p:txBody>
      </p:sp>
      <p:sp>
        <p:nvSpPr>
          <p:cNvPr id="12" name="11 Rectángulo"/>
          <p:cNvSpPr/>
          <p:nvPr/>
        </p:nvSpPr>
        <p:spPr>
          <a:xfrm>
            <a:off x="4859955" y="2871301"/>
            <a:ext cx="756938" cy="646331"/>
          </a:xfrm>
          <a:prstGeom prst="rect">
            <a:avLst/>
          </a:prstGeom>
        </p:spPr>
        <p:txBody>
          <a:bodyPr wrap="none">
            <a:spAutoFit/>
          </a:bodyPr>
          <a:lstStyle/>
          <a:p>
            <a:r>
              <a:rPr lang="es-ES" sz="3600" dirty="0">
                <a:solidFill>
                  <a:prstClr val="white"/>
                </a:solidFill>
                <a:latin typeface="Calibri Light" panose="020F0302020204030204" pitchFamily="34" charset="0"/>
                <a:cs typeface="Calibri Light" panose="020F0302020204030204" pitchFamily="34" charset="0"/>
              </a:rPr>
              <a:t>19 </a:t>
            </a:r>
            <a:endParaRPr lang="es-ES" sz="1600" dirty="0"/>
          </a:p>
        </p:txBody>
      </p:sp>
      <p:sp>
        <p:nvSpPr>
          <p:cNvPr id="13" name="12 Rectángulo"/>
          <p:cNvSpPr/>
          <p:nvPr/>
        </p:nvSpPr>
        <p:spPr>
          <a:xfrm>
            <a:off x="4847976" y="4867814"/>
            <a:ext cx="710451" cy="646331"/>
          </a:xfrm>
          <a:prstGeom prst="rect">
            <a:avLst/>
          </a:prstGeom>
        </p:spPr>
        <p:txBody>
          <a:bodyPr wrap="none">
            <a:spAutoFit/>
          </a:bodyPr>
          <a:lstStyle/>
          <a:p>
            <a:r>
              <a:rPr lang="es-ES" sz="3600" dirty="0">
                <a:solidFill>
                  <a:prstClr val="white"/>
                </a:solidFill>
                <a:latin typeface="Calibri Light" panose="020F0302020204030204" pitchFamily="34" charset="0"/>
                <a:cs typeface="Calibri Light" panose="020F0302020204030204" pitchFamily="34" charset="0"/>
              </a:rPr>
              <a:t>17</a:t>
            </a:r>
            <a:r>
              <a:rPr lang="es-ES" dirty="0">
                <a:solidFill>
                  <a:prstClr val="white"/>
                </a:solidFill>
                <a:latin typeface="Calibri Light" panose="020F0302020204030204" pitchFamily="34" charset="0"/>
                <a:cs typeface="Calibri Light" panose="020F0302020204030204" pitchFamily="34" charset="0"/>
              </a:rPr>
              <a:t> </a:t>
            </a:r>
            <a:endParaRPr lang="es-ES" sz="2000" dirty="0"/>
          </a:p>
        </p:txBody>
      </p:sp>
    </p:spTree>
    <p:extLst>
      <p:ext uri="{BB962C8B-B14F-4D97-AF65-F5344CB8AC3E}">
        <p14:creationId xmlns:p14="http://schemas.microsoft.com/office/powerpoint/2010/main" val="3078041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652120" y="2060848"/>
            <a:ext cx="2453977" cy="2012859"/>
          </a:xfrm>
          <a:prstGeom prst="rect">
            <a:avLst/>
          </a:prstGeom>
        </p:spPr>
        <p:txBody>
          <a:bodyPr wrap="square">
            <a:spAutoFit/>
          </a:bodyPr>
          <a:lstStyle/>
          <a:p>
            <a:pPr lvl="0">
              <a:spcBef>
                <a:spcPct val="20000"/>
              </a:spcBef>
            </a:pPr>
            <a:r>
              <a:rPr lang="en-US" sz="2400" dirty="0" smtClean="0">
                <a:solidFill>
                  <a:prstClr val="white"/>
                </a:solidFill>
                <a:latin typeface="Calibri Light" panose="020F0302020204030204" pitchFamily="34" charset="0"/>
                <a:cs typeface="Calibri Light" panose="020F0302020204030204" pitchFamily="34" charset="0"/>
              </a:rPr>
              <a:t>CONFRONTATION</a:t>
            </a:r>
          </a:p>
          <a:p>
            <a:pPr lvl="0">
              <a:spcBef>
                <a:spcPct val="20000"/>
              </a:spcBef>
            </a:pPr>
            <a:r>
              <a:rPr lang="en-US" sz="2400" dirty="0">
                <a:solidFill>
                  <a:prstClr val="white"/>
                </a:solidFill>
                <a:latin typeface="Calibri Light" panose="020F0302020204030204" pitchFamily="34" charset="0"/>
                <a:cs typeface="Calibri Light" panose="020F0302020204030204" pitchFamily="34" charset="0"/>
              </a:rPr>
              <a:t>s</a:t>
            </a:r>
            <a:r>
              <a:rPr lang="en-US" sz="2400" dirty="0" smtClean="0">
                <a:solidFill>
                  <a:prstClr val="white"/>
                </a:solidFill>
                <a:latin typeface="Calibri Light" panose="020F0302020204030204" pitchFamily="34" charset="0"/>
                <a:cs typeface="Calibri Light" panose="020F0302020204030204" pitchFamily="34" charset="0"/>
              </a:rPr>
              <a:t>howcase </a:t>
            </a:r>
            <a:r>
              <a:rPr lang="en-US" sz="2400" dirty="0">
                <a:solidFill>
                  <a:prstClr val="white"/>
                </a:solidFill>
                <a:latin typeface="Calibri Light" panose="020F0302020204030204" pitchFamily="34" charset="0"/>
                <a:cs typeface="Calibri Light" panose="020F0302020204030204" pitchFamily="34" charset="0"/>
              </a:rPr>
              <a:t>the main findings of a small-scale survey in VET schools</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576"/>
            <a:ext cx="4572000" cy="6896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4011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ersonalizado 1">
      <a:majorFont>
        <a:latin typeface="Univers 55"/>
        <a:ea typeface=""/>
        <a:cs typeface=""/>
      </a:majorFont>
      <a:minorFont>
        <a:latin typeface="Univers 57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3506</TotalTime>
  <Words>1929</Words>
  <Application>Microsoft Office PowerPoint</Application>
  <PresentationFormat>Presentación en pantalla (4:3)</PresentationFormat>
  <Paragraphs>285</Paragraphs>
  <Slides>30</Slides>
  <Notes>14</Notes>
  <HiddenSlides>1</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Arial Narrow</vt:lpstr>
      <vt:lpstr>Calibri</vt:lpstr>
      <vt:lpstr>Calibri Light</vt:lpstr>
      <vt:lpstr>Univers 55</vt:lpstr>
      <vt:lpstr>Univers 57 Condensed</vt:lpstr>
      <vt:lpstr>Tema de Office</vt:lpstr>
      <vt:lpstr>Presentación de PowerPoint</vt:lpstr>
      <vt:lpstr>Presentación de PowerPoint</vt:lpstr>
      <vt:lpstr>three acts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Iván Diego ivan@valnalon.com</vt:lpstr>
    </vt:vector>
  </TitlesOfParts>
  <Company>Valnalón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valnalon</dc:title>
  <dc:creator>Iván</dc:creator>
  <cp:lastModifiedBy>Valnalón</cp:lastModifiedBy>
  <cp:revision>227</cp:revision>
  <cp:lastPrinted>2018-07-03T12:42:33Z</cp:lastPrinted>
  <dcterms:created xsi:type="dcterms:W3CDTF">2017-03-28T07:18:41Z</dcterms:created>
  <dcterms:modified xsi:type="dcterms:W3CDTF">2018-07-04T10:51:07Z</dcterms:modified>
</cp:coreProperties>
</file>