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handoutMasterIdLst>
    <p:handoutMasterId r:id="rId16"/>
  </p:handoutMasterIdLst>
  <p:sldIdLst>
    <p:sldId id="256" r:id="rId5"/>
    <p:sldId id="258" r:id="rId6"/>
    <p:sldId id="270" r:id="rId7"/>
    <p:sldId id="271" r:id="rId8"/>
    <p:sldId id="273" r:id="rId9"/>
    <p:sldId id="274" r:id="rId10"/>
    <p:sldId id="275" r:id="rId11"/>
    <p:sldId id="272" r:id="rId12"/>
    <p:sldId id="269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9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148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E4EAB07-1A91-48C4-8328-BB6A687715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285F8C-046B-4565-8954-0C4A3C790EF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768E4C-972B-4D45-97E4-96EA5329086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86E3AD-7A7C-4383-8436-6CAD2F08CA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7029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F4F00D-A1F1-4AAD-8E87-FD06BF5A472B}" type="datetimeFigureOut">
              <a:rPr lang="en-GB" smtClean="0"/>
              <a:t>06/06/2018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4F0672-232E-4C5B-A17C-18881AD76D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866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2061152E-63FF-499D-929B-C452284E6DB5}"/>
              </a:ext>
            </a:extLst>
          </p:cNvPr>
          <p:cNvGrpSpPr/>
          <p:nvPr userDrawn="1"/>
        </p:nvGrpSpPr>
        <p:grpSpPr>
          <a:xfrm>
            <a:off x="6739689" y="3624724"/>
            <a:ext cx="1972311" cy="2260600"/>
            <a:chOff x="0" y="0"/>
            <a:chExt cx="1973726" cy="226110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8F5952BC-6C1B-4BDD-91B5-B8D4D713CF04}"/>
                </a:ext>
              </a:extLst>
            </p:cNvPr>
            <p:cNvSpPr/>
            <p:nvPr userDrawn="1"/>
          </p:nvSpPr>
          <p:spPr>
            <a:xfrm>
              <a:off x="0" y="0"/>
              <a:ext cx="576000" cy="576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7565D552-A246-40F6-9CD6-F0C29BA9F8DB}"/>
                </a:ext>
              </a:extLst>
            </p:cNvPr>
            <p:cNvSpPr/>
            <p:nvPr userDrawn="1"/>
          </p:nvSpPr>
          <p:spPr>
            <a:xfrm>
              <a:off x="692332" y="418012"/>
              <a:ext cx="576000" cy="576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523BB731-0F13-49F8-8AEE-84900E758FD4}"/>
                </a:ext>
              </a:extLst>
            </p:cNvPr>
            <p:cNvSpPr/>
            <p:nvPr userDrawn="1"/>
          </p:nvSpPr>
          <p:spPr>
            <a:xfrm>
              <a:off x="1397726" y="849086"/>
              <a:ext cx="576000" cy="576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5292E9B-34DD-4672-A526-2EA2259C43ED}"/>
                </a:ext>
              </a:extLst>
            </p:cNvPr>
            <p:cNvSpPr/>
            <p:nvPr userDrawn="1"/>
          </p:nvSpPr>
          <p:spPr>
            <a:xfrm>
              <a:off x="0" y="849086"/>
              <a:ext cx="575945" cy="57594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7F9325D3-CE9C-4282-980B-3E044137A762}"/>
                </a:ext>
              </a:extLst>
            </p:cNvPr>
            <p:cNvSpPr/>
            <p:nvPr userDrawn="1"/>
          </p:nvSpPr>
          <p:spPr>
            <a:xfrm>
              <a:off x="705395" y="1267098"/>
              <a:ext cx="575945" cy="57594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D41AF343-1E3E-4E79-912C-FD5C246E26FC}"/>
                </a:ext>
              </a:extLst>
            </p:cNvPr>
            <p:cNvSpPr/>
            <p:nvPr userDrawn="1"/>
          </p:nvSpPr>
          <p:spPr>
            <a:xfrm>
              <a:off x="0" y="1685109"/>
              <a:ext cx="576000" cy="576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408FF0F-97FA-4964-BCA6-FC0BF8322C4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8000" y="1803103"/>
            <a:ext cx="8204120" cy="1053177"/>
          </a:xfrm>
        </p:spPr>
        <p:txBody>
          <a:bodyPr>
            <a:noAutofit/>
          </a:bodyPr>
          <a:lstStyle>
            <a:lvl1pPr>
              <a:lnSpc>
                <a:spcPts val="4000"/>
              </a:lnSpc>
              <a:spcAft>
                <a:spcPts val="0"/>
              </a:spcAft>
              <a:defRPr sz="3600" b="1">
                <a:solidFill>
                  <a:schemeClr val="accent1"/>
                </a:solidFill>
              </a:defRPr>
            </a:lvl1pPr>
            <a:lvl2pPr>
              <a:lnSpc>
                <a:spcPts val="4000"/>
              </a:lnSpc>
              <a:spcAft>
                <a:spcPts val="0"/>
              </a:spcAft>
              <a:defRPr sz="3600" b="1">
                <a:solidFill>
                  <a:schemeClr val="accent1"/>
                </a:solidFill>
              </a:defRPr>
            </a:lvl2pPr>
          </a:lstStyle>
          <a:p>
            <a:r>
              <a:rPr lang="en-GB" dirty="0"/>
              <a:t>Title here over one</a:t>
            </a:r>
          </a:p>
          <a:p>
            <a:r>
              <a:rPr lang="en-GB" dirty="0"/>
              <a:t>or two lines</a:t>
            </a:r>
          </a:p>
        </p:txBody>
      </p:sp>
      <p:pic>
        <p:nvPicPr>
          <p:cNvPr id="21" name="Picture 20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431647C2-E1FB-4BFE-A14C-918DFC3E320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00" y="502241"/>
            <a:ext cx="1699200" cy="633700"/>
          </a:xfrm>
          <a:prstGeom prst="rect">
            <a:avLst/>
          </a:prstGeom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C2936E9-F440-4AB1-9E3C-36C9A1E2B6B6}"/>
              </a:ext>
            </a:extLst>
          </p:cNvPr>
          <p:cNvCxnSpPr/>
          <p:nvPr userDrawn="1"/>
        </p:nvCxnSpPr>
        <p:spPr>
          <a:xfrm>
            <a:off x="468000" y="6380771"/>
            <a:ext cx="8244000" cy="0"/>
          </a:xfrm>
          <a:prstGeom prst="line">
            <a:avLst/>
          </a:prstGeom>
          <a:ln w="31750" cap="rnd">
            <a:solidFill>
              <a:schemeClr val="accent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B395CD20-C764-4A8B-87FB-AA7A0C010FD2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68000" y="4718199"/>
            <a:ext cx="6142332" cy="1167125"/>
          </a:xfrm>
        </p:spPr>
        <p:txBody>
          <a:bodyPr>
            <a:normAutofit/>
          </a:bodyPr>
          <a:lstStyle>
            <a:lvl1pPr>
              <a:lnSpc>
                <a:spcPts val="2000"/>
              </a:lnSpc>
              <a:spcAft>
                <a:spcPts val="0"/>
              </a:spcAft>
              <a:defRPr sz="2000" b="0">
                <a:solidFill>
                  <a:schemeClr val="tx1"/>
                </a:solidFill>
              </a:defRPr>
            </a:lvl1pPr>
            <a:lvl2pPr>
              <a:lnSpc>
                <a:spcPts val="3600"/>
              </a:lnSpc>
              <a:spcBef>
                <a:spcPts val="1200"/>
              </a:spcBef>
              <a:spcAft>
                <a:spcPts val="0"/>
              </a:spcAft>
              <a:defRPr sz="2600" b="1">
                <a:solidFill>
                  <a:schemeClr val="tx1"/>
                </a:solidFill>
              </a:defRPr>
            </a:lvl2pPr>
          </a:lstStyle>
          <a:p>
            <a:r>
              <a:rPr lang="en-GB" dirty="0"/>
              <a:t>Presenter/Author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1A33F50-9C33-47CB-9A70-ED813DE59BD2}"/>
              </a:ext>
            </a:extLst>
          </p:cNvPr>
          <p:cNvCxnSpPr/>
          <p:nvPr userDrawn="1"/>
        </p:nvCxnSpPr>
        <p:spPr>
          <a:xfrm>
            <a:off x="468000" y="2919825"/>
            <a:ext cx="8244000" cy="0"/>
          </a:xfrm>
          <a:prstGeom prst="line">
            <a:avLst/>
          </a:prstGeom>
          <a:ln w="31750" cap="rnd">
            <a:solidFill>
              <a:schemeClr val="accent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8FA699B-B65A-4A3A-8FA6-D7DB88EC629D}"/>
              </a:ext>
            </a:extLst>
          </p:cNvPr>
          <p:cNvCxnSpPr/>
          <p:nvPr userDrawn="1"/>
        </p:nvCxnSpPr>
        <p:spPr>
          <a:xfrm>
            <a:off x="468000" y="1691149"/>
            <a:ext cx="8244000" cy="0"/>
          </a:xfrm>
          <a:prstGeom prst="line">
            <a:avLst/>
          </a:prstGeom>
          <a:ln w="31750" cap="rnd">
            <a:solidFill>
              <a:schemeClr val="accent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9B83ADF7-C4D0-4E8B-9038-81921E708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8000" y="3340970"/>
            <a:ext cx="6142332" cy="1053177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0"/>
              </a:spcAft>
              <a:defRPr sz="2800" b="1">
                <a:solidFill>
                  <a:schemeClr val="tx1"/>
                </a:solidFill>
              </a:defRPr>
            </a:lvl1pPr>
            <a:lvl2pPr>
              <a:lnSpc>
                <a:spcPts val="4000"/>
              </a:lnSpc>
              <a:spcAft>
                <a:spcPts val="0"/>
              </a:spcAft>
              <a:defRPr sz="3600" b="1">
                <a:solidFill>
                  <a:schemeClr val="accent1"/>
                </a:solidFill>
              </a:defRPr>
            </a:lvl2pPr>
          </a:lstStyle>
          <a:p>
            <a:r>
              <a:rPr lang="en-GB" dirty="0"/>
              <a:t>Subtitle here</a:t>
            </a:r>
          </a:p>
        </p:txBody>
      </p:sp>
      <p:sp>
        <p:nvSpPr>
          <p:cNvPr id="29" name="Footer Placeholder 4">
            <a:extLst>
              <a:ext uri="{FF2B5EF4-FFF2-40B4-BE49-F238E27FC236}">
                <a16:creationId xmlns:a16="http://schemas.microsoft.com/office/drawing/2014/main" id="{E8D2A0BA-632B-4530-9B6F-F844B96E9D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="0">
                <a:solidFill>
                  <a:sysClr val="windowText" lastClr="000000"/>
                </a:solidFill>
              </a:defRPr>
            </a:lvl1pPr>
          </a:lstStyle>
          <a:p>
            <a:r>
              <a:rPr lang="en-GB"/>
              <a:t>Restricted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712343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110" userDrawn="1">
          <p15:clr>
            <a:srgbClr val="FBAE40"/>
          </p15:clr>
        </p15:guide>
        <p15:guide id="2" pos="51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A4E3B159-54E0-4A96-B272-516CE429BDDB}"/>
              </a:ext>
            </a:extLst>
          </p:cNvPr>
          <p:cNvSpPr/>
          <p:nvPr userDrawn="1"/>
        </p:nvSpPr>
        <p:spPr>
          <a:xfrm>
            <a:off x="0" y="1676401"/>
            <a:ext cx="9144000" cy="5181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408FF0F-97FA-4964-BCA6-FC0BF8322C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20000" y="2160000"/>
            <a:ext cx="4019549" cy="1139208"/>
          </a:xfrm>
        </p:spPr>
        <p:txBody>
          <a:bodyPr>
            <a:normAutofit/>
          </a:bodyPr>
          <a:lstStyle>
            <a:lvl1pPr>
              <a:lnSpc>
                <a:spcPts val="3200"/>
              </a:lnSpc>
              <a:spcAft>
                <a:spcPts val="0"/>
              </a:spcAft>
              <a:defRPr sz="2800" b="0">
                <a:solidFill>
                  <a:schemeClr val="bg1"/>
                </a:solidFill>
              </a:defRPr>
            </a:lvl1pPr>
            <a:lvl2pPr>
              <a:lnSpc>
                <a:spcPts val="3200"/>
              </a:lnSpc>
              <a:spcAft>
                <a:spcPts val="0"/>
              </a:spcAft>
              <a:defRPr sz="28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77E2162-A6A4-4D05-92D7-0C0278883F3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539999" y="2265973"/>
            <a:ext cx="3060000" cy="3507273"/>
            <a:chOff x="0" y="0"/>
            <a:chExt cx="1973726" cy="2261109"/>
          </a:xfrm>
          <a:solidFill>
            <a:schemeClr val="bg1"/>
          </a:solidFill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BB31D5BE-F747-4573-8F75-38E0ABC309D9}"/>
                </a:ext>
              </a:extLst>
            </p:cNvPr>
            <p:cNvSpPr/>
            <p:nvPr userDrawn="1"/>
          </p:nvSpPr>
          <p:spPr>
            <a:xfrm>
              <a:off x="0" y="0"/>
              <a:ext cx="576000" cy="576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23715E7-1CC8-470B-93CC-27FA2E9020BF}"/>
                </a:ext>
              </a:extLst>
            </p:cNvPr>
            <p:cNvSpPr/>
            <p:nvPr userDrawn="1"/>
          </p:nvSpPr>
          <p:spPr>
            <a:xfrm>
              <a:off x="692332" y="418012"/>
              <a:ext cx="576000" cy="576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58F3F55-A39F-4353-BBB0-2DA9A3ECDB1C}"/>
                </a:ext>
              </a:extLst>
            </p:cNvPr>
            <p:cNvSpPr/>
            <p:nvPr userDrawn="1"/>
          </p:nvSpPr>
          <p:spPr>
            <a:xfrm>
              <a:off x="1397726" y="849086"/>
              <a:ext cx="576000" cy="576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749DD86-6062-4A6F-8E79-654F1C799BA1}"/>
                </a:ext>
              </a:extLst>
            </p:cNvPr>
            <p:cNvSpPr/>
            <p:nvPr userDrawn="1"/>
          </p:nvSpPr>
          <p:spPr>
            <a:xfrm>
              <a:off x="0" y="849086"/>
              <a:ext cx="575945" cy="5759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46F0904D-EEF2-4DEA-BB7D-2FF6ED5023F0}"/>
                </a:ext>
              </a:extLst>
            </p:cNvPr>
            <p:cNvSpPr/>
            <p:nvPr userDrawn="1"/>
          </p:nvSpPr>
          <p:spPr>
            <a:xfrm>
              <a:off x="705395" y="1267098"/>
              <a:ext cx="575945" cy="5759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65680B54-7CA4-41C0-BB5B-09949F910FA8}"/>
                </a:ext>
              </a:extLst>
            </p:cNvPr>
            <p:cNvSpPr/>
            <p:nvPr userDrawn="1"/>
          </p:nvSpPr>
          <p:spPr>
            <a:xfrm>
              <a:off x="0" y="1685109"/>
              <a:ext cx="576000" cy="576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314E7544-9D63-413F-8A2F-89157C1730C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320000" y="3996000"/>
            <a:ext cx="4413600" cy="1642529"/>
          </a:xfrm>
        </p:spPr>
        <p:txBody>
          <a:bodyPr>
            <a:normAutofit/>
          </a:bodyPr>
          <a:lstStyle>
            <a:lvl1pPr>
              <a:lnSpc>
                <a:spcPts val="1250"/>
              </a:lnSpc>
              <a:spcAft>
                <a:spcPts val="600"/>
              </a:spcAft>
              <a:defRPr sz="1000" b="0">
                <a:solidFill>
                  <a:schemeClr val="bg1"/>
                </a:solidFill>
              </a:defRPr>
            </a:lvl1pPr>
            <a:lvl2pPr>
              <a:lnSpc>
                <a:spcPts val="1250"/>
              </a:lnSpc>
              <a:spcBef>
                <a:spcPts val="1200"/>
              </a:spcBef>
              <a:spcAft>
                <a:spcPts val="0"/>
              </a:spcAft>
              <a:defRPr sz="1000" b="1">
                <a:solidFill>
                  <a:schemeClr val="bg1"/>
                </a:solidFill>
              </a:defRPr>
            </a:lvl2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pic>
        <p:nvPicPr>
          <p:cNvPr id="17" name="Picture 1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092056A5-B623-4BE8-9AA8-C6F9EDE71A7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00" y="502241"/>
            <a:ext cx="1699200" cy="633700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87CDEC1-0392-4E1E-A03F-5DC41BC88447}"/>
              </a:ext>
            </a:extLst>
          </p:cNvPr>
          <p:cNvCxnSpPr/>
          <p:nvPr userDrawn="1"/>
        </p:nvCxnSpPr>
        <p:spPr>
          <a:xfrm>
            <a:off x="468000" y="6380771"/>
            <a:ext cx="8244000" cy="0"/>
          </a:xfrm>
          <a:prstGeom prst="line">
            <a:avLst/>
          </a:prstGeom>
          <a:ln w="31750" cap="rnd">
            <a:solidFill>
              <a:schemeClr val="bg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386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8000" y="468000"/>
            <a:ext cx="6666917" cy="900000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noProof="0" dirty="0"/>
              <a:t>Heading over one </a:t>
            </a:r>
            <a:br>
              <a:rPr lang="en-GB" noProof="0" dirty="0"/>
            </a:br>
            <a:r>
              <a:rPr lang="en-GB" noProof="0" dirty="0"/>
              <a:t>or two 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0" y="1656000"/>
            <a:ext cx="8138976" cy="4428000"/>
          </a:xfrm>
        </p:spPr>
        <p:txBody>
          <a:bodyPr>
            <a:normAutofit/>
          </a:bodyPr>
          <a:lstStyle>
            <a:lvl1pPr>
              <a:lnSpc>
                <a:spcPts val="2300"/>
              </a:lnSpc>
              <a:defRPr sz="2000"/>
            </a:lvl1pPr>
            <a:lvl2pPr>
              <a:lnSpc>
                <a:spcPts val="2300"/>
              </a:lnSpc>
              <a:defRPr sz="2000"/>
            </a:lvl2pPr>
            <a:lvl3pPr indent="-216000">
              <a:lnSpc>
                <a:spcPts val="2300"/>
              </a:lnSpc>
              <a:defRPr sz="2000"/>
            </a:lvl3pPr>
            <a:lvl4pPr indent="-216000">
              <a:lnSpc>
                <a:spcPts val="2300"/>
              </a:lnSpc>
              <a:defRPr sz="2000"/>
            </a:lvl4pPr>
            <a:lvl5pPr indent="-216000">
              <a:lnSpc>
                <a:spcPts val="2300"/>
              </a:lnSpc>
              <a:defRPr sz="2000"/>
            </a:lvl5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25F19C77-8546-45E1-812F-728ABDDEC2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="0">
                <a:solidFill>
                  <a:sysClr val="windowText" lastClr="000000"/>
                </a:solidFill>
              </a:defRPr>
            </a:lvl1pPr>
          </a:lstStyle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A95C12C3-96C5-4C26-9267-1EB1370B86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b="1">
                <a:solidFill>
                  <a:sysClr val="windowText" lastClr="000000"/>
                </a:solidFill>
              </a:defRPr>
            </a:lvl1pPr>
          </a:lstStyle>
          <a:p>
            <a:fld id="{1608FF17-83F6-4320-ABB9-493BD2F5E45E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6" name="Picture 15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507C6CF9-092C-47EB-9E77-DFB71A9F400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1379" y="502241"/>
            <a:ext cx="1368000" cy="510182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2D7CC97-37F9-40CF-8FBA-620C835D53FC}"/>
              </a:ext>
            </a:extLst>
          </p:cNvPr>
          <p:cNvCxnSpPr/>
          <p:nvPr userDrawn="1"/>
        </p:nvCxnSpPr>
        <p:spPr>
          <a:xfrm>
            <a:off x="468000" y="6380771"/>
            <a:ext cx="8244000" cy="0"/>
          </a:xfrm>
          <a:prstGeom prst="line">
            <a:avLst/>
          </a:prstGeom>
          <a:ln w="31750" cap="rnd">
            <a:solidFill>
              <a:schemeClr val="accent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50C7EA2-19D2-4638-8404-0FA802FAFDA9}"/>
              </a:ext>
            </a:extLst>
          </p:cNvPr>
          <p:cNvCxnSpPr/>
          <p:nvPr userDrawn="1"/>
        </p:nvCxnSpPr>
        <p:spPr>
          <a:xfrm>
            <a:off x="468000" y="1427825"/>
            <a:ext cx="8244000" cy="0"/>
          </a:xfrm>
          <a:prstGeom prst="line">
            <a:avLst/>
          </a:prstGeom>
          <a:ln w="31750" cap="rnd">
            <a:solidFill>
              <a:schemeClr val="accent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6570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8000" y="468000"/>
            <a:ext cx="6666917" cy="900000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noProof="0" dirty="0"/>
              <a:t>Heading over one </a:t>
            </a:r>
            <a:br>
              <a:rPr lang="en-GB" noProof="0" dirty="0"/>
            </a:br>
            <a:r>
              <a:rPr lang="en-GB" noProof="0" dirty="0"/>
              <a:t>or two 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0" y="1656000"/>
            <a:ext cx="3911495" cy="4428000"/>
          </a:xfrm>
        </p:spPr>
        <p:txBody>
          <a:bodyPr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25F19C77-8546-45E1-812F-728ABDDEC2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="0">
                <a:solidFill>
                  <a:sysClr val="windowText" lastClr="000000"/>
                </a:solidFill>
              </a:defRPr>
            </a:lvl1pPr>
          </a:lstStyle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A95C12C3-96C5-4C26-9267-1EB1370B86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b="1">
                <a:solidFill>
                  <a:sysClr val="windowText" lastClr="000000"/>
                </a:solidFill>
              </a:defRPr>
            </a:lvl1pPr>
          </a:lstStyle>
          <a:p>
            <a:fld id="{1608FF17-83F6-4320-ABB9-493BD2F5E45E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6" name="Picture 15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507C6CF9-092C-47EB-9E77-DFB71A9F400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1379" y="502241"/>
            <a:ext cx="1368000" cy="510182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D984E90-BD12-4243-AEA2-39307CF034D0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767286" y="1656000"/>
            <a:ext cx="3911495" cy="4428000"/>
          </a:xfrm>
        </p:spPr>
        <p:txBody>
          <a:bodyPr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E8FE561-343D-4E5D-941B-01D327A4851A}"/>
              </a:ext>
            </a:extLst>
          </p:cNvPr>
          <p:cNvCxnSpPr/>
          <p:nvPr userDrawn="1"/>
        </p:nvCxnSpPr>
        <p:spPr>
          <a:xfrm>
            <a:off x="468000" y="6380771"/>
            <a:ext cx="8244000" cy="0"/>
          </a:xfrm>
          <a:prstGeom prst="line">
            <a:avLst/>
          </a:prstGeom>
          <a:ln w="31750" cap="rnd">
            <a:solidFill>
              <a:schemeClr val="accent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4A90A47-D75B-4FCF-A91D-0CC6ECB3BDE3}"/>
              </a:ext>
            </a:extLst>
          </p:cNvPr>
          <p:cNvCxnSpPr/>
          <p:nvPr userDrawn="1"/>
        </p:nvCxnSpPr>
        <p:spPr>
          <a:xfrm>
            <a:off x="468000" y="1427825"/>
            <a:ext cx="8244000" cy="0"/>
          </a:xfrm>
          <a:prstGeom prst="line">
            <a:avLst/>
          </a:prstGeom>
          <a:ln w="31750" cap="rnd">
            <a:solidFill>
              <a:schemeClr val="accent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8575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4F80258-C443-4394-B5F3-4AC5C7C3330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767263" y="1656000"/>
            <a:ext cx="3908425" cy="4428000"/>
          </a:xfrm>
        </p:spPr>
        <p:txBody>
          <a:bodyPr anchor="ctr"/>
          <a:lstStyle>
            <a:lvl1pPr algn="ctr">
              <a:defRPr b="0"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8000" y="468000"/>
            <a:ext cx="6666917" cy="900000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noProof="0" dirty="0"/>
              <a:t>Heading over one </a:t>
            </a:r>
            <a:br>
              <a:rPr lang="en-GB" noProof="0" dirty="0"/>
            </a:br>
            <a:r>
              <a:rPr lang="en-GB" noProof="0" dirty="0"/>
              <a:t>or two 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0" y="1656000"/>
            <a:ext cx="3911495" cy="4428000"/>
          </a:xfrm>
        </p:spPr>
        <p:txBody>
          <a:bodyPr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25F19C77-8546-45E1-812F-728ABDDEC2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="0">
                <a:solidFill>
                  <a:sysClr val="windowText" lastClr="000000"/>
                </a:solidFill>
              </a:defRPr>
            </a:lvl1pPr>
          </a:lstStyle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A95C12C3-96C5-4C26-9267-1EB1370B86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b="1">
                <a:solidFill>
                  <a:sysClr val="windowText" lastClr="000000"/>
                </a:solidFill>
              </a:defRPr>
            </a:lvl1pPr>
          </a:lstStyle>
          <a:p>
            <a:fld id="{1608FF17-83F6-4320-ABB9-493BD2F5E45E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6" name="Picture 15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507C6CF9-092C-47EB-9E77-DFB71A9F400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1379" y="502241"/>
            <a:ext cx="1368000" cy="510182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46467F7-A563-4DA2-91E7-E89E905727D0}"/>
              </a:ext>
            </a:extLst>
          </p:cNvPr>
          <p:cNvCxnSpPr/>
          <p:nvPr userDrawn="1"/>
        </p:nvCxnSpPr>
        <p:spPr>
          <a:xfrm>
            <a:off x="468000" y="6380771"/>
            <a:ext cx="8244000" cy="0"/>
          </a:xfrm>
          <a:prstGeom prst="line">
            <a:avLst/>
          </a:prstGeom>
          <a:ln w="31750" cap="rnd">
            <a:solidFill>
              <a:schemeClr val="accent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DE34463-7D39-4C02-A8A4-F1FA8B348916}"/>
              </a:ext>
            </a:extLst>
          </p:cNvPr>
          <p:cNvCxnSpPr/>
          <p:nvPr userDrawn="1"/>
        </p:nvCxnSpPr>
        <p:spPr>
          <a:xfrm>
            <a:off x="468000" y="1427825"/>
            <a:ext cx="8244000" cy="0"/>
          </a:xfrm>
          <a:prstGeom prst="line">
            <a:avLst/>
          </a:prstGeom>
          <a:ln w="31750" cap="rnd">
            <a:solidFill>
              <a:schemeClr val="accent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1194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85B1191-F79C-4EE2-8A37-65F94175FF1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012000"/>
          </a:xfrm>
        </p:spPr>
        <p:txBody>
          <a:bodyPr anchor="ctr"/>
          <a:lstStyle>
            <a:lvl1pPr algn="ctr">
              <a:defRPr b="0"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2D7D82B0-DC80-4FF4-A027-502A064458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="0">
                <a:solidFill>
                  <a:sysClr val="windowText" lastClr="000000"/>
                </a:solidFill>
              </a:defRPr>
            </a:lvl1pPr>
          </a:lstStyle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B7E38B93-B966-494A-A5B0-DFF419B928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b="1">
                <a:solidFill>
                  <a:sysClr val="windowText" lastClr="000000"/>
                </a:solidFill>
              </a:defRPr>
            </a:lvl1pPr>
          </a:lstStyle>
          <a:p>
            <a:fld id="{1608FF17-83F6-4320-ABB9-493BD2F5E45E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070999A-EFB4-4561-9E77-672351612DBB}"/>
              </a:ext>
            </a:extLst>
          </p:cNvPr>
          <p:cNvCxnSpPr/>
          <p:nvPr userDrawn="1"/>
        </p:nvCxnSpPr>
        <p:spPr>
          <a:xfrm>
            <a:off x="468000" y="6380771"/>
            <a:ext cx="8244000" cy="0"/>
          </a:xfrm>
          <a:prstGeom prst="line">
            <a:avLst/>
          </a:prstGeom>
          <a:ln w="31750" cap="rnd">
            <a:solidFill>
              <a:schemeClr val="accent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7774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8000" y="468000"/>
            <a:ext cx="6667200" cy="900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GB" noProof="0" dirty="0"/>
              <a:t>Heading over one </a:t>
            </a:r>
            <a:br>
              <a:rPr lang="en-GB" noProof="0" dirty="0"/>
            </a:br>
            <a:r>
              <a:rPr lang="en-GB" noProof="0" dirty="0"/>
              <a:t>or two lines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000" y="1656000"/>
            <a:ext cx="8136000" cy="4428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="0">
                <a:solidFill>
                  <a:sysClr val="windowText" lastClr="000000"/>
                </a:solidFill>
              </a:defRPr>
            </a:lvl1pPr>
          </a:lstStyle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b="1">
                <a:solidFill>
                  <a:sysClr val="windowText" lastClr="000000"/>
                </a:solidFill>
              </a:defRPr>
            </a:lvl1pPr>
          </a:lstStyle>
          <a:p>
            <a:fld id="{1608FF17-83F6-4320-ABB9-493BD2F5E45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65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75" r:id="rId3"/>
    <p:sldLayoutId id="2147483673" r:id="rId4"/>
    <p:sldLayoutId id="2147483674" r:id="rId5"/>
    <p:sldLayoutId id="2147483666" r:id="rId6"/>
  </p:sldLayoutIdLst>
  <p:hf hdr="0" dt="0"/>
  <p:txStyles>
    <p:titleStyle>
      <a:lvl1pPr algn="l" defTabSz="914400" rtl="0" eaLnBrk="1" latinLnBrk="0" hangingPunct="1">
        <a:lnSpc>
          <a:spcPts val="35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23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ts val="23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80000" indent="-216000" algn="l" defTabSz="914400" rtl="0" eaLnBrk="1" latinLnBrk="0" hangingPunct="1">
        <a:lnSpc>
          <a:spcPts val="23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00" indent="-216000" algn="l" defTabSz="914400" rtl="0" eaLnBrk="1" latinLnBrk="0" hangingPunct="1">
        <a:lnSpc>
          <a:spcPts val="23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−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360000" indent="-216000" algn="l" defTabSz="914400" rtl="0" eaLnBrk="1" latinLnBrk="0" hangingPunct="1">
        <a:lnSpc>
          <a:spcPts val="23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−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ALaczik@edge.co.uk" TargetMode="External"/><Relationship Id="rId2" Type="http://schemas.openxmlformats.org/officeDocument/2006/relationships/hyperlink" Target="mailto:t.mccrone@nfer.ac.uk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nfer.ac.uk/media/2222/utcr01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DE05-4A69-4BAC-AFB2-A8FFD019691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7999" y="1803103"/>
            <a:ext cx="8287117" cy="1381531"/>
          </a:xfrm>
        </p:spPr>
        <p:txBody>
          <a:bodyPr>
            <a:noAutofit/>
          </a:bodyPr>
          <a:lstStyle/>
          <a:p>
            <a:r>
              <a:rPr lang="en-GB" sz="3000" dirty="0" smtClean="0"/>
              <a:t>Project-based learning in university technical colleges. How are employers engaged?</a:t>
            </a:r>
            <a:endParaRPr lang="en-GB" sz="30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8B3AD3-EA5F-451F-92B9-DD21A93C193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8000" y="4892214"/>
            <a:ext cx="6142332" cy="688780"/>
          </a:xfrm>
        </p:spPr>
        <p:txBody>
          <a:bodyPr/>
          <a:lstStyle/>
          <a:p>
            <a:r>
              <a:rPr lang="en-GB" dirty="0"/>
              <a:t>T</a:t>
            </a:r>
            <a:r>
              <a:rPr lang="en-GB" dirty="0" smtClean="0"/>
              <a:t>ami McCrone, NFER and Andrea </a:t>
            </a:r>
            <a:r>
              <a:rPr lang="en-GB" dirty="0" err="1" smtClean="0"/>
              <a:t>Laczik</a:t>
            </a:r>
            <a:r>
              <a:rPr lang="en-GB" dirty="0" smtClean="0"/>
              <a:t>, Edge</a:t>
            </a:r>
            <a:endParaRPr lang="en-GB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A9916A6-4755-46FC-8BEB-93408CC414E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68000" y="3252551"/>
            <a:ext cx="6142332" cy="1053177"/>
          </a:xfrm>
        </p:spPr>
        <p:txBody>
          <a:bodyPr/>
          <a:lstStyle/>
          <a:p>
            <a:pPr>
              <a:lnSpc>
                <a:spcPct val="115000"/>
              </a:lnSpc>
              <a:spcBef>
                <a:spcPts val="2400"/>
              </a:spcBef>
              <a:spcAft>
                <a:spcPts val="1000"/>
              </a:spcAft>
            </a:pPr>
            <a:r>
              <a:rPr lang="en-GB" sz="2400" dirty="0"/>
              <a:t>5th International Conference on Employer Engagement in Education and Training</a:t>
            </a:r>
            <a:br>
              <a:rPr lang="en-GB" sz="2400" dirty="0"/>
            </a:br>
            <a:r>
              <a:rPr lang="en-GB" sz="2400" dirty="0" smtClean="0"/>
              <a:t>5</a:t>
            </a:r>
            <a:r>
              <a:rPr lang="en-GB" sz="2400" baseline="30000" dirty="0" smtClean="0"/>
              <a:t>th</a:t>
            </a:r>
            <a:r>
              <a:rPr lang="en-GB" sz="2400" dirty="0" smtClean="0"/>
              <a:t> </a:t>
            </a:r>
            <a:r>
              <a:rPr lang="en-GB" sz="2400" dirty="0"/>
              <a:t>July 2018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71F9C6D-A06D-4904-AA65-CF80C4D6DB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7999" y="6480000"/>
            <a:ext cx="5486400" cy="252000"/>
          </a:xfrm>
        </p:spPr>
        <p:txBody>
          <a:bodyPr/>
          <a:lstStyle/>
          <a:p>
            <a:r>
              <a:rPr lang="en-GB" dirty="0" smtClean="0"/>
              <a:t>Public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946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7879992-3F41-4B46-BA25-E7177D817D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/>
              <a:t>Evidence for excellence </a:t>
            </a:r>
          </a:p>
          <a:p>
            <a:r>
              <a:rPr lang="en-GB"/>
              <a:t>in education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5718DA-E511-49D0-BF8F-901B935FD0C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324348" y="4004292"/>
            <a:ext cx="4536000" cy="1642529"/>
          </a:xfrm>
        </p:spPr>
        <p:txBody>
          <a:bodyPr/>
          <a:lstStyle/>
          <a:p>
            <a:r>
              <a:rPr lang="en-GB" dirty="0"/>
              <a:t>© </a:t>
            </a:r>
            <a:r>
              <a:rPr lang="en-GB" b="1" dirty="0"/>
              <a:t>National Foundation for Educational Research 2018</a:t>
            </a:r>
          </a:p>
          <a:p>
            <a:r>
              <a:rPr lang="en-GB" dirty="0"/>
              <a:t>All rights reserved. No part of this document may be reproduced or transmitted </a:t>
            </a:r>
            <a:br>
              <a:rPr lang="en-GB" dirty="0"/>
            </a:br>
            <a:r>
              <a:rPr lang="en-GB" dirty="0"/>
              <a:t>in any form or by any means, electronic, mechanical, photocopying, or otherwise, without prior written permission of NFER.</a:t>
            </a:r>
          </a:p>
          <a:p>
            <a:r>
              <a:rPr lang="en-GB" dirty="0"/>
              <a:t>The Mere, Upton Park, Slough, Berks SL1 2DQ </a:t>
            </a:r>
            <a:br>
              <a:rPr lang="en-GB" dirty="0"/>
            </a:br>
            <a:r>
              <a:rPr lang="en-GB" b="1" dirty="0"/>
              <a:t>T: </a:t>
            </a:r>
            <a:r>
              <a:rPr lang="en-GB" dirty="0"/>
              <a:t>+44 (0)1753 574123 •</a:t>
            </a:r>
            <a:r>
              <a:rPr lang="en-GB" b="1" dirty="0"/>
              <a:t> F: </a:t>
            </a:r>
            <a:r>
              <a:rPr lang="en-GB" dirty="0"/>
              <a:t>+44 (0)1753 691632 • enquiries@nfer.ac.uk</a:t>
            </a:r>
          </a:p>
          <a:p>
            <a:pPr lvl="1"/>
            <a:r>
              <a:rPr lang="en-GB" b="1" dirty="0"/>
              <a:t>www.nfer.ac.uk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8346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C2BE7D-B7E1-4313-B1CF-1384E03F7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Evaluation of UTCs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0A191D-48A9-4D58-A34D-D9973A46CB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b="0" dirty="0"/>
              <a:t>What are UTCs?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schools for 14 to 19 year olds in England that deliver an education which combines </a:t>
            </a:r>
            <a:r>
              <a:rPr lang="en-GB" sz="2400" b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technical and </a:t>
            </a:r>
            <a:r>
              <a:rPr lang="en-GB" sz="2400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academic learning </a:t>
            </a:r>
            <a:endParaRPr lang="en-GB" sz="2400" b="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focus </a:t>
            </a:r>
            <a:r>
              <a:rPr lang="en-GB" sz="2400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on technical areas that relate to Science Technology Engineering Mathematics (STEM) </a:t>
            </a:r>
            <a:r>
              <a:rPr lang="en-GB" sz="2400" b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subjects</a:t>
            </a:r>
          </a:p>
          <a:p>
            <a:endParaRPr lang="en-GB" dirty="0" smtClean="0"/>
          </a:p>
          <a:p>
            <a:r>
              <a:rPr lang="en-GB" sz="2800" b="0" dirty="0" smtClean="0"/>
              <a:t>Aim </a:t>
            </a:r>
            <a:r>
              <a:rPr lang="en-GB" sz="2800" b="0" dirty="0"/>
              <a:t>of study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to understand effective practice and current approaches to curriculum design and employer engagement </a:t>
            </a:r>
          </a:p>
          <a:p>
            <a:pPr lvl="2"/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FCEBAA8-D4B8-404D-8352-77AFEB100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608FF17-83F6-4320-ABB9-493BD2F5E45E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771F9C6D-A06D-4904-AA65-CF80C4D6DB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7999" y="6480000"/>
            <a:ext cx="5486400" cy="252000"/>
          </a:xfrm>
        </p:spPr>
        <p:txBody>
          <a:bodyPr/>
          <a:lstStyle/>
          <a:p>
            <a:r>
              <a:rPr lang="en-GB" dirty="0" smtClean="0"/>
              <a:t>Public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7171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Evaluation of UTCs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b="0" dirty="0"/>
              <a:t>Project objectives: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ascertain use of project-based learning (PBL) and employer engagement in </a:t>
            </a:r>
            <a:r>
              <a:rPr lang="en-GB" sz="2400" b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the development </a:t>
            </a:r>
            <a:r>
              <a:rPr lang="en-GB" sz="2400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and delivery of curriculum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share effective practice lessons learned with </a:t>
            </a:r>
            <a:r>
              <a:rPr lang="en-GB" sz="2400" b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sector</a:t>
            </a:r>
            <a:endParaRPr lang="en-US" sz="2400" b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spcBef>
                <a:spcPts val="1800"/>
              </a:spcBef>
            </a:pPr>
            <a:r>
              <a:rPr lang="en-GB" sz="2800" b="0" dirty="0"/>
              <a:t>Methodology: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Phase 1:10 UTC case studies/MI data analysis/student surveys (2017)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Phase 2: 3 further in-depth UTC case studies/follow-up destinations interviews (2018)</a:t>
            </a:r>
            <a:endParaRPr lang="en-US" sz="2400" b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608FF17-83F6-4320-ABB9-493BD2F5E45E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771F9C6D-A06D-4904-AA65-CF80C4D6DB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7999" y="6480000"/>
            <a:ext cx="5486400" cy="252000"/>
          </a:xfrm>
        </p:spPr>
        <p:txBody>
          <a:bodyPr/>
          <a:lstStyle/>
          <a:p>
            <a:r>
              <a:rPr lang="en-GB" dirty="0" smtClean="0"/>
              <a:t>Public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878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UTC employers provide: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real life application of learning/qualifications</a:t>
            </a:r>
            <a:endParaRPr lang="en-US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i="1" dirty="0"/>
              <a:t>current</a:t>
            </a:r>
            <a:r>
              <a:rPr lang="en-GB" sz="2400" b="0" dirty="0"/>
              <a:t> assessment of skills’ needs (incl. employability) </a:t>
            </a:r>
            <a:endParaRPr lang="en-US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depth of industry experience ‘day-to-day’</a:t>
            </a:r>
            <a:endParaRPr lang="en-US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‘genuine’/authentic challenges/problems</a:t>
            </a:r>
            <a:endParaRPr lang="en-US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ongoing, regular input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employer briefs, activities, resources, time, expertise etc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dirty="0"/>
              <a:t>updates for </a:t>
            </a:r>
            <a:r>
              <a:rPr lang="en-GB" sz="2400" b="0" dirty="0"/>
              <a:t>teachers to relate lessons to world of work</a:t>
            </a:r>
            <a:endParaRPr lang="en-US" sz="2400" b="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resources e.g. engineering workshops etc</a:t>
            </a:r>
            <a:endParaRPr lang="en-US" sz="2400" b="0" dirty="0"/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608FF17-83F6-4320-ABB9-493BD2F5E45E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771F9C6D-A06D-4904-AA65-CF80C4D6DB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7999" y="6480000"/>
            <a:ext cx="5486400" cy="252000"/>
          </a:xfrm>
        </p:spPr>
        <p:txBody>
          <a:bodyPr/>
          <a:lstStyle/>
          <a:p>
            <a:r>
              <a:rPr lang="en-GB" dirty="0" smtClean="0"/>
              <a:t>Public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558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Levels of </a:t>
            </a:r>
            <a:r>
              <a:rPr lang="en-GB" dirty="0"/>
              <a:t>employer engagement and PBL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0" y="1655999"/>
            <a:ext cx="8138976" cy="4587145"/>
          </a:xfrm>
        </p:spPr>
        <p:txBody>
          <a:bodyPr>
            <a:normAutofit/>
          </a:bodyPr>
          <a:lstStyle/>
          <a:p>
            <a:pPr lvl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GB" sz="2200" b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At most profound, engagement characterised by employers:</a:t>
            </a:r>
            <a:endParaRPr lang="en-US" sz="2200" b="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ts val="300"/>
              </a:spcAft>
              <a:buFont typeface="Arial" charset="0"/>
              <a:buChar char="•"/>
            </a:pPr>
            <a:r>
              <a:rPr lang="en-GB" sz="1800" b="0" dirty="0">
                <a:solidFill>
                  <a:srgbClr val="5F6062"/>
                </a:solidFill>
                <a:latin typeface="Arial" pitchFamily="34" charset="0"/>
                <a:cs typeface="Arial" pitchFamily="34" charset="0"/>
              </a:rPr>
              <a:t>taking ‘ownership’ of their ‘part’</a:t>
            </a:r>
            <a:endParaRPr lang="en-US" sz="1800" b="0" dirty="0">
              <a:solidFill>
                <a:srgbClr val="5F6062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ts val="300"/>
              </a:spcAft>
              <a:buFont typeface="Arial" charset="0"/>
              <a:buChar char="•"/>
            </a:pPr>
            <a:r>
              <a:rPr lang="en-GB" sz="1800" b="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inputting</a:t>
            </a:r>
            <a:r>
              <a:rPr lang="en-GB" sz="1800" b="0" dirty="0">
                <a:solidFill>
                  <a:srgbClr val="5F6062"/>
                </a:solidFill>
                <a:latin typeface="Arial" pitchFamily="34" charset="0"/>
                <a:cs typeface="Arial" pitchFamily="34" charset="0"/>
              </a:rPr>
              <a:t> into formative assessment and feedback</a:t>
            </a:r>
            <a:endParaRPr lang="en-US" sz="1800" b="0" dirty="0">
              <a:solidFill>
                <a:srgbClr val="5F6062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ts val="300"/>
              </a:spcAft>
              <a:buFont typeface="Arial" charset="0"/>
              <a:buChar char="•"/>
            </a:pPr>
            <a:r>
              <a:rPr lang="en-GB" sz="1800" b="0" dirty="0">
                <a:solidFill>
                  <a:srgbClr val="5F6062"/>
                </a:solidFill>
                <a:latin typeface="Arial" pitchFamily="34" charset="0"/>
                <a:cs typeface="Arial" pitchFamily="34" charset="0"/>
              </a:rPr>
              <a:t>influencing curriculum modules/units</a:t>
            </a:r>
            <a:endParaRPr lang="en-US" sz="1800" b="0" dirty="0">
              <a:solidFill>
                <a:srgbClr val="5F6062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ts val="300"/>
              </a:spcAft>
              <a:buFont typeface="Arial" charset="0"/>
              <a:buChar char="•"/>
            </a:pPr>
            <a:r>
              <a:rPr lang="en-GB" sz="1800" b="0" dirty="0">
                <a:solidFill>
                  <a:srgbClr val="5F6062"/>
                </a:solidFill>
                <a:latin typeface="Arial" pitchFamily="34" charset="0"/>
                <a:cs typeface="Arial" pitchFamily="34" charset="0"/>
              </a:rPr>
              <a:t>informing specialist, current skills and knowledge.</a:t>
            </a:r>
            <a:endParaRPr lang="en-US" sz="1800" b="0" dirty="0">
              <a:solidFill>
                <a:srgbClr val="5F6062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GB" sz="2200" b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Requires: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n-GB" sz="1800" b="0" dirty="0">
                <a:solidFill>
                  <a:srgbClr val="5F6062"/>
                </a:solidFill>
                <a:latin typeface="Arial" pitchFamily="34" charset="0"/>
                <a:cs typeface="Arial" pitchFamily="34" charset="0"/>
              </a:rPr>
              <a:t>Mutual understanding of how employers and educators operate</a:t>
            </a:r>
            <a:endParaRPr lang="en-US" sz="1800" b="0" dirty="0">
              <a:solidFill>
                <a:srgbClr val="5F6062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n-GB" sz="1800" b="0" dirty="0">
                <a:solidFill>
                  <a:srgbClr val="5F6062"/>
                </a:solidFill>
                <a:latin typeface="Arial" pitchFamily="34" charset="0"/>
                <a:cs typeface="Arial" pitchFamily="34" charset="0"/>
              </a:rPr>
              <a:t>Mutual respect for, and value of, what each bring to the table</a:t>
            </a:r>
            <a:endParaRPr lang="en-US" sz="1800" b="0" dirty="0">
              <a:solidFill>
                <a:srgbClr val="5F6062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GB" sz="2200" b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Levels of PBL</a:t>
            </a:r>
            <a:r>
              <a:rPr lang="en-GB" sz="2200" b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457200" lvl="0" indent="-457200" fontAlgn="base">
              <a:lnSpc>
                <a:spcPct val="100000"/>
              </a:lnSpc>
              <a:spcBef>
                <a:spcPct val="20000"/>
              </a:spcBef>
              <a:spcAft>
                <a:spcPts val="300"/>
              </a:spcAft>
              <a:buAutoNum type="arabicPeriod"/>
            </a:pPr>
            <a:r>
              <a:rPr lang="en-GB" sz="1800" b="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‘tied </a:t>
            </a:r>
            <a:r>
              <a:rPr lang="en-GB" sz="1800" b="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into the curriculum in that it fulfils BTEC units’ (rare</a:t>
            </a:r>
            <a:r>
              <a:rPr lang="en-GB" sz="1800" b="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457200" indent="-457200" fontAlgn="base">
              <a:lnSpc>
                <a:spcPct val="100000"/>
              </a:lnSpc>
              <a:spcBef>
                <a:spcPct val="20000"/>
              </a:spcBef>
              <a:spcAft>
                <a:spcPts val="300"/>
              </a:spcAft>
              <a:buFont typeface="Arial" panose="020B0604020202020204" pitchFamily="34" charset="0"/>
              <a:buAutoNum type="arabicPeriod"/>
            </a:pPr>
            <a:r>
              <a:rPr lang="en-GB" sz="1800" b="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GB" sz="1800" b="0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additional </a:t>
            </a:r>
            <a:r>
              <a:rPr lang="en-GB" sz="1800" b="0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to the curriculum but supports it</a:t>
            </a:r>
            <a:r>
              <a:rPr lang="en-GB" sz="1800" b="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’ (more prevalent</a:t>
            </a:r>
            <a:r>
              <a:rPr lang="en-GB" sz="1800" b="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457200" indent="-457200" fontAlgn="base">
              <a:lnSpc>
                <a:spcPct val="100000"/>
              </a:lnSpc>
              <a:spcBef>
                <a:spcPct val="20000"/>
              </a:spcBef>
              <a:spcAft>
                <a:spcPts val="300"/>
              </a:spcAft>
              <a:buFont typeface="Arial" panose="020B0604020202020204" pitchFamily="34" charset="0"/>
              <a:buAutoNum type="arabicPeriod"/>
            </a:pPr>
            <a:r>
              <a:rPr lang="en-GB" sz="1800" b="0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‘brings </a:t>
            </a:r>
            <a:r>
              <a:rPr lang="en-GB" sz="1800" b="0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the qualification to life’ </a:t>
            </a:r>
            <a:r>
              <a:rPr lang="en-GB" sz="1800" b="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(common)</a:t>
            </a:r>
            <a:endParaRPr lang="en-US" sz="1800" b="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AutoNum type="arabicPeriod"/>
            </a:pPr>
            <a:endParaRPr lang="en-US" sz="2400" dirty="0">
              <a:solidFill>
                <a:srgbClr val="5F6062"/>
              </a:solidFill>
              <a:latin typeface="Arial" pitchFamily="34" charset="0"/>
              <a:cs typeface="Arial" pitchFamily="34" charset="0"/>
            </a:endParaRP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608FF17-83F6-4320-ABB9-493BD2F5E45E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771F9C6D-A06D-4904-AA65-CF80C4D6DB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7999" y="6480000"/>
            <a:ext cx="5486400" cy="252000"/>
          </a:xfrm>
        </p:spPr>
        <p:txBody>
          <a:bodyPr/>
          <a:lstStyle/>
          <a:p>
            <a:r>
              <a:rPr lang="en-GB" dirty="0" smtClean="0"/>
              <a:t>Public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729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UTC </a:t>
            </a:r>
            <a:r>
              <a:rPr lang="en-GB" dirty="0"/>
              <a:t>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999" y="1754359"/>
            <a:ext cx="8138976" cy="4339282"/>
          </a:xfrm>
        </p:spPr>
        <p:txBody>
          <a:bodyPr>
            <a:normAutofit/>
          </a:bodyPr>
          <a:lstStyle/>
          <a:p>
            <a:r>
              <a:rPr lang="en-GB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Include: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securing </a:t>
            </a:r>
            <a:r>
              <a:rPr lang="en-GB" sz="2400" b="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managing suitable range of employers providing high-quality input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recruiting and retaining appropriate students with interest in the specialism and motivated to engage and succeed </a:t>
            </a:r>
            <a:endParaRPr lang="en-GB" sz="2400" b="0" dirty="0" smtClean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recruiting </a:t>
            </a:r>
            <a:r>
              <a:rPr lang="en-GB" sz="2400" b="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retaining high-calibre staff with appropriate knowledge and </a:t>
            </a:r>
            <a:r>
              <a:rPr lang="en-GB" sz="2400" b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skills</a:t>
            </a:r>
            <a:endParaRPr lang="en-GB" sz="2400" b="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lack of ‘common’ language between employers and educators</a:t>
            </a:r>
            <a:endParaRPr lang="en-US" sz="2400" b="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608FF17-83F6-4320-ABB9-493BD2F5E45E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771F9C6D-A06D-4904-AA65-CF80C4D6DB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7999" y="6480000"/>
            <a:ext cx="5486400" cy="252000"/>
          </a:xfrm>
        </p:spPr>
        <p:txBody>
          <a:bodyPr/>
          <a:lstStyle/>
          <a:p>
            <a:r>
              <a:rPr lang="en-GB" dirty="0" smtClean="0"/>
              <a:t>Public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787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Employer engagement/PBL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0" y="1555531"/>
            <a:ext cx="8138976" cy="4528469"/>
          </a:xfrm>
        </p:spPr>
        <p:txBody>
          <a:bodyPr>
            <a:normAutofit fontScale="92500"/>
          </a:bodyPr>
          <a:lstStyle/>
          <a:p>
            <a:r>
              <a:rPr lang="en-GB" sz="2600" b="0" dirty="0"/>
              <a:t>What works well? In summary……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GB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Destinations at the heart of activities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GB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Dedicated time for staff to work with employers</a:t>
            </a:r>
            <a:endParaRPr lang="en-US" b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en-GB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Students taking ownership</a:t>
            </a:r>
            <a:endParaRPr lang="en-US" b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en-GB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Employers taking ownership</a:t>
            </a:r>
            <a:endParaRPr lang="en-US" b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en-GB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Authentic/real briefs - inspire students</a:t>
            </a:r>
            <a:endParaRPr lang="en-US" b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en-GB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Directly relevant to BTEC/A Level – not add on</a:t>
            </a:r>
            <a:endParaRPr lang="en-US" b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en-GB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Students aware they can gain e.g. future employment/an apprenticeship </a:t>
            </a:r>
            <a:endParaRPr lang="en-US" b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en-GB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Employers giving/gaining what they want</a:t>
            </a:r>
            <a:endParaRPr lang="en-US" b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en-GB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Ongoing, respectful relationship between UTC and employer</a:t>
            </a:r>
            <a:endParaRPr lang="en-US" b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608FF17-83F6-4320-ABB9-493BD2F5E45E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771F9C6D-A06D-4904-AA65-CF80C4D6DB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7999" y="6480000"/>
            <a:ext cx="5486400" cy="252000"/>
          </a:xfrm>
        </p:spPr>
        <p:txBody>
          <a:bodyPr/>
          <a:lstStyle/>
          <a:p>
            <a:r>
              <a:rPr lang="en-GB" dirty="0" smtClean="0"/>
              <a:t>Public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609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Advice offered for new UTCs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develop a clear vision and mission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raise the </a:t>
            </a:r>
            <a:r>
              <a:rPr lang="en-GB" sz="2400" b="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UTC’s</a:t>
            </a:r>
            <a:r>
              <a:rPr lang="en-GB" sz="2400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profile and reputation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recruit and retain high-quality staff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ensure pupils develop meaningful, relevant and appropriate skills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invest in building and maintaining quality relationships with employers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provide regular and sustained exposure to a range of industry partners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Restricted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608FF17-83F6-4320-ABB9-493BD2F5E45E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642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C2BE7D-B7E1-4313-B1CF-1384E03F7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Information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1516C4-8EFD-4884-B77B-F575FA816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67900-1D41-4B32-AB15-FB847815DD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608FF17-83F6-4320-ABB9-493BD2F5E45E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68000" y="1656000"/>
            <a:ext cx="7393738" cy="4019586"/>
          </a:xfrm>
        </p:spPr>
        <p:txBody>
          <a:bodyPr/>
          <a:lstStyle/>
          <a:p>
            <a:r>
              <a:rPr lang="en-GB" sz="2400" b="0" dirty="0">
                <a:ea typeface="Times New Roman" panose="02020603050405020304" pitchFamily="18" charset="0"/>
                <a:cs typeface="Calibri" panose="020F0502020204030204" pitchFamily="34" charset="0"/>
              </a:rPr>
              <a:t>Contact details:</a:t>
            </a:r>
            <a:endParaRPr lang="en-GB" sz="2400" b="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b="0" u="sng" dirty="0">
                <a:solidFill>
                  <a:schemeClr val="tx1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t.mccrone@nfer.ac.uk</a:t>
            </a:r>
            <a:endParaRPr lang="en-GB" sz="2400" b="0" dirty="0">
              <a:solidFill>
                <a:schemeClr val="tx1">
                  <a:lumMod val="50000"/>
                  <a:lumOff val="50000"/>
                </a:schemeClr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b="0" u="sng" dirty="0">
                <a:solidFill>
                  <a:schemeClr val="tx1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Calibri" panose="020F0502020204030204" pitchFamily="34" charset="0"/>
                <a:hlinkClick r:id="rId3"/>
              </a:rPr>
              <a:t>ALaczik@edge.co.uk</a:t>
            </a:r>
            <a:endParaRPr lang="en-GB" sz="2400" b="0" dirty="0">
              <a:solidFill>
                <a:schemeClr val="tx1">
                  <a:lumMod val="50000"/>
                  <a:lumOff val="50000"/>
                </a:schemeClr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b="0" dirty="0"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GB" sz="2400" b="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b="0" dirty="0">
                <a:ea typeface="Times New Roman" panose="02020603050405020304" pitchFamily="18" charset="0"/>
                <a:cs typeface="Calibri" panose="020F0502020204030204" pitchFamily="34" charset="0"/>
              </a:rPr>
              <a:t>Phase 1 report:</a:t>
            </a:r>
            <a:endParaRPr lang="en-GB" sz="2400" b="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b="0" dirty="0">
                <a:solidFill>
                  <a:schemeClr val="tx1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SohoGothicStd-Light"/>
              </a:rPr>
              <a:t>McCrone, T., Martin, K., Sims, D. and Rush, C. (2017). </a:t>
            </a:r>
            <a:r>
              <a:rPr lang="en-GB" b="0" i="1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SohoGothicStd-LightItalic"/>
              </a:rPr>
              <a:t>Evaluation</a:t>
            </a:r>
            <a:r>
              <a:rPr lang="en-GB" b="0" dirty="0">
                <a:solidFill>
                  <a:schemeClr val="tx1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i="1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SohoGothicStd-LightItalic"/>
              </a:rPr>
              <a:t>of </a:t>
            </a:r>
            <a:r>
              <a:rPr lang="en-GB" b="0" i="1" dirty="0">
                <a:solidFill>
                  <a:schemeClr val="tx1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SohoGothicStd-LightItalic"/>
              </a:rPr>
              <a:t>University Technical Colleges (UTCs)</a:t>
            </a:r>
            <a:r>
              <a:rPr lang="en-GB" b="0" dirty="0">
                <a:solidFill>
                  <a:schemeClr val="tx1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SohoGothicStd-Light"/>
              </a:rPr>
              <a:t>. Slough: NFER.</a:t>
            </a:r>
            <a:r>
              <a:rPr lang="en-GB" b="0" dirty="0">
                <a:solidFill>
                  <a:schemeClr val="tx1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b="0" u="sng" dirty="0">
                <a:solidFill>
                  <a:schemeClr val="tx1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Calibri" panose="020F0502020204030204" pitchFamily="34" charset="0"/>
                <a:hlinkClick r:id="rId4"/>
              </a:rPr>
              <a:t>https://www.nfer.ac.uk/media/2222/utcr01.pdf</a:t>
            </a:r>
            <a:endParaRPr lang="en-GB" b="0" dirty="0">
              <a:solidFill>
                <a:schemeClr val="tx1">
                  <a:lumMod val="50000"/>
                  <a:lumOff val="50000"/>
                </a:schemeClr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023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NFER Theme Colours">
      <a:dk1>
        <a:sysClr val="windowText" lastClr="000000"/>
      </a:dk1>
      <a:lt1>
        <a:sysClr val="window" lastClr="FFFFFF"/>
      </a:lt1>
      <a:dk2>
        <a:srgbClr val="3C3C3B"/>
      </a:dk2>
      <a:lt2>
        <a:srgbClr val="CACBCC"/>
      </a:lt2>
      <a:accent1>
        <a:srgbClr val="95569E"/>
      </a:accent1>
      <a:accent2>
        <a:srgbClr val="3EAD5C"/>
      </a:accent2>
      <a:accent3>
        <a:srgbClr val="00AACA"/>
      </a:accent3>
      <a:accent4>
        <a:srgbClr val="E9425C"/>
      </a:accent4>
      <a:accent5>
        <a:srgbClr val="F3953F"/>
      </a:accent5>
      <a:accent6>
        <a:srgbClr val="C3D32B"/>
      </a:accent6>
      <a:hlink>
        <a:srgbClr val="000000"/>
      </a:hlink>
      <a:folHlink>
        <a:srgbClr val="A7A8AA"/>
      </a:folHlink>
    </a:clrScheme>
    <a:fontScheme name="NFER Theme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FER_Presentation" id="{9B0E138D-30C8-4AD6-B231-C646C5A58814}" vid="{B280A614-833C-4DAE-9357-FD258D74A6B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Presentation" ma:contentTypeID="0x010100FA68E1F6453F624AA7C41B2EADE5DB300084395F2C590A5C4B962458BDBDEA7D2B" ma:contentTypeVersion="6" ma:contentTypeDescription="Create a new PowerPoint presentation" ma:contentTypeScope="" ma:versionID="0216370c87fe0aa49be3a7454de83561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7fac74770fb545252e501e2dacead6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65555A7-A02E-445A-A980-6E5BD855F990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BE832F8-B5ED-4937-BAAF-508164F14A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D6F1433-8CD9-4366-9A32-35163676E93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NFER_Presentation</Template>
  <TotalTime>44</TotalTime>
  <Words>532</Words>
  <Application>Microsoft Office PowerPoint</Application>
  <PresentationFormat>On-screen Show (4:3)</PresentationFormat>
  <Paragraphs>93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SohoGothicStd-Light</vt:lpstr>
      <vt:lpstr>SohoGothicStd-LightItalic</vt:lpstr>
      <vt:lpstr>Times New Roman</vt:lpstr>
      <vt:lpstr>Wingdings</vt:lpstr>
      <vt:lpstr>Office Theme</vt:lpstr>
      <vt:lpstr>PowerPoint Presentation</vt:lpstr>
      <vt:lpstr>Evaluation of UTCs</vt:lpstr>
      <vt:lpstr>Evaluation of UTCs</vt:lpstr>
      <vt:lpstr>UTC employers provide: </vt:lpstr>
      <vt:lpstr>Levels of employer engagement and PBL</vt:lpstr>
      <vt:lpstr>UTC Challenges</vt:lpstr>
      <vt:lpstr>Employer engagement/PBL</vt:lpstr>
      <vt:lpstr>Advice offered for new UTCs </vt:lpstr>
      <vt:lpstr>Information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Wheeler, Maddie</dc:creator>
  <cp:lastModifiedBy>McCrone, Tamaris</cp:lastModifiedBy>
  <cp:revision>17</cp:revision>
  <dcterms:created xsi:type="dcterms:W3CDTF">2018-03-12T16:06:24Z</dcterms:created>
  <dcterms:modified xsi:type="dcterms:W3CDTF">2018-06-06T07:36:28Z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0x010100FA68E1F6453F624AA7C41B2EADE5DB300084395F2C590A5C4B962458BDBDEA7D2B</vt:lpwstr>
  </property>
</Properties>
</file>