
<file path=[Content_Types].xml><?xml version="1.0" encoding="utf-8"?>
<Types xmlns="http://schemas.openxmlformats.org/package/2006/content-types">
  <Default Extension="png" ContentType="image/png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64" r:id="rId2"/>
    <p:sldId id="359" r:id="rId3"/>
    <p:sldId id="366" r:id="rId4"/>
    <p:sldId id="363" r:id="rId5"/>
    <p:sldId id="364" r:id="rId6"/>
    <p:sldId id="367" r:id="rId7"/>
    <p:sldId id="371" r:id="rId8"/>
    <p:sldId id="373" r:id="rId9"/>
    <p:sldId id="374" r:id="rId10"/>
    <p:sldId id="375" r:id="rId11"/>
    <p:sldId id="378" r:id="rId12"/>
    <p:sldId id="379" r:id="rId13"/>
    <p:sldId id="380" r:id="rId14"/>
    <p:sldId id="382" r:id="rId15"/>
    <p:sldId id="383" r:id="rId16"/>
    <p:sldId id="384" r:id="rId17"/>
    <p:sldId id="386" r:id="rId18"/>
    <p:sldId id="388" r:id="rId19"/>
    <p:sldId id="389" r:id="rId20"/>
    <p:sldId id="358" r:id="rId21"/>
    <p:sldId id="391" r:id="rId22"/>
    <p:sldId id="390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279D4F8-537E-461F-B5C1-6D5DAF6FDF44}">
          <p14:sldIdLst>
            <p14:sldId id="264"/>
            <p14:sldId id="359"/>
            <p14:sldId id="366"/>
            <p14:sldId id="363"/>
            <p14:sldId id="364"/>
            <p14:sldId id="367"/>
            <p14:sldId id="371"/>
            <p14:sldId id="373"/>
            <p14:sldId id="374"/>
            <p14:sldId id="375"/>
            <p14:sldId id="378"/>
            <p14:sldId id="379"/>
            <p14:sldId id="380"/>
            <p14:sldId id="382"/>
            <p14:sldId id="383"/>
            <p14:sldId id="384"/>
            <p14:sldId id="386"/>
            <p14:sldId id="388"/>
            <p14:sldId id="389"/>
            <p14:sldId id="358"/>
            <p14:sldId id="391"/>
            <p14:sldId id="3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3385">
          <p15:clr>
            <a:srgbClr val="A4A3A4"/>
          </p15:clr>
        </p15:guide>
        <p15:guide id="9" orient="horz" pos="2704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orient="horz" pos="1525">
          <p15:clr>
            <a:srgbClr val="A4A3A4"/>
          </p15:clr>
        </p15:guide>
        <p15:guide id="12" orient="horz" pos="1480">
          <p15:clr>
            <a:srgbClr val="A4A3A4"/>
          </p15:clr>
        </p15:guide>
        <p15:guide id="13" orient="horz" pos="3067">
          <p15:clr>
            <a:srgbClr val="A4A3A4"/>
          </p15:clr>
        </p15:guide>
        <p15:guide id="14" orient="horz" pos="1979">
          <p15:clr>
            <a:srgbClr val="A4A3A4"/>
          </p15:clr>
        </p15:guide>
        <p15:guide id="15" pos="2925">
          <p15:clr>
            <a:srgbClr val="A4A3A4"/>
          </p15:clr>
        </p15:guide>
        <p15:guide id="16" pos="2835">
          <p15:clr>
            <a:srgbClr val="A4A3A4"/>
          </p15:clr>
        </p15:guide>
        <p15:guide id="17" pos="2245">
          <p15:clr>
            <a:srgbClr val="A4A3A4"/>
          </p15:clr>
        </p15:guide>
        <p15:guide id="18" pos="2154">
          <p15:clr>
            <a:srgbClr val="A4A3A4"/>
          </p15:clr>
        </p15:guide>
        <p15:guide id="19" pos="1565">
          <p15:clr>
            <a:srgbClr val="A4A3A4"/>
          </p15:clr>
        </p15:guide>
        <p15:guide id="20" pos="1474">
          <p15:clr>
            <a:srgbClr val="A4A3A4"/>
          </p15:clr>
        </p15:guide>
        <p15:guide id="21" pos="884">
          <p15:clr>
            <a:srgbClr val="A4A3A4"/>
          </p15:clr>
        </p15:guide>
        <p15:guide id="22" pos="793">
          <p15:clr>
            <a:srgbClr val="A4A3A4"/>
          </p15:clr>
        </p15:guide>
        <p15:guide id="23" pos="204">
          <p15:clr>
            <a:srgbClr val="A4A3A4"/>
          </p15:clr>
        </p15:guide>
        <p15:guide id="24" pos="3515">
          <p15:clr>
            <a:srgbClr val="A4A3A4"/>
          </p15:clr>
        </p15:guide>
        <p15:guide id="25" pos="3606">
          <p15:clr>
            <a:srgbClr val="A4A3A4"/>
          </p15:clr>
        </p15:guide>
        <p15:guide id="26" pos="4195">
          <p15:clr>
            <a:srgbClr val="A4A3A4"/>
          </p15:clr>
        </p15:guide>
        <p15:guide id="27" pos="4286">
          <p15:clr>
            <a:srgbClr val="A4A3A4"/>
          </p15:clr>
        </p15:guide>
        <p15:guide id="28" pos="4876">
          <p15:clr>
            <a:srgbClr val="A4A3A4"/>
          </p15:clr>
        </p15:guide>
        <p15:guide id="29" pos="4967">
          <p15:clr>
            <a:srgbClr val="A4A3A4"/>
          </p15:clr>
        </p15:guide>
        <p15:guide id="30" pos="55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F0066"/>
    <a:srgbClr val="86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2909" autoAdjust="0"/>
  </p:normalViewPr>
  <p:slideViewPr>
    <p:cSldViewPr showGuides="1">
      <p:cViewPr>
        <p:scale>
          <a:sx n="100" d="100"/>
          <a:sy n="100" d="100"/>
        </p:scale>
        <p:origin x="-1308" y="-84"/>
      </p:cViewPr>
      <p:guideLst>
        <p:guide orient="horz" pos="1253"/>
        <p:guide orient="horz" pos="3838"/>
        <p:guide orient="horz" pos="4201"/>
        <p:guide orient="horz" pos="3294"/>
        <p:guide orient="horz" pos="255"/>
        <p:guide orient="horz" pos="1026"/>
        <p:guide orient="horz" pos="3884"/>
        <p:guide orient="horz" pos="3385"/>
        <p:guide orient="horz" pos="2704"/>
        <p:guide orient="horz" pos="1207"/>
        <p:guide orient="horz" pos="1525"/>
        <p:guide orient="horz" pos="1480"/>
        <p:guide orient="horz" pos="3067"/>
        <p:guide orient="horz" pos="1979"/>
        <p:guide pos="2925"/>
        <p:guide pos="2835"/>
        <p:guide pos="2245"/>
        <p:guide pos="2154"/>
        <p:guide pos="1565"/>
        <p:guide pos="1474"/>
        <p:guide pos="884"/>
        <p:guide pos="793"/>
        <p:guide pos="204"/>
        <p:guide pos="3515"/>
        <p:guide pos="3606"/>
        <p:guide pos="4195"/>
        <p:guide pos="4286"/>
        <p:guide pos="4876"/>
        <p:guide pos="4967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965"/>
        <p:guide orient="horz" pos="3224"/>
        <p:guide pos="2268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4C3797C4-ED8E-4EA4-959C-2AEEE7E3AD08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FBF1F910-8AA9-49D3-9D40-DBE35BDF93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58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44B5C22D-DB44-4084-9471-0EB64DB204F9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4" rIns="94887" bIns="4744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887" tIns="47444" rIns="94887" bIns="4744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8947F2EB-A273-4CA5-8E41-BC88C509E2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53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10518F2-96EF-4EAE-A17D-E49AEE0FAA86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mtClean="0"/>
              <a:t>BIBB (2016). Entwicklung der Zahl der neu abgeschlossenen Ausbildungsverträge nach Ländern von 1997-2015. Erhebung zum 30.09.</a:t>
            </a: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5122BA-46FC-408D-82DD-E1A5BAB918F8}" type="slidenum">
              <a:rPr lang="de-DE" altLang="de-DE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87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13576F-2A7C-4A7B-8440-529176D9E731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43438" y="1989138"/>
            <a:ext cx="4500184" cy="324008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 smtClean="0"/>
              <a:t>Zuerst Bild durch klicken auf Symbol hinzufügen und anschließend in den Hintergrund stellen!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5256213" cy="792162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buNone/>
              <a:defRPr sz="2000" b="1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492896"/>
            <a:ext cx="5256213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ss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26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83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2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200"/>
              </a:spcBef>
              <a:buFont typeface="Arial" panose="020B0604020202020204" pitchFamily="34" charset="0"/>
              <a:buNone/>
              <a:defRPr sz="2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9509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5256213" cy="792162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buNone/>
              <a:defRPr sz="2000" b="1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349500"/>
            <a:ext cx="6335713" cy="2592388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52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3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916114"/>
            <a:ext cx="5256213" cy="1225550"/>
          </a:xfrm>
        </p:spPr>
        <p:txBody>
          <a:bodyPr bIns="50400" anchor="b" anchorCtr="0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3717032"/>
            <a:ext cx="5256213" cy="244881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8"/>
          </p:nvPr>
        </p:nvSpPr>
        <p:spPr>
          <a:xfrm>
            <a:off x="2484438" y="6453188"/>
            <a:ext cx="3959225" cy="2159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The German dual apprenticeships system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1061BE-BB31-499E-B1EE-370B5FB2A8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98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84438" y="6453188"/>
            <a:ext cx="3959225" cy="2159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The German dual apprenticeships system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FAE86D-FCE4-497B-BB48-28043F93F07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55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1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9518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"/>
            <a:ext cx="8496622" cy="5084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5229225"/>
            <a:ext cx="6335713" cy="863601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1429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87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5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500"/>
              </a:spcBef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718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os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12241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5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Gross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1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988840"/>
            <a:ext cx="6335713" cy="4103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23850" y="6408378"/>
            <a:ext cx="84966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5724525" y="6453336"/>
            <a:ext cx="309594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Universität Konstanz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5" r:id="rId4"/>
    <p:sldLayoutId id="2147483667" r:id="rId5"/>
    <p:sldLayoutId id="2147483660" r:id="rId6"/>
    <p:sldLayoutId id="2147483662" r:id="rId7"/>
    <p:sldLayoutId id="2147483657" r:id="rId8"/>
    <p:sldLayoutId id="2147483659" r:id="rId9"/>
    <p:sldLayoutId id="2147483666" r:id="rId10"/>
    <p:sldLayoutId id="2147483661" r:id="rId11"/>
    <p:sldLayoutId id="2147483663" r:id="rId12"/>
    <p:sldLayoutId id="2147483658" r:id="rId13"/>
    <p:sldLayoutId id="2147483664" r:id="rId14"/>
    <p:sldLayoutId id="2147483669" r:id="rId15"/>
    <p:sldLayoutId id="2147483670" r:id="rId16"/>
    <p:sldLayoutId id="2147483671" r:id="rId17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74000" indent="-324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88925" y="210046"/>
            <a:ext cx="684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Calibri" panose="020F0502020204030204" pitchFamily="34" charset="0"/>
              </a:rPr>
              <a:t>Conference on </a:t>
            </a:r>
            <a:r>
              <a:rPr lang="de-DE" sz="1400" b="1" dirty="0" err="1" smtClean="0">
                <a:latin typeface="Calibri" panose="020F0502020204030204" pitchFamily="34" charset="0"/>
              </a:rPr>
              <a:t>Employer</a:t>
            </a:r>
            <a:r>
              <a:rPr lang="de-DE" sz="1400" b="1" dirty="0" smtClean="0">
                <a:latin typeface="Calibri" panose="020F0502020204030204" pitchFamily="34" charset="0"/>
              </a:rPr>
              <a:t> </a:t>
            </a:r>
            <a:r>
              <a:rPr lang="de-DE" sz="1400" b="1" dirty="0" smtClean="0">
                <a:latin typeface="Calibri" panose="020F0502020204030204" pitchFamily="34" charset="0"/>
              </a:rPr>
              <a:t>Engagement </a:t>
            </a:r>
            <a:r>
              <a:rPr lang="de-DE" sz="1400" b="1" dirty="0" err="1" smtClean="0">
                <a:latin typeface="Calibri" panose="020F0502020204030204" pitchFamily="34" charset="0"/>
              </a:rPr>
              <a:t>and</a:t>
            </a:r>
            <a:r>
              <a:rPr lang="de-DE" sz="1400" b="1" dirty="0" smtClean="0">
                <a:latin typeface="Calibri" panose="020F0502020204030204" pitchFamily="34" charset="0"/>
              </a:rPr>
              <a:t> Training, </a:t>
            </a:r>
            <a:r>
              <a:rPr lang="de-DE" sz="1400" b="1" dirty="0" smtClean="0">
                <a:latin typeface="Calibri" panose="020F0502020204030204" pitchFamily="34" charset="0"/>
              </a:rPr>
              <a:t>London, 5/6 </a:t>
            </a:r>
            <a:r>
              <a:rPr lang="de-DE" sz="1400" b="1" dirty="0" err="1" smtClean="0">
                <a:latin typeface="Calibri" panose="020F0502020204030204" pitchFamily="34" charset="0"/>
              </a:rPr>
              <a:t>July</a:t>
            </a:r>
            <a:r>
              <a:rPr lang="de-DE" sz="1400" b="1" dirty="0" smtClean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8925" y="836712"/>
            <a:ext cx="8042331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</a:rPr>
              <a:t>Employer commitment in the German apprenticeship system - tensions, paradoxes and the challenge of </a:t>
            </a:r>
            <a:r>
              <a:rPr lang="en-US" sz="2800" b="1" dirty="0" err="1">
                <a:solidFill>
                  <a:schemeClr val="tx2"/>
                </a:solidFill>
              </a:rPr>
              <a:t>academisation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74084" y="5589240"/>
            <a:ext cx="8474380" cy="7921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u="sng" baseline="0">
                <a:uFill>
                  <a:solidFill>
                    <a:schemeClr val="accent1"/>
                  </a:solidFill>
                </a:uFill>
              </a:defRPr>
            </a:lvl1pPr>
            <a:lvl2pPr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10000"/>
              </a:lnSpc>
              <a:spcBef>
                <a:spcPts val="0"/>
              </a:spcBef>
              <a:buFont typeface="+mj-lt"/>
              <a:buNone/>
              <a:defRPr sz="1600" u="sng" baseline="0">
                <a:solidFill>
                  <a:schemeClr val="tx1">
                    <a:tint val="75000"/>
                  </a:schemeClr>
                </a:solidFill>
                <a:uFill>
                  <a:solidFill>
                    <a:schemeClr val="accent1"/>
                  </a:solidFill>
                </a:uFill>
              </a:defRPr>
            </a:lvl5pPr>
            <a:lvl6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Prof. Dr. Dr. h.c. Thomas </a:t>
            </a:r>
            <a:r>
              <a:rPr lang="de-DE" dirty="0" err="1" smtClean="0"/>
              <a:t>Deissinger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Konstanz/Germany – </a:t>
            </a:r>
            <a:r>
              <a:rPr lang="de-DE" dirty="0" err="1" smtClean="0"/>
              <a:t>Chair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Business Education I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90" y="2996952"/>
            <a:ext cx="39587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116638"/>
            <a:ext cx="7477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23850" y="404813"/>
            <a:ext cx="8193088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500" dirty="0" smtClean="0">
                <a:latin typeface="+mn-lt"/>
              </a:rPr>
              <a:t>Image-Kampagne des Handwerks</a:t>
            </a:r>
            <a:endParaRPr lang="de-DE" sz="35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A54DE91-5EB0-4159-86E8-2D66C46A4FFB}" type="slidenum">
              <a:rPr lang="de-DE" sz="1000" b="0">
                <a:solidFill>
                  <a:schemeClr val="tx1"/>
                </a:solidFill>
                <a:latin typeface="+mn-lt"/>
              </a:rPr>
              <a:pPr>
                <a:defRPr/>
              </a:pPr>
              <a:t>10</a:t>
            </a:fld>
            <a:endParaRPr lang="de-DE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2113" y="4221163"/>
            <a:ext cx="3932237" cy="12239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b="0" u="none" dirty="0">
                <a:cs typeface="Tahoma" pitchFamily="34" charset="0"/>
              </a:rPr>
              <a:t>… a short history of the craft sector: wheel invented, pyramids built, Mars </a:t>
            </a:r>
            <a:r>
              <a:rPr lang="de-DE" altLang="de-DE" b="0" u="none" dirty="0" smtClean="0">
                <a:cs typeface="Tahoma" pitchFamily="34" charset="0"/>
              </a:rPr>
              <a:t>explored, </a:t>
            </a:r>
            <a:r>
              <a:rPr lang="de-DE" altLang="de-DE" b="0" u="none" dirty="0">
                <a:cs typeface="Tahoma" pitchFamily="34" charset="0"/>
              </a:rPr>
              <a:t>drainage system repaired…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b="0" u="none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341438"/>
            <a:ext cx="39608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9449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84700" y="4221163"/>
            <a:ext cx="3932238" cy="12239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b="0" u="none" dirty="0">
                <a:cs typeface="Tahoma" pitchFamily="34" charset="0"/>
              </a:rPr>
              <a:t>… even when they play 0:0 we have made two </a:t>
            </a:r>
            <a:r>
              <a:rPr lang="en-US" altLang="de-DE" b="0" u="none" dirty="0" smtClean="0">
                <a:cs typeface="Tahoma" pitchFamily="34" charset="0"/>
              </a:rPr>
              <a:t>goals</a:t>
            </a:r>
            <a:r>
              <a:rPr lang="de-DE" altLang="de-DE" b="0" u="none" dirty="0" smtClean="0">
                <a:cs typeface="Tahoma" pitchFamily="34" charset="0"/>
              </a:rPr>
              <a:t> </a:t>
            </a:r>
            <a:r>
              <a:rPr lang="de-DE" altLang="de-DE" b="0" u="none" dirty="0">
                <a:cs typeface="Tahoma" pitchFamily="34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b="0" u="none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>
                <a:solidFill>
                  <a:schemeClr val="tx1"/>
                </a:solidFill>
                <a:latin typeface="+mn-lt"/>
              </a:rPr>
              <a:t>London Presentation Thomas </a:t>
            </a:r>
            <a:r>
              <a:rPr lang="en-US" sz="900" dirty="0" err="1" smtClean="0">
                <a:solidFill>
                  <a:schemeClr val="tx1"/>
                </a:solidFill>
                <a:latin typeface="+mn-lt"/>
              </a:rPr>
              <a:t>Deissinger</a:t>
            </a:r>
            <a:r>
              <a:rPr lang="en-US" sz="900" dirty="0" smtClean="0">
                <a:solidFill>
                  <a:schemeClr val="tx1"/>
                </a:solidFill>
                <a:latin typeface="+mn-lt"/>
              </a:rPr>
              <a:t>  5 </a:t>
            </a:r>
            <a:r>
              <a:rPr lang="en-US" sz="900" dirty="0" smtClean="0">
                <a:solidFill>
                  <a:schemeClr val="tx1"/>
                </a:solidFill>
                <a:latin typeface="+mn-lt"/>
              </a:rPr>
              <a:t>July 2018 </a:t>
            </a:r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7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F9E0A4-B1AC-4E08-87AE-12ABD840F3CF}" type="slidenum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11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50825" y="4941888"/>
            <a:ext cx="9074150" cy="863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Intakes</a:t>
            </a:r>
            <a:r>
              <a:rPr lang="de-DE" sz="3200" dirty="0" smtClean="0"/>
              <a:t>: Dual system vs</a:t>
            </a:r>
            <a:r>
              <a:rPr lang="de-DE" sz="3200" dirty="0"/>
              <a:t>.</a:t>
            </a:r>
            <a:r>
              <a:rPr lang="de-DE" sz="3200" dirty="0" smtClean="0"/>
              <a:t> Higher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u="none" dirty="0" smtClean="0"/>
              <a:t>(Germany, 2005 - 2015)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858838" y="6103938"/>
            <a:ext cx="80756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Source</a:t>
            </a:r>
            <a:r>
              <a:rPr lang="de-DE" sz="1000" dirty="0">
                <a:latin typeface="+mn-lt"/>
              </a:rPr>
              <a:t>: </a:t>
            </a:r>
            <a:r>
              <a:rPr lang="de-DE" altLang="de-DE" sz="1000" dirty="0">
                <a:latin typeface="+mn-lt"/>
              </a:rPr>
              <a:t>BMBF 2016, p. 42</a:t>
            </a:r>
            <a:endParaRPr lang="de-DE" altLang="de-DE" sz="1000" dirty="0">
              <a:latin typeface="+mn-lt"/>
              <a:cs typeface="Arial" charset="0"/>
            </a:endParaRPr>
          </a:p>
        </p:txBody>
      </p:sp>
      <p:pic>
        <p:nvPicPr>
          <p:cNvPr id="532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8950"/>
            <a:ext cx="655161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8435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9001125" cy="2873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latin typeface="+mn-lt"/>
              </a:rPr>
              <a:t>Tertiarisation vs. Vocationalisation?</a:t>
            </a:r>
            <a:endParaRPr lang="de-DE" sz="3200" dirty="0">
              <a:latin typeface="+mn-lt"/>
            </a:endParaRP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208962" cy="4392613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lvl="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altLang="de-DE" b="1" dirty="0" err="1" smtClean="0">
                <a:solidFill>
                  <a:srgbClr val="FF0000"/>
                </a:solidFill>
              </a:rPr>
              <a:t>Tertiarisation</a:t>
            </a:r>
            <a:r>
              <a:rPr lang="en-US" altLang="de-DE" b="1" dirty="0" smtClean="0">
                <a:solidFill>
                  <a:srgbClr val="FF0000"/>
                </a:solidFill>
              </a:rPr>
              <a:t> in the German context: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de-DE" dirty="0" smtClean="0"/>
              <a:t>Traditional academic pathways (grammar school, university)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de-DE" dirty="0" smtClean="0"/>
              <a:t>Higher school certificates obtainable in full-time VET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de-DE" dirty="0" smtClean="0"/>
              <a:t>Hybrid qualifications (rather weak segment of VET)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 altLang="de-DE" dirty="0"/>
          </a:p>
          <a:p>
            <a:pPr marL="0" lvl="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altLang="de-DE" b="1" dirty="0" err="1" smtClean="0">
                <a:solidFill>
                  <a:srgbClr val="FF0000"/>
                </a:solidFill>
              </a:rPr>
              <a:t>Vocationalisation</a:t>
            </a:r>
            <a:r>
              <a:rPr lang="en-US" altLang="de-DE" b="1" dirty="0" smtClean="0">
                <a:solidFill>
                  <a:srgbClr val="FF0000"/>
                </a:solidFill>
              </a:rPr>
              <a:t> in the German context: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de-DE" dirty="0" smtClean="0"/>
              <a:t>Higher Education picks up traits of the VET system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de-DE" dirty="0" smtClean="0"/>
              <a:t>Higher Education develops new forms of applied and/or highly </a:t>
            </a:r>
            <a:r>
              <a:rPr lang="en-US" altLang="de-DE" dirty="0" err="1" smtClean="0"/>
              <a:t>specialised</a:t>
            </a:r>
            <a:r>
              <a:rPr lang="en-US" altLang="de-DE" dirty="0" smtClean="0"/>
              <a:t> courses (Bachelor courses)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 altLang="de-DE" dirty="0" smtClean="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 alt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1A7CB0-4FA5-4AC4-865E-FF882003906D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12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088" y="6170613"/>
            <a:ext cx="80756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Sources: </a:t>
            </a:r>
            <a:r>
              <a:rPr lang="de-DE" altLang="de-DE" sz="1000" dirty="0">
                <a:latin typeface="+mn-lt"/>
              </a:rPr>
              <a:t>Krone 2015; Deissinger 2000; Zabeck/Deissinger1995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6101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39725" y="404813"/>
            <a:ext cx="8408988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000" dirty="0" smtClean="0">
                <a:latin typeface="+mn-lt"/>
              </a:rPr>
              <a:t>„Tertiarisation of VET“ – </a:t>
            </a:r>
            <a:br>
              <a:rPr lang="de-DE" sz="3000" dirty="0" smtClean="0">
                <a:latin typeface="+mn-lt"/>
              </a:rPr>
            </a:br>
            <a:r>
              <a:rPr lang="de-DE" sz="3000" dirty="0" smtClean="0">
                <a:latin typeface="+mn-lt"/>
              </a:rPr>
              <a:t>four meanings in the German context</a:t>
            </a:r>
            <a:endParaRPr lang="de-DE" sz="3000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F7128F-AD46-4160-A782-9CB11DBC46A7}" type="slidenum">
              <a:rPr lang="de-DE" sz="1000" b="0">
                <a:solidFill>
                  <a:schemeClr val="tx1"/>
                </a:solidFill>
                <a:latin typeface="+mn-lt"/>
              </a:rPr>
              <a:pPr>
                <a:defRPr/>
              </a:pPr>
              <a:t>13</a:t>
            </a:fld>
            <a:endParaRPr lang="de-DE" sz="10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5302" name="Gruppieren 13"/>
          <p:cNvGrpSpPr>
            <a:grpSpLocks/>
          </p:cNvGrpSpPr>
          <p:nvPr/>
        </p:nvGrpSpPr>
        <p:grpSpPr bwMode="auto">
          <a:xfrm>
            <a:off x="5346700" y="2387600"/>
            <a:ext cx="190500" cy="190500"/>
            <a:chOff x="323850" y="5157788"/>
            <a:chExt cx="935038" cy="935038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H="1"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3" name="Gruppieren 35"/>
          <p:cNvGrpSpPr>
            <a:grpSpLocks/>
          </p:cNvGrpSpPr>
          <p:nvPr/>
        </p:nvGrpSpPr>
        <p:grpSpPr bwMode="auto">
          <a:xfrm>
            <a:off x="7040563" y="2387600"/>
            <a:ext cx="190500" cy="190500"/>
            <a:chOff x="323850" y="5157788"/>
            <a:chExt cx="935038" cy="935038"/>
          </a:xfrm>
        </p:grpSpPr>
        <p:cxnSp>
          <p:nvCxnSpPr>
            <p:cNvPr id="37" name="Gerade Verbindung 36"/>
            <p:cNvCxnSpPr/>
            <p:nvPr/>
          </p:nvCxnSpPr>
          <p:spPr>
            <a:xfrm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H="1"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4" name="Gruppieren 45"/>
          <p:cNvGrpSpPr>
            <a:grpSpLocks/>
          </p:cNvGrpSpPr>
          <p:nvPr/>
        </p:nvGrpSpPr>
        <p:grpSpPr bwMode="auto">
          <a:xfrm>
            <a:off x="8253413" y="3756025"/>
            <a:ext cx="188912" cy="119063"/>
            <a:chOff x="323850" y="5157788"/>
            <a:chExt cx="935038" cy="935038"/>
          </a:xfrm>
        </p:grpSpPr>
        <p:cxnSp>
          <p:nvCxnSpPr>
            <p:cNvPr id="47" name="Gerade Verbindung 46"/>
            <p:cNvCxnSpPr/>
            <p:nvPr/>
          </p:nvCxnSpPr>
          <p:spPr>
            <a:xfrm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flipH="1"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5" name="Gruppieren 32"/>
          <p:cNvGrpSpPr>
            <a:grpSpLocks/>
          </p:cNvGrpSpPr>
          <p:nvPr/>
        </p:nvGrpSpPr>
        <p:grpSpPr bwMode="auto">
          <a:xfrm>
            <a:off x="7158038" y="2027238"/>
            <a:ext cx="190500" cy="119062"/>
            <a:chOff x="323850" y="5157788"/>
            <a:chExt cx="935038" cy="935038"/>
          </a:xfrm>
        </p:grpSpPr>
        <p:cxnSp>
          <p:nvCxnSpPr>
            <p:cNvPr id="54" name="Gerade Verbindung 53"/>
            <p:cNvCxnSpPr/>
            <p:nvPr/>
          </p:nvCxnSpPr>
          <p:spPr>
            <a:xfrm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flipH="1"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hteck 3"/>
          <p:cNvSpPr/>
          <p:nvPr/>
        </p:nvSpPr>
        <p:spPr>
          <a:xfrm>
            <a:off x="4499993" y="1838325"/>
            <a:ext cx="4175695" cy="1619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Some of these schools also provide hybrid qualifications (HQ) to young people  - e.g. the vocational college (Berufskolleg)</a:t>
            </a:r>
          </a:p>
        </p:txBody>
      </p:sp>
      <p:sp>
        <p:nvSpPr>
          <p:cNvPr id="56" name="Rechteck 55"/>
          <p:cNvSpPr/>
          <p:nvPr/>
        </p:nvSpPr>
        <p:spPr>
          <a:xfrm>
            <a:off x="395536" y="1838325"/>
            <a:ext cx="4104457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</a:rPr>
              <a:t>Vocational full-time schools work as providers of higher school qualifications - e.g. the higher commercial school </a:t>
            </a:r>
            <a:r>
              <a:rPr lang="en-US" b="1" dirty="0" smtClean="0">
                <a:solidFill>
                  <a:srgbClr val="7030A0"/>
                </a:solidFill>
              </a:rPr>
              <a:t>which opens progression to HE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95536" y="3482975"/>
            <a:ext cx="4187577" cy="215900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HE institutions develop new courses (Bachelor-Master) with growing specialisation and differentiation, e.g. specialised undergraduate courses in Business Administration </a:t>
            </a:r>
          </a:p>
        </p:txBody>
      </p:sp>
      <p:sp>
        <p:nvSpPr>
          <p:cNvPr id="58" name="Rechteck 57"/>
          <p:cNvSpPr/>
          <p:nvPr/>
        </p:nvSpPr>
        <p:spPr>
          <a:xfrm>
            <a:off x="4583113" y="3484563"/>
            <a:ext cx="4092575" cy="215900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</a:rPr>
              <a:t>HE institutions copy the VET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model of the dual system by establishing an alternative pathway into HE for grammar school leavers - e.g. vocational academies or dual universities (Duale Hochschulen)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827088" y="6170613"/>
            <a:ext cx="8075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</a:t>
            </a:r>
            <a:r>
              <a:rPr lang="de-DE" sz="1000" dirty="0">
                <a:latin typeface="+mn-lt"/>
              </a:rPr>
              <a:t>: </a:t>
            </a:r>
            <a:r>
              <a:rPr lang="de-DE" altLang="de-DE" sz="1000" dirty="0">
                <a:latin typeface="+mn-lt"/>
                <a:cs typeface="Tahoma" pitchFamily="34" charset="0"/>
              </a:rPr>
              <a:t>Deissinger et al. 2013; Deissinger/Ott 2016 </a:t>
            </a:r>
          </a:p>
          <a:p>
            <a:pPr algn="r">
              <a:spcBef>
                <a:spcPct val="0"/>
              </a:spcBef>
              <a:defRPr/>
            </a:pPr>
            <a:endParaRPr lang="de-DE" altLang="de-DE" sz="1000" dirty="0">
              <a:latin typeface="+mn-lt"/>
              <a:cs typeface="Arial" charset="0"/>
            </a:endParaRP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>
                <a:solidFill>
                  <a:schemeClr val="tx1"/>
                </a:solidFill>
                <a:latin typeface="+mn-lt"/>
              </a:rPr>
              <a:t>London Presentation Thomas </a:t>
            </a:r>
            <a:r>
              <a:rPr lang="en-US" sz="900" dirty="0" err="1" smtClean="0">
                <a:solidFill>
                  <a:schemeClr val="tx1"/>
                </a:solidFill>
                <a:latin typeface="+mn-lt"/>
              </a:rPr>
              <a:t>Deissinger</a:t>
            </a:r>
            <a:r>
              <a:rPr lang="en-US" sz="900" dirty="0" smtClean="0">
                <a:solidFill>
                  <a:schemeClr val="tx1"/>
                </a:solidFill>
                <a:latin typeface="+mn-lt"/>
              </a:rPr>
              <a:t>  5 </a:t>
            </a:r>
            <a:r>
              <a:rPr lang="en-US" sz="900" dirty="0" smtClean="0">
                <a:solidFill>
                  <a:schemeClr val="tx1"/>
                </a:solidFill>
                <a:latin typeface="+mn-lt"/>
              </a:rPr>
              <a:t>July 2018 </a:t>
            </a:r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F4A6CE-EB29-4EB1-B495-C0F9C9F6C4B2}" type="slidenum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14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8413" y="6188075"/>
            <a:ext cx="38163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Source: </a:t>
            </a:r>
            <a:r>
              <a:rPr lang="de-DE" altLang="de-DE" sz="1000" dirty="0">
                <a:latin typeface="+mn-lt"/>
              </a:rPr>
              <a:t>Statistisches Landesamt Baden-Württemberg, 2012</a:t>
            </a:r>
          </a:p>
        </p:txBody>
      </p:sp>
      <p:pic>
        <p:nvPicPr>
          <p:cNvPr id="573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t="27914" r="29427" b="27432"/>
          <a:stretch>
            <a:fillRect/>
          </a:stretch>
        </p:blipFill>
        <p:spPr bwMode="auto">
          <a:xfrm>
            <a:off x="3203575" y="404813"/>
            <a:ext cx="5545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317500" y="762000"/>
            <a:ext cx="2700338" cy="720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altLang="de-DE" sz="1400" b="1" dirty="0"/>
              <a:t>Hochschulreife</a:t>
            </a:r>
            <a:r>
              <a:rPr lang="de-DE" altLang="de-DE" sz="1400" dirty="0"/>
              <a:t> = </a:t>
            </a:r>
            <a:br>
              <a:rPr lang="de-DE" altLang="de-DE" sz="1400" dirty="0"/>
            </a:br>
            <a:r>
              <a:rPr lang="de-DE" altLang="de-DE" sz="1400" dirty="0"/>
              <a:t>general university entrance qualification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317500" y="1603375"/>
            <a:ext cx="2700338" cy="815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altLang="de-DE" sz="1400" b="1" dirty="0"/>
              <a:t>Fachhochschulreife</a:t>
            </a:r>
            <a:r>
              <a:rPr lang="de-DE" altLang="de-DE" sz="1400" dirty="0"/>
              <a:t> = university of applied sciences entrance qualification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325438" y="2565400"/>
            <a:ext cx="2700337" cy="71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altLang="de-DE" sz="1400" b="1" dirty="0"/>
              <a:t>Mittlerer Abschluss</a:t>
            </a:r>
            <a:r>
              <a:rPr lang="de-DE" altLang="de-DE" sz="1400" dirty="0"/>
              <a:t> = intermediate secondary school qualification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317500" y="3429000"/>
            <a:ext cx="2700338" cy="538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altLang="de-DE" sz="1400" b="1" dirty="0"/>
              <a:t>Hauptschulabschluss</a:t>
            </a:r>
            <a:r>
              <a:rPr lang="de-DE" altLang="de-DE" sz="1400" dirty="0"/>
              <a:t> = lower secondary school qualification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Titel 14"/>
          <p:cNvSpPr txBox="1">
            <a:spLocks/>
          </p:cNvSpPr>
          <p:nvPr/>
        </p:nvSpPr>
        <p:spPr>
          <a:xfrm>
            <a:off x="485775" y="5013176"/>
            <a:ext cx="8408988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000" b="1" u="sng" kern="1200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000" dirty="0" err="1" smtClean="0">
                <a:latin typeface="+mn-lt"/>
              </a:rPr>
              <a:t>Vocational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schools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as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providers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of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higher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school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qualifications</a:t>
            </a:r>
            <a:endParaRPr lang="de-DE" sz="3000" dirty="0">
              <a:latin typeface="+mn-lt"/>
            </a:endParaRPr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9202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4979BD-D188-4EF3-A5A7-1188BD403023}" type="slidenum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15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50825" y="4941888"/>
            <a:ext cx="9074150" cy="863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500" dirty="0" smtClean="0"/>
              <a:t>Higher Education in Germany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u="none" dirty="0" smtClean="0"/>
              <a:t>(</a:t>
            </a:r>
            <a:r>
              <a:rPr lang="en-US" sz="2000" b="0" u="none" dirty="0" smtClean="0"/>
              <a:t>federal</a:t>
            </a:r>
            <a:r>
              <a:rPr lang="de-DE" sz="2000" b="0" u="none" dirty="0" smtClean="0"/>
              <a:t> state of Baden-Württemberg)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27088" y="620713"/>
            <a:ext cx="1800225" cy="23034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dirty="0" smtClean="0">
                <a:latin typeface="+mn-lt"/>
                <a:cs typeface="Arial" charset="0"/>
              </a:rPr>
              <a:t>Universities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08275" y="620713"/>
            <a:ext cx="1800225" cy="23034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dirty="0" smtClean="0">
                <a:latin typeface="+mn-lt"/>
                <a:cs typeface="Arial" charset="0"/>
              </a:rPr>
              <a:t>Polytechnics/ </a:t>
            </a:r>
            <a:br>
              <a:rPr lang="de-DE" altLang="de-DE" dirty="0" smtClean="0">
                <a:latin typeface="+mn-lt"/>
                <a:cs typeface="Arial" charset="0"/>
              </a:rPr>
            </a:br>
            <a:r>
              <a:rPr lang="de-DE" altLang="de-DE" dirty="0" smtClean="0">
                <a:latin typeface="+mn-lt"/>
                <a:cs typeface="Arial" charset="0"/>
              </a:rPr>
              <a:t>„Universities of </a:t>
            </a:r>
            <a:br>
              <a:rPr lang="de-DE" altLang="de-DE" dirty="0" smtClean="0">
                <a:latin typeface="+mn-lt"/>
                <a:cs typeface="Arial" charset="0"/>
              </a:rPr>
            </a:br>
            <a:r>
              <a:rPr lang="de-DE" altLang="de-DE" dirty="0" smtClean="0">
                <a:latin typeface="+mn-lt"/>
                <a:cs typeface="Arial" charset="0"/>
              </a:rPr>
              <a:t>Applied Sciences“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9938" y="609600"/>
            <a:ext cx="1800225" cy="2305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b="1" dirty="0" smtClean="0">
                <a:latin typeface="+mn-lt"/>
                <a:cs typeface="Arial" charset="0"/>
              </a:rPr>
              <a:t>Vocational </a:t>
            </a:r>
            <a:br>
              <a:rPr lang="de-DE" altLang="de-DE" b="1" dirty="0" smtClean="0">
                <a:latin typeface="+mn-lt"/>
                <a:cs typeface="Arial" charset="0"/>
              </a:rPr>
            </a:br>
            <a:r>
              <a:rPr lang="de-DE" altLang="de-DE" b="1" dirty="0" smtClean="0">
                <a:latin typeface="+mn-lt"/>
                <a:cs typeface="Arial" charset="0"/>
              </a:rPr>
              <a:t>Academies/</a:t>
            </a:r>
            <a:br>
              <a:rPr lang="de-DE" altLang="de-DE" b="1" dirty="0" smtClean="0">
                <a:latin typeface="+mn-lt"/>
                <a:cs typeface="Arial" charset="0"/>
              </a:rPr>
            </a:br>
            <a:r>
              <a:rPr lang="de-DE" altLang="de-DE" b="1" dirty="0" smtClean="0">
                <a:latin typeface="+mn-lt"/>
                <a:cs typeface="Arial" charset="0"/>
              </a:rPr>
              <a:t>“Dual </a:t>
            </a:r>
            <a:br>
              <a:rPr lang="de-DE" altLang="de-DE" b="1" dirty="0" smtClean="0">
                <a:latin typeface="+mn-lt"/>
                <a:cs typeface="Arial" charset="0"/>
              </a:rPr>
            </a:br>
            <a:r>
              <a:rPr lang="de-DE" altLang="de-DE" b="1" dirty="0" smtClean="0">
                <a:latin typeface="+mn-lt"/>
                <a:cs typeface="Arial" charset="0"/>
              </a:rPr>
              <a:t>Universities“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70650" y="609600"/>
            <a:ext cx="1800225" cy="2305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dirty="0" smtClean="0">
                <a:latin typeface="+mn-lt"/>
                <a:cs typeface="Arial" charset="0"/>
              </a:rPr>
              <a:t>„Universities</a:t>
            </a:r>
            <a:br>
              <a:rPr lang="de-DE" altLang="de-DE" dirty="0" smtClean="0">
                <a:latin typeface="+mn-lt"/>
                <a:cs typeface="Arial" charset="0"/>
              </a:rPr>
            </a:br>
            <a:r>
              <a:rPr lang="de-DE" altLang="de-DE" dirty="0" smtClean="0">
                <a:latin typeface="+mn-lt"/>
                <a:cs typeface="Arial" charset="0"/>
              </a:rPr>
              <a:t> of Education“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27088" y="2952750"/>
            <a:ext cx="7443787" cy="141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altLang="de-DE" sz="2400" b="1" dirty="0" smtClean="0">
                <a:latin typeface="+mn-lt"/>
                <a:cs typeface="Arial" charset="0"/>
              </a:rPr>
              <a:t>Upper Secondary Education</a:t>
            </a:r>
            <a:endParaRPr lang="de-DE" altLang="de-DE" sz="2400" dirty="0" smtClean="0">
              <a:latin typeface="+mn-lt"/>
              <a:cs typeface="Arial" charset="0"/>
            </a:endParaRPr>
          </a:p>
        </p:txBody>
      </p:sp>
      <p:sp>
        <p:nvSpPr>
          <p:cNvPr id="14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0299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9001125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000" dirty="0" smtClean="0">
                <a:latin typeface="+mn-lt"/>
              </a:rPr>
              <a:t>Characteristics </a:t>
            </a:r>
            <a:r>
              <a:rPr lang="de-DE" sz="3000" dirty="0" err="1" smtClean="0">
                <a:latin typeface="+mn-lt"/>
              </a:rPr>
              <a:t>of</a:t>
            </a:r>
            <a:r>
              <a:rPr lang="de-DE" sz="3000" dirty="0" smtClean="0">
                <a:latin typeface="+mn-lt"/>
              </a:rPr>
              <a:t> „</a:t>
            </a:r>
            <a:r>
              <a:rPr lang="de-DE" sz="3000" dirty="0" err="1" smtClean="0">
                <a:latin typeface="+mn-lt"/>
              </a:rPr>
              <a:t>vocational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academies</a:t>
            </a:r>
            <a:r>
              <a:rPr lang="de-DE" sz="3000" dirty="0" smtClean="0">
                <a:latin typeface="+mn-lt"/>
              </a:rPr>
              <a:t>“ </a:t>
            </a:r>
            <a:r>
              <a:rPr lang="de-DE" sz="3000" dirty="0" err="1" smtClean="0">
                <a:latin typeface="+mn-lt"/>
              </a:rPr>
              <a:t>now</a:t>
            </a:r>
            <a:r>
              <a:rPr lang="de-DE" sz="3000" dirty="0" smtClean="0">
                <a:latin typeface="+mn-lt"/>
              </a:rPr>
              <a:t> </a:t>
            </a:r>
            <a:r>
              <a:rPr lang="de-DE" sz="3000" dirty="0" err="1" smtClean="0">
                <a:latin typeface="+mn-lt"/>
              </a:rPr>
              <a:t>called</a:t>
            </a:r>
            <a:r>
              <a:rPr lang="de-DE" sz="3000" dirty="0" smtClean="0">
                <a:latin typeface="+mn-lt"/>
              </a:rPr>
              <a:t> „Dual </a:t>
            </a:r>
            <a:r>
              <a:rPr lang="de-DE" sz="3000" dirty="0" err="1" smtClean="0">
                <a:latin typeface="+mn-lt"/>
              </a:rPr>
              <a:t>Universities</a:t>
            </a:r>
            <a:r>
              <a:rPr lang="de-DE" sz="3000" dirty="0" smtClean="0">
                <a:latin typeface="+mn-lt"/>
              </a:rPr>
              <a:t>“</a:t>
            </a:r>
            <a:endParaRPr lang="de-DE" sz="3000" dirty="0">
              <a:latin typeface="+mn-lt"/>
            </a:endParaRPr>
          </a:p>
        </p:txBody>
      </p:sp>
      <p:sp>
        <p:nvSpPr>
          <p:cNvPr id="59395" name="Inhaltsplatzhalter 2"/>
          <p:cNvSpPr>
            <a:spLocks noGrp="1"/>
          </p:cNvSpPr>
          <p:nvPr>
            <p:ph idx="1"/>
          </p:nvPr>
        </p:nvSpPr>
        <p:spPr bwMode="auto">
          <a:xfrm>
            <a:off x="467544" y="1700808"/>
            <a:ext cx="8208963" cy="3528392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z="1800" dirty="0" smtClean="0"/>
              <a:t>„Premium apprenticeship“ coupled with academic studies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z="1800" dirty="0" smtClean="0"/>
              <a:t>„Academic dual system“ (half/half)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z="1800" dirty="0" smtClean="0"/>
              <a:t>Full university entrance qualification required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z="1800" dirty="0" smtClean="0"/>
              <a:t>Training contract required for admission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z="1800" dirty="0" smtClean="0"/>
              <a:t>Attractive training allowances for students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z="1800" dirty="0" smtClean="0"/>
              <a:t>Three-year courses leading to Bachelor degree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0B0C13-4502-4B80-8F4F-6FD687F5DAB7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16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088" y="6170613"/>
            <a:ext cx="80756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Sources: </a:t>
            </a:r>
            <a:r>
              <a:rPr lang="de-DE" altLang="de-DE" sz="1000" dirty="0">
                <a:latin typeface="+mn-lt"/>
              </a:rPr>
              <a:t>Krone 2015; Deissinger 2000; Zabeck/Deissinger 1995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545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9001125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latin typeface="+mn-lt"/>
              </a:rPr>
              <a:t>Conclusion</a:t>
            </a:r>
            <a:endParaRPr lang="de-DE" sz="3200" dirty="0">
              <a:latin typeface="+mn-lt"/>
            </a:endParaRPr>
          </a:p>
        </p:txBody>
      </p:sp>
      <p:sp>
        <p:nvSpPr>
          <p:cNvPr id="61443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1052513"/>
            <a:ext cx="8208963" cy="4968875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/>
              <a:t>Dual system </a:t>
            </a:r>
            <a:r>
              <a:rPr lang="en-US" altLang="de-DE" b="1" dirty="0"/>
              <a:t>still strong though losing appeal </a:t>
            </a:r>
            <a:r>
              <a:rPr lang="en-US" altLang="de-DE" dirty="0"/>
              <a:t>among young </a:t>
            </a:r>
            <a:r>
              <a:rPr lang="en-US" altLang="de-DE" dirty="0" smtClean="0"/>
              <a:t>people in some occupational fields</a:t>
            </a:r>
            <a:endParaRPr lang="en-US" altLang="de-DE" dirty="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b="1" dirty="0" smtClean="0"/>
              <a:t>Weaker learners and “problem groups” </a:t>
            </a:r>
            <a:r>
              <a:rPr lang="en-US" altLang="de-DE" dirty="0" smtClean="0"/>
              <a:t>continue facing difficulties in getting an apprenticeship placement as employers have high expectations in terms of personality of applicants, social competences, learning skills, and school grades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Training market will remain a problem despite a better supply-demand quota due to </a:t>
            </a:r>
            <a:r>
              <a:rPr lang="en-US" altLang="de-DE" b="1" dirty="0" smtClean="0"/>
              <a:t>matching problems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On the other hand, the dual system is now </a:t>
            </a:r>
            <a:r>
              <a:rPr lang="en-US" altLang="de-DE" b="1" dirty="0" smtClean="0"/>
              <a:t>spreading its “logic” </a:t>
            </a:r>
            <a:r>
              <a:rPr lang="en-US" altLang="de-DE" dirty="0" smtClean="0"/>
              <a:t>in a culturally defined manner, e.g. by “infecting” the higher education system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Recruitment strategies </a:t>
            </a:r>
            <a:r>
              <a:rPr lang="en-US" altLang="de-DE" dirty="0" smtClean="0"/>
              <a:t>of companies become </a:t>
            </a:r>
            <a:r>
              <a:rPr lang="en-US" altLang="de-DE" b="1" dirty="0" smtClean="0"/>
              <a:t>more diversified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Bologna system comes up with </a:t>
            </a:r>
            <a:r>
              <a:rPr lang="en-US" altLang="de-DE" b="1" dirty="0" smtClean="0"/>
              <a:t>more </a:t>
            </a:r>
            <a:r>
              <a:rPr lang="en-US" altLang="de-DE" b="1" dirty="0" err="1" smtClean="0"/>
              <a:t>specialised</a:t>
            </a:r>
            <a:r>
              <a:rPr lang="en-US" altLang="de-DE" b="1" dirty="0" smtClean="0"/>
              <a:t> “applied” Bachelor courses </a:t>
            </a:r>
            <a:r>
              <a:rPr lang="en-US" altLang="de-DE" dirty="0" smtClean="0"/>
              <a:t>with which the established VET system must compete (e.g. in the commercial sector)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FCDB9E-B182-49BE-A645-8FC7CC5CAA9F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17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3696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7207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dirty="0" smtClean="0"/>
              <a:t>References</a:t>
            </a:r>
            <a:endParaRPr lang="de-DE" altLang="de-DE" dirty="0"/>
          </a:p>
        </p:txBody>
      </p:sp>
      <p:sp>
        <p:nvSpPr>
          <p:cNvPr id="63491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1268413"/>
            <a:ext cx="8424863" cy="48244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altLang="de-DE" sz="1200" smtClean="0"/>
              <a:t>Autorengruppe Bildungsberichterstattung (2014) Bildung in Deutschland 2014. Ein indikatorengestützter Bericht mit einer Analyse zur Bildung von Menschen mit Behinderungen. Bielefeld (W. Bertelsmann).</a:t>
            </a:r>
            <a:endParaRPr lang="en-US" altLang="de-DE" sz="1200" smtClean="0"/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BMBF (2016). Berufsbildungsbericht  2016, Bonn (BMBF.)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BiBB (2016). Datenreport zum Berufsbildungsbericht, Bielefeld (W. Bertelsmann).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Deissinger, Th. (1996). Germany's Vocational Training Act: Its Function as an Instrument of Quality Control within a Tradition-based Vocational Training System, in: Oxford Review of Education, Vol. 22, pp. 317-336.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Deissinger, Th. (2000). The German „Philosophy“ of Linking Academic and Work-based Learning in Higher Education – The Case of the „Vocational Academies“, in: Journal of Vocational Education and Training, Vol. 52, No. 4, pp. 609-630.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Deissinger, Th. (2010). Dual System, in: Peterson, P./Baker, E./McGaw, B. (Eds.), International Encyclopedia of Education, 3rd Edition, Vol. 8, Oxford (Elsevier), pp. 448-454.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altLang="de-DE" sz="1200" smtClean="0"/>
              <a:t>Deissinger, Th. (2015). The German dual vocational and education system as `good practice´?, in: Local Economy, Vol. 30, No. 5, pp. 577-567.</a:t>
            </a:r>
            <a:endParaRPr lang="en-US" altLang="de-DE" sz="1200" smtClean="0"/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Deissinger, Th./Smith, E./Pickersgill, R. (2006). Models of Full-time and Part-time Vocational Training for School-leavers: A comparison between Germany and Australia, in: International Journal of Training Research, Vol. 4, No. 1, pp. 30-50.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Deissinger, Th./Ott, M. (2016). Tertiarisation of Vocational Education and Training and its implications – problems and issues in Germany and France, in: Bohlinger, S./Dang, T.K.A./Glatt, M. (Eds.), Education Policy: mapping the landscape and scope, Frankfurt a.M. (Peter Lang), pp. 267-296.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Deissinger, Th./Wern, R./Heine, R./Ott, M. (2013). Progression from VET into Higher Education via Hybrid Qualifications in Germany: context – policy – problem issues, in: Deissinger, Th./Aff, J./Fuller, A./Jorgensen, C.H. (Eds.), Hybrid Qualifications: structures and problems in the context of European VET policy, Bern (Peter Lang), pp. 111-145.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altLang="de-DE" sz="1200" smtClean="0"/>
              <a:t>Euler, D. (2013). Das duale System in Deutschland – Vorbild für einen Transfer ins Ausland? Studie im Auftrag der Bertelsmann Stiftung. Gütersloh.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de-DE" sz="1200" smtClean="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de-DE" sz="110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60F7E4-0F98-441A-9FD8-D7FA57FCE03F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18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smtClean="0"/>
              <a:t>London Presentation Thomas Deissinger  5 June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7824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7207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dirty="0" smtClean="0"/>
              <a:t>References</a:t>
            </a:r>
            <a:endParaRPr lang="de-DE" altLang="de-DE" dirty="0"/>
          </a:p>
        </p:txBody>
      </p:sp>
      <p:sp>
        <p:nvSpPr>
          <p:cNvPr id="64515" name="Inhaltsplatzhalter 2"/>
          <p:cNvSpPr>
            <a:spLocks noGrp="1"/>
          </p:cNvSpPr>
          <p:nvPr>
            <p:ph idx="1"/>
          </p:nvPr>
        </p:nvSpPr>
        <p:spPr bwMode="auto">
          <a:xfrm>
            <a:off x="395288" y="1125538"/>
            <a:ext cx="8208962" cy="50403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Greinert, W.-D. (1994). The "German System" of Vocational Training. History, Organization, Prospects, Baden-Baden (Nomos).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Harris, R./Deissinger, Th. (</a:t>
            </a:r>
            <a:r>
              <a:rPr lang="en-GB" altLang="de-DE" sz="1200" smtClean="0"/>
              <a:t>2003). Learning Cultures for Apprenticeships: a comparison of Germany and Australia, in: J. Searle/I. Yashin-Shaw/D. Roebuck (Eds.), Enriching Learning Cultures. Proceedings of the 11th Annual International Conference on Post-compulsory Education and Training. </a:t>
            </a:r>
            <a:r>
              <a:rPr lang="de-DE" altLang="de-DE" sz="1200" smtClean="0"/>
              <a:t>Vol. 2. Brisbane (Australian Academic Press), pp. 23-33.</a:t>
            </a:r>
            <a:endParaRPr lang="en-AU" altLang="de-DE" sz="1200" smtClean="0"/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Institut für Arbeit und Qualifikation (2016). Dual Studieren und dann? Ergebnisse einer bundesweiten Befragung dual Studierender (www.iaq.uni-due.de/iaq-report).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Krone, S. (2015). Dual Studieren im Blick, Wiesbaden (VS Verlag).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Matthes, S. et al. (2014). </a:t>
            </a:r>
            <a:r>
              <a:rPr lang="de-DE" altLang="de-DE" sz="1200" smtClean="0"/>
              <a:t>Wenn Angebot und Nachfrage immer seltener zusammenfinden. Wachsende Passungsprobleme auf dem Ausbildungsmarkt: Analysen und Lösungsansätze, Bonn (BiBB).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altLang="de-DE" sz="1200" smtClean="0"/>
              <a:t>Statistisches Bundesamt (Ed.) (2015). Bildung und Kultur. Integrierte Ausbildungsberichterstattung. Anfänger, Teilnehmer und Absolventen im Ausbildungsgeschehen nach Sektoren/Konten und Ländern, Wiesbaden.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altLang="de-DE" sz="1200" smtClean="0"/>
              <a:t>Stender, J. (2006). Berufsbildung in der Bundesrepublik Deutschland, Teil 1: Strukturprobleme und Ordnungsprinzipien des dualen Systems. Stuttgart (Hirzel Verlag).</a:t>
            </a:r>
            <a:endParaRPr lang="en-US" altLang="de-DE" sz="1200" smtClean="0"/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de-DE" sz="1200" smtClean="0"/>
              <a:t>Ulrich, J.G. (2011). Übergangsverläufe von Jugendlichen in Zeiten des demographischen Wandels, in: Berufsbildung, No. 130, pp. 9-11.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altLang="en-US" sz="1200" smtClean="0"/>
              <a:t>Zabeck, J. (1985). Berufliche Bildung, in: Staatslexikon Recht - Wirtschaft - Gesellschaft, hrsg. von der Görres-Gesellschaft, Bd. 1, 7. Aufl., Freiburg, pp. 669-683.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altLang="de-DE" sz="1200" smtClean="0"/>
              <a:t>Zabeck, J./Deissinger, Th. (1995). Die Berufsakademie Baden-Württemberg als Evaluationsobjekt: Ihre Entstehung, ihre Entwicklung und derzeitige Ausgestaltung sowie ihr Anspruch auf bil¬dungspolitische Problemlösung, in: Zabeck, J./Zimmermann, M. (Eds.), Anspruch und Wirklichkeit der Berufsakademie Baden-Württemberg. Eine Evaluationsstudie, Weinheim (Deutscher Studien Verlag), pp. 1-28.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de-DE" sz="150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06C90A-86B3-48BF-A853-A3C88FD3FA68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19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smtClean="0"/>
              <a:t>London Presentation Thomas Deissinger  5 June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6402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500" dirty="0" smtClean="0"/>
              <a:t>Agenda</a:t>
            </a:r>
            <a:endParaRPr lang="de-DE" sz="3500" dirty="0"/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 bwMode="auto">
          <a:xfrm>
            <a:off x="323528" y="1484784"/>
            <a:ext cx="8496300" cy="4103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de-DE" altLang="de-DE" dirty="0" smtClean="0"/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The 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dual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system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of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initial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vocational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training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-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system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sub-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optimalities</a:t>
            </a:r>
            <a:endParaRPr lang="de-DE" altLang="de-DE" sz="20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Tertiarisation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and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new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forms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of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„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vocational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higher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de-DE" altLang="de-DE" sz="2000" dirty="0" err="1" smtClean="0">
                <a:solidFill>
                  <a:srgbClr val="333333"/>
                </a:solidFill>
                <a:cs typeface="Times New Roman" pitchFamily="18" charset="0"/>
              </a:rPr>
              <a:t>education</a:t>
            </a:r>
            <a:r>
              <a:rPr lang="de-DE" altLang="de-DE" sz="2000" dirty="0" smtClean="0">
                <a:solidFill>
                  <a:srgbClr val="333333"/>
                </a:solidFill>
                <a:cs typeface="Times New Roman" pitchFamily="18" charset="0"/>
              </a:rPr>
              <a:t>“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>
                <a:solidFill>
                  <a:schemeClr val="tx1"/>
                </a:solidFill>
                <a:latin typeface="+mn-lt"/>
              </a:rPr>
              <a:t>London Presentation Thomas </a:t>
            </a:r>
            <a:r>
              <a:rPr lang="en-US" sz="900" dirty="0" err="1" smtClean="0">
                <a:solidFill>
                  <a:schemeClr val="tx1"/>
                </a:solidFill>
                <a:latin typeface="+mn-lt"/>
              </a:rPr>
              <a:t>Deissinger</a:t>
            </a:r>
            <a:r>
              <a:rPr lang="en-US" sz="900" dirty="0" smtClean="0">
                <a:solidFill>
                  <a:schemeClr val="tx1"/>
                </a:solidFill>
                <a:latin typeface="+mn-lt"/>
              </a:rPr>
              <a:t>  5 </a:t>
            </a:r>
            <a:r>
              <a:rPr lang="en-US" sz="900" dirty="0" smtClean="0">
                <a:solidFill>
                  <a:schemeClr val="tx1"/>
                </a:solidFill>
                <a:latin typeface="+mn-lt"/>
              </a:rPr>
              <a:t>July </a:t>
            </a:r>
            <a:r>
              <a:rPr lang="en-US" sz="900" dirty="0" smtClean="0">
                <a:solidFill>
                  <a:schemeClr val="tx1"/>
                </a:solidFill>
                <a:latin typeface="+mn-lt"/>
              </a:rPr>
              <a:t>2018 </a:t>
            </a:r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797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3850" y="6453188"/>
            <a:ext cx="9350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0"/>
              </a:spcBef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632F1675-A4C9-484F-B5A7-28D1C60DCBC2}" type="slidenum">
              <a:rPr lang="de-DE" altLang="de-DE" sz="1000" b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</a:t>
            </a:fld>
            <a:endParaRPr lang="de-DE" altLang="de-DE" sz="10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Thanks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attention</a:t>
            </a:r>
            <a:r>
              <a:rPr lang="de-DE" sz="2800" dirty="0" smtClean="0"/>
              <a:t>!</a:t>
            </a:r>
            <a:br>
              <a:rPr lang="de-DE" sz="2800" dirty="0" smtClean="0"/>
            </a:br>
            <a:r>
              <a:rPr lang="de-DE" sz="2800" dirty="0" err="1" smtClean="0"/>
              <a:t>Any</a:t>
            </a:r>
            <a:r>
              <a:rPr lang="de-DE" sz="2800" dirty="0" smtClean="0"/>
              <a:t> </a:t>
            </a:r>
            <a:r>
              <a:rPr lang="de-DE" sz="2800" dirty="0" err="1" smtClean="0"/>
              <a:t>questions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comments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628800"/>
            <a:ext cx="5951260" cy="410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smtClean="0"/>
              <a:t>London Presentation Thomas Deissinger  5 June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4070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1EBF6F-86F3-44C2-A811-8475F98E9817}" type="slidenum">
              <a:rPr lang="de-DE" sz="1100">
                <a:solidFill>
                  <a:schemeClr val="tx1"/>
                </a:solidFill>
                <a:latin typeface="+mn-lt"/>
              </a:rPr>
              <a:pPr>
                <a:defRPr/>
              </a:pPr>
              <a:t>21</a:t>
            </a:fld>
            <a:endParaRPr lang="de-DE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50850" y="5589588"/>
            <a:ext cx="8356600" cy="863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500" dirty="0" smtClean="0"/>
              <a:t>Germany‘s Education and VET system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450850" y="422275"/>
            <a:ext cx="8513763" cy="5022850"/>
            <a:chOff x="288" y="1200"/>
            <a:chExt cx="5088" cy="3125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88" y="3552"/>
              <a:ext cx="1319" cy="615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GB" altLang="de-DE" sz="1600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lower secondary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sz="1600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school leaving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sz="1600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certificate</a:t>
              </a:r>
              <a:endParaRPr lang="de-DE" altLang="de-DE" sz="1600" dirty="0" smtClean="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72" y="3552"/>
              <a:ext cx="1082" cy="62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GB" altLang="de-DE" sz="1600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intermediate</a:t>
              </a:r>
              <a:endParaRPr lang="de-DE" altLang="de-DE" sz="1600" dirty="0" smtClean="0">
                <a:solidFill>
                  <a:srgbClr val="000066"/>
                </a:solidFill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sz="1600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  school leaving </a:t>
              </a:r>
              <a:endParaRPr lang="de-DE" altLang="de-DE" sz="1600" dirty="0" smtClean="0">
                <a:solidFill>
                  <a:srgbClr val="000066"/>
                </a:solidFill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sz="1600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  certificate</a:t>
              </a:r>
              <a:endParaRPr lang="de-DE" altLang="de-DE" sz="1600" dirty="0" smtClean="0">
                <a:latin typeface="+mn-lt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32" y="2736"/>
              <a:ext cx="990" cy="57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other full-time</a:t>
              </a:r>
              <a:endParaRPr lang="de-DE" altLang="de-DE" dirty="0" smtClean="0">
                <a:solidFill>
                  <a:srgbClr val="000066"/>
                </a:solidFill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vocational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schools</a:t>
              </a:r>
              <a:endParaRPr lang="de-DE" altLang="de-DE" sz="2000" dirty="0" smtClean="0"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872" y="2736"/>
              <a:ext cx="1082" cy="57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GB" altLang="de-DE" sz="1500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vocational</a:t>
              </a:r>
              <a:br>
                <a:rPr lang="en-GB" altLang="de-DE" sz="1500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</a:br>
              <a:r>
                <a:rPr lang="en-GB" altLang="de-DE" sz="1500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 colleges/</a:t>
              </a:r>
              <a:br>
                <a:rPr lang="en-GB" altLang="de-DE" sz="1500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</a:br>
              <a:r>
                <a:rPr lang="en-GB" altLang="de-DE" sz="1500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higher vocational</a:t>
              </a:r>
              <a:br>
                <a:rPr lang="en-GB" altLang="de-DE" sz="1500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</a:br>
              <a:r>
                <a:rPr lang="en-GB" altLang="de-DE" sz="1500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 schools</a:t>
              </a:r>
              <a:endParaRPr lang="de-DE" altLang="de-DE" sz="1500" dirty="0" smtClean="0">
                <a:latin typeface="+mn-lt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504" y="2544"/>
              <a:ext cx="1082" cy="158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HE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entry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qualifi-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cation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(Abitur</a:t>
              </a:r>
              <a:r>
                <a:rPr lang="en-GB" altLang="de-DE" b="1" dirty="0" smtClean="0">
                  <a:latin typeface="+mn-lt"/>
                  <a:cs typeface="Arial" charset="0"/>
                </a:rPr>
                <a:t>)</a:t>
              </a:r>
            </a:p>
            <a:p>
              <a:pPr algn="ctr">
                <a:spcBef>
                  <a:spcPct val="0"/>
                </a:spcBef>
                <a:defRPr/>
              </a:pPr>
              <a:endParaRPr lang="de-DE" altLang="de-DE" dirty="0" smtClean="0"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sz="2000" dirty="0" smtClean="0">
                  <a:latin typeface="+mn-lt"/>
                  <a:cs typeface="Arial" charset="0"/>
                </a:rPr>
                <a:t> </a:t>
              </a:r>
              <a:endParaRPr lang="de-DE" altLang="de-DE" sz="2000" dirty="0" smtClean="0"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endParaRPr lang="de-DE" altLang="de-DE" sz="2000" dirty="0" smtClean="0">
                <a:latin typeface="+mn-lt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32" y="1728"/>
              <a:ext cx="2497" cy="68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Dual System </a:t>
              </a:r>
              <a:endParaRPr lang="de-DE" altLang="de-DE" dirty="0" smtClean="0">
                <a:solidFill>
                  <a:srgbClr val="000066"/>
                </a:solidFill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(in-company training and part-time</a:t>
              </a:r>
              <a:endParaRPr lang="de-DE" altLang="de-DE" dirty="0" smtClean="0">
                <a:solidFill>
                  <a:srgbClr val="000066"/>
                </a:solidFill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 vocational schools) </a:t>
              </a:r>
              <a:endParaRPr lang="de-DE" altLang="de-DE" dirty="0" smtClean="0">
                <a:latin typeface="+mn-lt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408" y="1728"/>
              <a:ext cx="1341" cy="60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Universities or</a:t>
              </a:r>
              <a:endParaRPr lang="de-DE" altLang="de-DE" dirty="0" smtClean="0">
                <a:solidFill>
                  <a:srgbClr val="000066"/>
                </a:solidFill>
                <a:latin typeface="+mn-lt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polytechnics</a:t>
              </a:r>
              <a:endParaRPr lang="de-DE" altLang="de-DE" sz="2000" dirty="0" smtClean="0">
                <a:latin typeface="+mn-lt"/>
                <a:cs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942" y="3907"/>
              <a:ext cx="34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endParaRPr lang="en-AU" altLang="de-DE" sz="2000" dirty="0" smtClean="0">
                <a:latin typeface="+mn-lt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952" y="4089"/>
              <a:ext cx="28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dirty="0" smtClean="0">
                  <a:solidFill>
                    <a:srgbClr val="000066"/>
                  </a:solidFill>
                  <a:latin typeface="+mn-lt"/>
                </a:rPr>
                <a:t>10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952" y="3328"/>
              <a:ext cx="28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dirty="0" smtClean="0">
                  <a:solidFill>
                    <a:srgbClr val="000066"/>
                  </a:solidFill>
                  <a:latin typeface="+mn-lt"/>
                </a:rPr>
                <a:t>16</a:t>
              </a:r>
              <a:endParaRPr lang="de-DE" altLang="de-DE" dirty="0" smtClean="0">
                <a:latin typeface="+mn-lt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905" y="2534"/>
              <a:ext cx="47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dirty="0" smtClean="0">
                  <a:solidFill>
                    <a:srgbClr val="000066"/>
                  </a:solidFill>
                  <a:latin typeface="+mn-lt"/>
                </a:rPr>
                <a:t>18/19</a:t>
              </a:r>
              <a:endParaRPr lang="de-DE" altLang="de-DE" dirty="0" smtClean="0">
                <a:latin typeface="+mn-lt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999" y="1521"/>
              <a:ext cx="28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dirty="0" smtClean="0">
                  <a:solidFill>
                    <a:srgbClr val="000066"/>
                  </a:solidFill>
                  <a:latin typeface="+mn-lt"/>
                </a:rPr>
                <a:t>24</a:t>
              </a:r>
              <a:endParaRPr lang="de-DE" altLang="de-DE" dirty="0" smtClean="0">
                <a:latin typeface="+mn-lt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4952" y="1268"/>
              <a:ext cx="42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de-DE" altLang="de-DE" sz="2000" b="1" dirty="0" smtClean="0">
                  <a:solidFill>
                    <a:srgbClr val="000066"/>
                  </a:solidFill>
                  <a:latin typeface="+mn-lt"/>
                </a:rPr>
                <a:t>Age</a:t>
              </a:r>
              <a:endParaRPr lang="de-DE" altLang="de-DE" sz="2000" b="1" dirty="0" smtClean="0">
                <a:latin typeface="+mn-lt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2400" y="33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584" y="3648"/>
              <a:ext cx="1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976" y="3648"/>
              <a:ext cx="1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3120" y="2400"/>
              <a:ext cx="0" cy="1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2928" y="24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912" y="2448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2448" y="2448"/>
              <a:ext cx="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V="1">
              <a:off x="4080" y="2352"/>
              <a:ext cx="0" cy="1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V="1">
              <a:off x="576" y="1344"/>
              <a:ext cx="3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1008" y="1200"/>
              <a:ext cx="167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fr-FR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conventional pathways</a:t>
              </a:r>
              <a:r>
                <a:rPr lang="de-DE" altLang="de-DE" sz="2000" dirty="0" smtClean="0">
                  <a:latin typeface="+mn-lt"/>
                </a:rPr>
                <a:t> </a:t>
              </a: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576" y="1536"/>
              <a:ext cx="3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008" y="1392"/>
              <a:ext cx="183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fr-FR" altLang="de-DE" b="1" dirty="0" smtClean="0">
                  <a:solidFill>
                    <a:srgbClr val="000066"/>
                  </a:solidFill>
                  <a:latin typeface="+mn-lt"/>
                  <a:cs typeface="Arial" charset="0"/>
                </a:rPr>
                <a:t>detours</a:t>
              </a:r>
              <a:r>
                <a:rPr lang="de-DE" altLang="de-DE" sz="2000" dirty="0" smtClean="0">
                  <a:latin typeface="+mn-lt"/>
                </a:rPr>
                <a:t> </a:t>
              </a: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1440" y="2208"/>
              <a:ext cx="1970" cy="5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2928" y="1920"/>
              <a:ext cx="4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V="1">
              <a:off x="4905" y="1558"/>
              <a:ext cx="0" cy="268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4905" y="1485"/>
              <a:ext cx="0" cy="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V="1">
              <a:off x="2928" y="2352"/>
              <a:ext cx="48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 flipV="1">
              <a:off x="2928" y="2112"/>
              <a:ext cx="576" cy="6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latin typeface="+mn-lt"/>
              </a:endParaRPr>
            </a:p>
          </p:txBody>
        </p:sp>
      </p:grpSp>
      <p:sp>
        <p:nvSpPr>
          <p:cNvPr id="42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smtClean="0"/>
              <a:t>London Presentation Thomas Deissinger  5 June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6389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31" name="Group 39"/>
          <p:cNvGrpSpPr>
            <a:grpSpLocks/>
          </p:cNvGrpSpPr>
          <p:nvPr/>
        </p:nvGrpSpPr>
        <p:grpSpPr bwMode="auto">
          <a:xfrm>
            <a:off x="290513" y="977900"/>
            <a:ext cx="8613775" cy="5103813"/>
            <a:chOff x="157" y="663"/>
            <a:chExt cx="5426" cy="3215"/>
          </a:xfrm>
        </p:grpSpPr>
        <p:sp>
          <p:nvSpPr>
            <p:cNvPr id="44040" name="Rectangle 4"/>
            <p:cNvSpPr>
              <a:spLocks noChangeArrowheads="1"/>
            </p:cNvSpPr>
            <p:nvPr/>
          </p:nvSpPr>
          <p:spPr bwMode="auto">
            <a:xfrm>
              <a:off x="4331" y="821"/>
              <a:ext cx="1251" cy="9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171450" indent="-1714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19050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Font typeface="Courier New" pitchFamily="49" charset="0"/>
                <a:buChar char="o"/>
              </a:pPr>
              <a:r>
                <a:rPr lang="de-DE" altLang="de-DE" sz="1200" b="0" i="1">
                  <a:solidFill>
                    <a:schemeClr val="tx1"/>
                  </a:solidFill>
                </a:rPr>
                <a:t>Chambers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de-DE" altLang="de-DE" sz="1200" b="0" i="1">
                  <a:solidFill>
                    <a:srgbClr val="FF0000"/>
                  </a:solidFill>
                </a:rPr>
                <a:t>supervisory functions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Char char="§"/>
              </a:pPr>
              <a:r>
                <a:rPr lang="de-DE" altLang="de-DE" sz="1200" b="0" i="1">
                  <a:solidFill>
                    <a:srgbClr val="FF0000"/>
                  </a:solidFill>
                </a:rPr>
                <a:t>counselling functions</a:t>
              </a:r>
            </a:p>
            <a:p>
              <a:pPr>
                <a:lnSpc>
                  <a:spcPct val="100000"/>
                </a:lnSpc>
                <a:buFont typeface="Courier New" pitchFamily="49" charset="0"/>
                <a:buChar char="o"/>
              </a:pPr>
              <a:r>
                <a:rPr lang="de-DE" altLang="de-DE" sz="1200" b="0" i="1">
                  <a:solidFill>
                    <a:schemeClr val="tx1"/>
                  </a:solidFill>
                </a:rPr>
                <a:t>Employer organisations</a:t>
              </a:r>
            </a:p>
            <a:p>
              <a:pPr lvl="1">
                <a:lnSpc>
                  <a:spcPct val="100000"/>
                </a:lnSpc>
              </a:pPr>
              <a:r>
                <a:rPr lang="de-DE" altLang="de-DE" sz="1200" i="1"/>
                <a:t>and trade unions</a:t>
              </a:r>
            </a:p>
            <a:p>
              <a:pPr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de-DE" altLang="de-DE" sz="1200" b="0" i="1">
                  <a:solidFill>
                    <a:srgbClr val="7030A0"/>
                  </a:solidFill>
                </a:rPr>
                <a:t>collective bargaining</a:t>
              </a:r>
            </a:p>
            <a:p>
              <a:pPr>
                <a:lnSpc>
                  <a:spcPct val="100000"/>
                </a:lnSpc>
                <a:buFont typeface="Arial" pitchFamily="34" charset="0"/>
                <a:buChar char="•"/>
              </a:pPr>
              <a:r>
                <a:rPr lang="de-DE" altLang="de-DE" sz="1200" b="0" i="1">
                  <a:solidFill>
                    <a:srgbClr val="7030A0"/>
                  </a:solidFill>
                </a:rPr>
                <a:t>co-determination of training ordinances</a:t>
              </a:r>
            </a:p>
          </p:txBody>
        </p:sp>
        <p:sp>
          <p:nvSpPr>
            <p:cNvPr id="44041" name="Oval 5"/>
            <p:cNvSpPr>
              <a:spLocks noChangeArrowheads="1"/>
            </p:cNvSpPr>
            <p:nvPr/>
          </p:nvSpPr>
          <p:spPr bwMode="auto">
            <a:xfrm>
              <a:off x="2291" y="1332"/>
              <a:ext cx="1143" cy="1077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de-DE" altLang="en-US" sz="1800" dirty="0" smtClean="0">
                  <a:solidFill>
                    <a:schemeClr val="bg1"/>
                  </a:solidFill>
                  <a:latin typeface="+mn-lt"/>
                </a:rPr>
                <a:t>TRAINING </a:t>
              </a:r>
              <a:br>
                <a:rPr lang="de-DE" altLang="en-US" sz="180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de-DE" altLang="en-US" sz="1800" dirty="0" smtClean="0">
                  <a:solidFill>
                    <a:schemeClr val="bg1"/>
                  </a:solidFill>
                  <a:latin typeface="+mn-lt"/>
                </a:rPr>
                <a:t>COMPANY</a:t>
              </a:r>
            </a:p>
          </p:txBody>
        </p:sp>
        <p:sp>
          <p:nvSpPr>
            <p:cNvPr id="44042" name="Rectangle 15"/>
            <p:cNvSpPr>
              <a:spLocks noChangeArrowheads="1"/>
            </p:cNvSpPr>
            <p:nvPr/>
          </p:nvSpPr>
          <p:spPr bwMode="auto">
            <a:xfrm>
              <a:off x="178" y="1129"/>
              <a:ext cx="1232" cy="4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171450" indent="-1714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1200" b="0" i="1">
                  <a:solidFill>
                    <a:schemeClr val="tx1"/>
                  </a:solidFill>
                </a:rPr>
                <a:t>private commitment of employers to practical training</a:t>
              </a:r>
            </a:p>
          </p:txBody>
        </p:sp>
        <p:sp>
          <p:nvSpPr>
            <p:cNvPr id="44043" name="Rectangle 17"/>
            <p:cNvSpPr>
              <a:spLocks noChangeArrowheads="1"/>
            </p:cNvSpPr>
            <p:nvPr/>
          </p:nvSpPr>
          <p:spPr bwMode="auto">
            <a:xfrm>
              <a:off x="157" y="2118"/>
              <a:ext cx="1232" cy="1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171450" indent="-1714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1200" b="0" i="1">
                  <a:solidFill>
                    <a:schemeClr val="tx1"/>
                  </a:solidFill>
                </a:rPr>
                <a:t>Vocational Training Act</a:t>
              </a:r>
            </a:p>
          </p:txBody>
        </p:sp>
        <p:sp>
          <p:nvSpPr>
            <p:cNvPr id="44044" name="Rectangle 18"/>
            <p:cNvSpPr>
              <a:spLocks noChangeArrowheads="1"/>
            </p:cNvSpPr>
            <p:nvPr/>
          </p:nvSpPr>
          <p:spPr bwMode="auto">
            <a:xfrm>
              <a:off x="157" y="2729"/>
              <a:ext cx="1232" cy="2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171450" indent="-1714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1200" b="0" i="1">
                  <a:solidFill>
                    <a:schemeClr val="tx1"/>
                  </a:solidFill>
                </a:rPr>
                <a:t>School Acts of Federal States</a:t>
              </a:r>
            </a:p>
          </p:txBody>
        </p:sp>
        <p:sp>
          <p:nvSpPr>
            <p:cNvPr id="44045" name="Rectangle 22"/>
            <p:cNvSpPr>
              <a:spLocks noChangeArrowheads="1"/>
            </p:cNvSpPr>
            <p:nvPr/>
          </p:nvSpPr>
          <p:spPr bwMode="auto">
            <a:xfrm>
              <a:off x="4337" y="2088"/>
              <a:ext cx="1246" cy="1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171450" indent="-1714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1200" b="0" i="1">
                  <a:solidFill>
                    <a:schemeClr val="tx1"/>
                  </a:solidFill>
                </a:rPr>
                <a:t>training ordinances</a:t>
              </a:r>
            </a:p>
          </p:txBody>
        </p:sp>
        <p:sp>
          <p:nvSpPr>
            <p:cNvPr id="44046" name="Rectangle 23"/>
            <p:cNvSpPr>
              <a:spLocks noChangeArrowheads="1"/>
            </p:cNvSpPr>
            <p:nvPr/>
          </p:nvSpPr>
          <p:spPr bwMode="auto">
            <a:xfrm>
              <a:off x="4331" y="2787"/>
              <a:ext cx="1246" cy="1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171450" indent="-1714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1200" b="0" i="1">
                  <a:solidFill>
                    <a:schemeClr val="tx1"/>
                  </a:solidFill>
                </a:rPr>
                <a:t>framework syllabuses</a:t>
              </a:r>
            </a:p>
          </p:txBody>
        </p:sp>
        <p:sp>
          <p:nvSpPr>
            <p:cNvPr id="44047" name="AutoShape 28"/>
            <p:cNvSpPr>
              <a:spLocks noChangeArrowheads="1"/>
            </p:cNvSpPr>
            <p:nvPr/>
          </p:nvSpPr>
          <p:spPr bwMode="auto">
            <a:xfrm rot="16200000" flipH="1">
              <a:off x="2458" y="906"/>
              <a:ext cx="800" cy="314"/>
            </a:xfrm>
            <a:prstGeom prst="rightArrow">
              <a:avLst>
                <a:gd name="adj1" fmla="val 75000"/>
                <a:gd name="adj2" fmla="val 6463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de-DE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8" name="Oval 10"/>
            <p:cNvSpPr>
              <a:spLocks noChangeArrowheads="1"/>
            </p:cNvSpPr>
            <p:nvPr/>
          </p:nvSpPr>
          <p:spPr bwMode="auto">
            <a:xfrm>
              <a:off x="3053" y="1960"/>
              <a:ext cx="1144" cy="872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1400">
                  <a:solidFill>
                    <a:schemeClr val="tx1"/>
                  </a:solidFill>
                </a:rPr>
                <a:t>didactical</a:t>
              </a:r>
              <a:br>
                <a:rPr lang="de-DE" altLang="de-DE" sz="1400">
                  <a:solidFill>
                    <a:schemeClr val="tx1"/>
                  </a:solidFill>
                </a:rPr>
              </a:br>
              <a:r>
                <a:rPr lang="de-DE" altLang="de-DE" sz="1400">
                  <a:solidFill>
                    <a:schemeClr val="tx1"/>
                  </a:solidFill>
                </a:rPr>
                <a:t>systematisation and</a:t>
              </a:r>
              <a:br>
                <a:rPr lang="de-DE" altLang="de-DE" sz="1400">
                  <a:solidFill>
                    <a:schemeClr val="tx1"/>
                  </a:solidFill>
                </a:rPr>
              </a:br>
              <a:r>
                <a:rPr lang="de-DE" altLang="de-DE" sz="1400">
                  <a:solidFill>
                    <a:schemeClr val="tx1"/>
                  </a:solidFill>
                </a:rPr>
                <a:t> standardisation</a:t>
              </a:r>
            </a:p>
          </p:txBody>
        </p:sp>
        <p:sp>
          <p:nvSpPr>
            <p:cNvPr id="44053" name="Oval 6"/>
            <p:cNvSpPr>
              <a:spLocks noChangeArrowheads="1"/>
            </p:cNvSpPr>
            <p:nvPr/>
          </p:nvSpPr>
          <p:spPr bwMode="auto">
            <a:xfrm>
              <a:off x="1541" y="1978"/>
              <a:ext cx="1144" cy="837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de-DE" altLang="en-US" dirty="0" err="1" smtClean="0">
                  <a:solidFill>
                    <a:schemeClr val="tx1"/>
                  </a:solidFill>
                  <a:latin typeface="+mn-lt"/>
                </a:rPr>
                <a:t>state</a:t>
              </a:r>
              <a:r>
                <a:rPr lang="de-DE" altLang="en-US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altLang="en-US" dirty="0" err="1" smtClean="0">
                  <a:solidFill>
                    <a:schemeClr val="tx1"/>
                  </a:solidFill>
                  <a:latin typeface="+mn-lt"/>
                </a:rPr>
                <a:t>quality</a:t>
              </a:r>
              <a:r>
                <a:rPr lang="de-DE" altLang="en-US" dirty="0" smtClean="0">
                  <a:solidFill>
                    <a:schemeClr val="tx1"/>
                  </a:solidFill>
                  <a:latin typeface="+mn-lt"/>
                </a:rPr>
                <a:t/>
              </a:r>
              <a:br>
                <a:rPr lang="de-DE" altLang="en-US" dirty="0" smtClean="0">
                  <a:solidFill>
                    <a:schemeClr val="tx1"/>
                  </a:solidFill>
                  <a:latin typeface="+mn-lt"/>
                </a:rPr>
              </a:br>
              <a:r>
                <a:rPr lang="de-DE" altLang="en-US" dirty="0" err="1" smtClean="0">
                  <a:solidFill>
                    <a:schemeClr val="tx1"/>
                  </a:solidFill>
                  <a:latin typeface="+mn-lt"/>
                </a:rPr>
                <a:t>control</a:t>
              </a:r>
              <a:endParaRPr lang="de-DE" altLang="en-US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054" name="Oval 29"/>
            <p:cNvSpPr>
              <a:spLocks noChangeArrowheads="1"/>
            </p:cNvSpPr>
            <p:nvPr/>
          </p:nvSpPr>
          <p:spPr bwMode="auto">
            <a:xfrm>
              <a:off x="1508" y="951"/>
              <a:ext cx="1144" cy="851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de-DE" altLang="en-US" dirty="0" smtClean="0">
                  <a:solidFill>
                    <a:schemeClr val="tx1"/>
                  </a:solidFill>
                  <a:latin typeface="+mn-lt"/>
                </a:rPr>
                <a:t>private</a:t>
              </a:r>
              <a:br>
                <a:rPr lang="de-DE" altLang="en-US" dirty="0" smtClean="0">
                  <a:solidFill>
                    <a:schemeClr val="tx1"/>
                  </a:solidFill>
                  <a:latin typeface="+mn-lt"/>
                </a:rPr>
              </a:br>
              <a:r>
                <a:rPr lang="de-DE" altLang="en-US" dirty="0" err="1" smtClean="0">
                  <a:solidFill>
                    <a:schemeClr val="tx1"/>
                  </a:solidFill>
                  <a:latin typeface="+mn-lt"/>
                </a:rPr>
                <a:t>responsibility</a:t>
              </a:r>
              <a:endParaRPr lang="de-DE" altLang="en-US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055" name="Oval 9"/>
            <p:cNvSpPr>
              <a:spLocks noChangeArrowheads="1"/>
            </p:cNvSpPr>
            <p:nvPr/>
          </p:nvSpPr>
          <p:spPr bwMode="auto">
            <a:xfrm>
              <a:off x="3061" y="951"/>
              <a:ext cx="1164" cy="843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de-DE" altLang="en-US" dirty="0" smtClean="0">
                  <a:solidFill>
                    <a:schemeClr val="tx1"/>
                  </a:solidFill>
                  <a:latin typeface="+mn-lt"/>
                </a:rPr>
                <a:t>semi-private</a:t>
              </a:r>
              <a:br>
                <a:rPr lang="de-DE" altLang="en-US" dirty="0" smtClean="0">
                  <a:solidFill>
                    <a:schemeClr val="tx1"/>
                  </a:solidFill>
                  <a:latin typeface="+mn-lt"/>
                </a:rPr>
              </a:br>
              <a:r>
                <a:rPr lang="de-DE" altLang="en-US" dirty="0" err="1" smtClean="0">
                  <a:solidFill>
                    <a:schemeClr val="tx1"/>
                  </a:solidFill>
                  <a:latin typeface="+mn-lt"/>
                </a:rPr>
                <a:t>responsibility</a:t>
              </a:r>
              <a:endParaRPr lang="de-DE" altLang="en-US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052" name="Line 16"/>
            <p:cNvSpPr>
              <a:spLocks noChangeShapeType="1"/>
            </p:cNvSpPr>
            <p:nvPr/>
          </p:nvSpPr>
          <p:spPr bwMode="auto">
            <a:xfrm>
              <a:off x="1410" y="1376"/>
              <a:ext cx="1066" cy="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Line 19"/>
            <p:cNvSpPr>
              <a:spLocks noChangeShapeType="1"/>
            </p:cNvSpPr>
            <p:nvPr/>
          </p:nvSpPr>
          <p:spPr bwMode="auto">
            <a:xfrm flipV="1">
              <a:off x="1389" y="2720"/>
              <a:ext cx="967" cy="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" name="Line 26"/>
            <p:cNvSpPr>
              <a:spLocks noChangeShapeType="1"/>
            </p:cNvSpPr>
            <p:nvPr/>
          </p:nvSpPr>
          <p:spPr bwMode="auto">
            <a:xfrm flipH="1" flipV="1">
              <a:off x="3201" y="2174"/>
              <a:ext cx="11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Line 27"/>
            <p:cNvSpPr>
              <a:spLocks noChangeShapeType="1"/>
            </p:cNvSpPr>
            <p:nvPr/>
          </p:nvSpPr>
          <p:spPr bwMode="auto">
            <a:xfrm flipH="1">
              <a:off x="3201" y="1376"/>
              <a:ext cx="1149" cy="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0" name="Oval 13"/>
            <p:cNvSpPr>
              <a:spLocks noChangeArrowheads="1"/>
            </p:cNvSpPr>
            <p:nvPr/>
          </p:nvSpPr>
          <p:spPr bwMode="auto">
            <a:xfrm>
              <a:off x="1997" y="2585"/>
              <a:ext cx="1760" cy="922"/>
            </a:xfrm>
            <a:prstGeom prst="ellipse">
              <a:avLst/>
            </a:prstGeom>
            <a:solidFill>
              <a:srgbClr val="CC3300">
                <a:alpha val="50195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>
              <a:lvl1pPr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de-DE" altLang="en-US" sz="2400" dirty="0" smtClean="0">
                  <a:solidFill>
                    <a:schemeClr val="tx1"/>
                  </a:solidFill>
                  <a:latin typeface="+mn-lt"/>
                </a:rPr>
                <a:t>VOCATIONAL</a:t>
              </a:r>
              <a:br>
                <a:rPr lang="de-DE" altLang="en-US" sz="24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de-DE" altLang="en-US" sz="2400" dirty="0" smtClean="0">
                  <a:solidFill>
                    <a:schemeClr val="tx1"/>
                  </a:solidFill>
                  <a:latin typeface="+mn-lt"/>
                </a:rPr>
                <a:t>SCHOOL</a:t>
              </a:r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 flipH="1" flipV="1">
              <a:off x="3335" y="2700"/>
              <a:ext cx="1002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8" name="Line 20"/>
            <p:cNvSpPr>
              <a:spLocks noChangeShapeType="1"/>
            </p:cNvSpPr>
            <p:nvPr/>
          </p:nvSpPr>
          <p:spPr bwMode="auto">
            <a:xfrm flipV="1">
              <a:off x="1391" y="2174"/>
              <a:ext cx="1085" cy="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9" name="Rectangle 21"/>
            <p:cNvSpPr>
              <a:spLocks noChangeArrowheads="1"/>
            </p:cNvSpPr>
            <p:nvPr/>
          </p:nvSpPr>
          <p:spPr bwMode="auto">
            <a:xfrm>
              <a:off x="453" y="3687"/>
              <a:ext cx="4848" cy="191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 b="1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lnSpc>
                  <a:spcPct val="110000"/>
                </a:lnSpc>
                <a:spcBef>
                  <a:spcPct val="0"/>
                </a:spcBef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Font typeface="Arial" pitchFamily="34" charset="0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0"/>
                </a:spcBef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1800">
                  <a:solidFill>
                    <a:schemeClr val="tx2"/>
                  </a:solidFill>
                </a:rPr>
                <a:t>governing principle = compulsory attendance at vocational school</a:t>
              </a:r>
            </a:p>
          </p:txBody>
        </p:sp>
      </p:grpSp>
      <p:sp>
        <p:nvSpPr>
          <p:cNvPr id="44035" name="Foliennummernplatzhalter 5"/>
          <p:cNvSpPr txBox="1">
            <a:spLocks/>
          </p:cNvSpPr>
          <p:nvPr/>
        </p:nvSpPr>
        <p:spPr bwMode="auto">
          <a:xfrm>
            <a:off x="323850" y="6453188"/>
            <a:ext cx="935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0"/>
              </a:spcBef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636E9F7F-21C0-482E-B160-741FE868684C}" type="slidenum">
              <a:rPr lang="de-DE" altLang="de-DE" sz="1100" b="0">
                <a:solidFill>
                  <a:schemeClr val="tx1"/>
                </a:solidFill>
                <a:latin typeface="+mj-lt"/>
                <a:cs typeface="Tahoma" pitchFamily="34" charset="0"/>
              </a:rPr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22</a:t>
            </a:fld>
            <a:endParaRPr lang="de-DE" altLang="de-DE" sz="1100" b="0" dirty="0">
              <a:solidFill>
                <a:schemeClr val="tx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44038" name="AutoShape 28"/>
          <p:cNvSpPr>
            <a:spLocks noChangeArrowheads="1"/>
          </p:cNvSpPr>
          <p:nvPr/>
        </p:nvSpPr>
        <p:spPr bwMode="auto">
          <a:xfrm rot="5400000" flipH="1">
            <a:off x="4357688" y="5254625"/>
            <a:ext cx="549275" cy="498475"/>
          </a:xfrm>
          <a:prstGeom prst="rightArrow">
            <a:avLst>
              <a:gd name="adj1" fmla="val 75000"/>
              <a:gd name="adj2" fmla="val 5617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0"/>
              </a:spcBef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de-DE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14550" y="457200"/>
            <a:ext cx="4940300" cy="520700"/>
          </a:xfrm>
          <a:solidFill>
            <a:srgbClr val="99CCFF">
              <a:alpha val="50000"/>
            </a:srgbClr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de-DE" altLang="de-DE" dirty="0" err="1"/>
              <a:t>governing</a:t>
            </a:r>
            <a:r>
              <a:rPr lang="de-DE" altLang="de-DE" dirty="0"/>
              <a:t> </a:t>
            </a:r>
            <a:r>
              <a:rPr lang="de-DE" altLang="de-DE" dirty="0" err="1"/>
              <a:t>principle</a:t>
            </a:r>
            <a:r>
              <a:rPr lang="de-DE" altLang="de-DE" dirty="0"/>
              <a:t> = </a:t>
            </a:r>
            <a:r>
              <a:rPr lang="de-DE" altLang="de-DE" dirty="0" err="1"/>
              <a:t>self-government</a:t>
            </a:r>
            <a:endParaRPr lang="de-DE" altLang="de-DE" dirty="0"/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smtClean="0"/>
              <a:t>London Presentation Thomas Deissinger  5 June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978252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24863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de-DE" dirty="0" smtClean="0">
                <a:latin typeface="+mn-lt"/>
                <a:cs typeface="Times New Roman" pitchFamily="18" charset="0"/>
              </a:rPr>
              <a:t>Key institutional elements of the </a:t>
            </a:r>
            <a:br>
              <a:rPr lang="en-AU" altLang="de-DE" dirty="0" smtClean="0">
                <a:latin typeface="+mn-lt"/>
                <a:cs typeface="Times New Roman" pitchFamily="18" charset="0"/>
              </a:rPr>
            </a:br>
            <a:r>
              <a:rPr lang="en-AU" altLang="de-DE" dirty="0" smtClean="0">
                <a:latin typeface="+mn-lt"/>
                <a:cs typeface="Times New Roman" pitchFamily="18" charset="0"/>
              </a:rPr>
              <a:t>German dual </a:t>
            </a:r>
            <a:r>
              <a:rPr lang="en-AU" altLang="de-DE" dirty="0" smtClean="0">
                <a:latin typeface="+mn-lt"/>
                <a:cs typeface="Times New Roman" pitchFamily="18" charset="0"/>
              </a:rPr>
              <a:t>system (apprenticeship system)</a:t>
            </a:r>
            <a:endParaRPr lang="de-DE" dirty="0">
              <a:latin typeface="+mn-lt"/>
            </a:endParaRP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908050"/>
            <a:ext cx="8208963" cy="594995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Strong commitment of employers to offer training places 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High degree of formalisation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Strong involvement of social partners / consensus principle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Part-time education at school, both vocational and general subjects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Chambers as monitoring and examining bodies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Trainer qualifications required for company-based training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Specialised teacher training for vocational schools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High esteem of practical learning in society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Qualifications must be portable on „occupational labour markets“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D7E26A-BCD0-4985-81EA-80C9C4D4CD33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3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088" y="6170613"/>
            <a:ext cx="80756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Sources: </a:t>
            </a:r>
            <a:r>
              <a:rPr lang="de-DE" altLang="de-DE" sz="1000" dirty="0">
                <a:latin typeface="+mn-lt"/>
              </a:rPr>
              <a:t>Harris/Deissinger 2003; Euler 2013; Deissinger 2010; Greinert 1994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</a:t>
            </a:r>
            <a:r>
              <a:rPr lang="en-US" sz="900" dirty="0"/>
              <a:t>5 </a:t>
            </a:r>
            <a:r>
              <a:rPr lang="en-US" sz="900" dirty="0" smtClean="0"/>
              <a:t>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2009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de-DE" dirty="0">
                <a:latin typeface="+mn-lt"/>
                <a:cs typeface="Times New Roman" pitchFamily="18" charset="0"/>
              </a:rPr>
              <a:t>Some statistical facts (1) – German VET</a:t>
            </a:r>
            <a:endParaRPr lang="de-DE" dirty="0">
              <a:latin typeface="+mn-lt"/>
            </a:endParaRPr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0"/>
            <a:ext cx="8640763" cy="685800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Some 1.3 million young people (2015) undergo apprenticeships in the dual system</a:t>
            </a:r>
            <a:br>
              <a:rPr lang="en-US" altLang="de-DE" dirty="0" smtClean="0"/>
            </a:br>
            <a:r>
              <a:rPr lang="en-US" altLang="de-DE" dirty="0" smtClean="0"/>
              <a:t>(mostly 3-year courses)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Around 1 million attend full-time courses in VET (2014)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As against some 2.8 million students in higher education (2015/16)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Companies and vocational part-time schools train young people in 328 different training occupations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90 % of initial training contracts are exclusively financed by employers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Share of training companies = 20.3 % (2014)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27 % of apprentices (2015) get their training in the craft sector (trades)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Apprentices amount to 5.2 % of the workforce (2014)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21B362-05F0-4766-934F-D0931B0F1D63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4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59563" y="6122988"/>
            <a:ext cx="223043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Sources: </a:t>
            </a:r>
            <a:r>
              <a:rPr lang="de-DE" altLang="de-DE" sz="1000" dirty="0">
                <a:latin typeface="+mn-lt"/>
              </a:rPr>
              <a:t>BMBF 2016; BIBB 2016</a:t>
            </a:r>
            <a:endParaRPr lang="de-DE" sz="900" dirty="0">
              <a:latin typeface="+mn-lt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0521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de-DE" dirty="0">
                <a:latin typeface="+mn-lt"/>
                <a:cs typeface="Times New Roman" pitchFamily="18" charset="0"/>
              </a:rPr>
              <a:t>Some statistical facts </a:t>
            </a:r>
            <a:r>
              <a:rPr lang="en-AU" altLang="de-DE" dirty="0" smtClean="0">
                <a:latin typeface="+mn-lt"/>
                <a:cs typeface="Times New Roman" pitchFamily="18" charset="0"/>
              </a:rPr>
              <a:t>(2) </a:t>
            </a:r>
            <a:r>
              <a:rPr lang="en-AU" altLang="de-DE" dirty="0">
                <a:latin typeface="+mn-lt"/>
                <a:cs typeface="Times New Roman" pitchFamily="18" charset="0"/>
              </a:rPr>
              <a:t>– German VET</a:t>
            </a:r>
            <a:endParaRPr lang="de-DE" dirty="0">
              <a:latin typeface="+mn-lt"/>
            </a:endParaRPr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0"/>
            <a:ext cx="8640638" cy="685800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26.2 % (!) of apprentices (2014) have a higher education entrance qualification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Highest shares of these “premium apprentices” are reported in “industry and commerce” (some 32 %) and in the public sector (some 50 %)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In banking, more than 70 % of apprentices hold such a qualification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Craft sector mostly recruits school leavers with a lower secondary school qualification</a:t>
            </a:r>
            <a:br>
              <a:rPr lang="en-US" altLang="de-DE" dirty="0" smtClean="0"/>
            </a:br>
            <a:r>
              <a:rPr lang="en-US" altLang="de-DE" dirty="0" smtClean="0"/>
              <a:t>(some 46%)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“</a:t>
            </a:r>
            <a:r>
              <a:rPr lang="en-US" altLang="de-DE" dirty="0"/>
              <a:t>Transition system” still a reality (some 250,000 p.a. entering</a:t>
            </a:r>
            <a:r>
              <a:rPr lang="en-US" altLang="de-DE" dirty="0" smtClean="0"/>
              <a:t>)</a:t>
            </a:r>
            <a:endParaRPr lang="en-US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5BEF3F-BE9E-4050-A923-36EE1225FBE1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5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35750" y="6122988"/>
            <a:ext cx="223043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Source: </a:t>
            </a:r>
            <a:r>
              <a:rPr lang="de-DE" altLang="de-DE" sz="1000" dirty="0">
                <a:latin typeface="+mn-lt"/>
              </a:rPr>
              <a:t>BMBF 2016; BIBB 2016</a:t>
            </a:r>
            <a:endParaRPr lang="de-DE" sz="900" dirty="0">
              <a:latin typeface="+mn-lt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911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latin typeface="+mn-lt"/>
              </a:rPr>
              <a:t>Essential: Employers‘ role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in the dual system</a:t>
            </a:r>
            <a:endParaRPr lang="de-DE" dirty="0">
              <a:latin typeface="+mn-lt"/>
            </a:endParaRPr>
          </a:p>
        </p:txBody>
      </p:sp>
      <p:sp>
        <p:nvSpPr>
          <p:cNvPr id="41987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1125538"/>
            <a:ext cx="8208963" cy="5172075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Offering and funding apprenticeships for school leavers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Developing and revising training regulations, together with trade unions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Functions in examination boards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Functions in chamber commissions and at the BiBB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Chamber presidents are always employers of the respective region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Cooperation with vocational part-time schools through training and personnel departments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smtClean="0"/>
              <a:t>Employers shape and influence VET policy through the chamber organisation and employers organisations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0DD721-3D33-433F-B0BF-371B087855BC}" type="slidenum">
              <a:rPr lang="de-DE" sz="900">
                <a:solidFill>
                  <a:schemeClr val="tx1"/>
                </a:solidFill>
                <a:latin typeface="+mn-lt"/>
              </a:rPr>
              <a:pPr>
                <a:defRPr/>
              </a:pPr>
              <a:t>6</a:t>
            </a:fld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088" y="6170613"/>
            <a:ext cx="80756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Sources: </a:t>
            </a:r>
            <a:r>
              <a:rPr lang="de-DE" altLang="de-DE" sz="1000" dirty="0">
                <a:latin typeface="+mn-lt"/>
              </a:rPr>
              <a:t>Stender 2006; Deissinger 2010; 2015</a:t>
            </a:r>
            <a:endParaRPr lang="de-DE" sz="900" dirty="0">
              <a:latin typeface="+mn-lt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9648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liennummernplatzhalt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3850" y="6453188"/>
            <a:ext cx="9350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0"/>
              </a:spcBef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147AD9A2-8C5A-49C7-8D3D-A5DF0781DF04}" type="slidenum">
              <a:rPr lang="de-DE" altLang="en-US" sz="1000" b="0" smtClean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7</a:t>
            </a:fld>
            <a:endParaRPr lang="de-DE" altLang="en-US" sz="1000" b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608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507952"/>
              </p:ext>
            </p:extLst>
          </p:nvPr>
        </p:nvGraphicFramePr>
        <p:xfrm>
          <a:off x="611560" y="1844824"/>
          <a:ext cx="744696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imgW="7443861" imgH="4170025" progId="Excel.Chart.8">
                  <p:embed/>
                </p:oleObj>
              </mc:Choice>
              <mc:Fallback>
                <p:oleObj r:id="rId4" imgW="7443861" imgH="4170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44824"/>
                        <a:ext cx="7446963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feld 7"/>
          <p:cNvSpPr txBox="1">
            <a:spLocks noChangeArrowheads="1"/>
          </p:cNvSpPr>
          <p:nvPr/>
        </p:nvSpPr>
        <p:spPr bwMode="auto">
          <a:xfrm>
            <a:off x="827088" y="6170613"/>
            <a:ext cx="807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0"/>
              </a:spcBef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000" b="0">
                <a:solidFill>
                  <a:srgbClr val="000000"/>
                </a:solidFill>
              </a:rPr>
              <a:t>Source</a:t>
            </a:r>
            <a:r>
              <a:rPr lang="de-DE" altLang="en-US" sz="1000" b="0">
                <a:solidFill>
                  <a:srgbClr val="000000"/>
                </a:solidFill>
              </a:rPr>
              <a:t>: BIBB 2016</a:t>
            </a:r>
            <a:endParaRPr lang="de-DE" altLang="de-DE" sz="1000" b="0">
              <a:solidFill>
                <a:srgbClr val="00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850" y="404813"/>
            <a:ext cx="849630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000" b="1" u="sng" kern="1200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 err="1" smtClean="0">
                <a:latin typeface="+mn-lt"/>
              </a:rPr>
              <a:t>Volatility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German </a:t>
            </a:r>
            <a:r>
              <a:rPr lang="de-DE" dirty="0" err="1" smtClean="0">
                <a:latin typeface="+mn-lt"/>
              </a:rPr>
              <a:t>training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market</a:t>
            </a:r>
            <a:r>
              <a:rPr lang="de-DE" dirty="0" smtClean="0">
                <a:latin typeface="+mn-lt"/>
              </a:rPr>
              <a:t> (</a:t>
            </a:r>
            <a:r>
              <a:rPr lang="de-DE" dirty="0" err="1" smtClean="0">
                <a:latin typeface="+mn-lt"/>
              </a:rPr>
              <a:t>entrants</a:t>
            </a:r>
            <a:r>
              <a:rPr lang="de-DE" dirty="0" smtClean="0">
                <a:latin typeface="+mn-lt"/>
              </a:rPr>
              <a:t> per </a:t>
            </a:r>
            <a:r>
              <a:rPr lang="de-DE" dirty="0" err="1" smtClean="0">
                <a:latin typeface="+mn-lt"/>
              </a:rPr>
              <a:t>year</a:t>
            </a:r>
            <a:r>
              <a:rPr lang="de-DE" dirty="0" smtClean="0">
                <a:latin typeface="+mn-lt"/>
              </a:rPr>
              <a:t>)</a:t>
            </a:r>
            <a:endParaRPr lang="de-DE" dirty="0">
              <a:latin typeface="+mn-lt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9985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323850" y="6453188"/>
            <a:ext cx="9350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8614BB-BA94-4757-B015-85D76BFCF96B}" type="slidenum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8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50825" y="4868863"/>
            <a:ext cx="9074150" cy="863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 smtClean="0"/>
              <a:t>Destinations of VET beginners in Germany – according to school leaving qualification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-88900" y="6143625"/>
            <a:ext cx="90122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</a:rPr>
              <a:t>Source: </a:t>
            </a:r>
            <a:r>
              <a:rPr lang="de-DE" altLang="de-DE" sz="1000" dirty="0">
                <a:latin typeface="Tahoma" pitchFamily="34" charset="0"/>
              </a:rPr>
              <a:t>Integrierte Ausbildungsberichtserstattung 2014; Autorengruppe Bildungsberichterstattung 2012</a:t>
            </a:r>
          </a:p>
        </p:txBody>
      </p:sp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9275"/>
            <a:ext cx="712946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1321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latin typeface="+mn-lt"/>
              </a:rPr>
              <a:t>Paradoxes on the training market</a:t>
            </a:r>
            <a:endParaRPr lang="de-DE" dirty="0">
              <a:latin typeface="+mn-lt"/>
            </a:endParaRPr>
          </a:p>
        </p:txBody>
      </p:sp>
      <p:sp>
        <p:nvSpPr>
          <p:cNvPr id="49155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0"/>
            <a:ext cx="8208963" cy="685800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Companies articulate the „battle for apprentices“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However, companies offering occupations that would normally be open for „disadvantaged“ school leavers cannot „fill“ their places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Companies have high expectations in terms of social skills etc.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Young people have high </a:t>
            </a:r>
            <a:r>
              <a:rPr lang="en-US" altLang="de-DE" dirty="0" err="1" smtClean="0"/>
              <a:t>expections</a:t>
            </a:r>
            <a:r>
              <a:rPr lang="en-US" altLang="de-DE" dirty="0" smtClean="0"/>
              <a:t>, too, including academic aspirations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de-DE" dirty="0" smtClean="0"/>
              <a:t>Demographic change and regional factors aggravate mismatches</a:t>
            </a:r>
          </a:p>
        </p:txBody>
      </p:sp>
      <p:sp>
        <p:nvSpPr>
          <p:cNvPr id="30725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3850" y="6453188"/>
            <a:ext cx="935038" cy="215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0"/>
              </a:spcBef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FFD61C39-B157-467F-AA78-45BEBD4549CC}" type="slidenum">
              <a:rPr lang="de-DE" altLang="de-DE" sz="1000" smtClean="0">
                <a:solidFill>
                  <a:schemeClr val="tx1"/>
                </a:solidFill>
                <a:latin typeface="+mn-lt"/>
              </a:rPr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9</a:t>
            </a:fld>
            <a:endParaRPr lang="de-DE" altLang="de-DE" sz="1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088" y="6170613"/>
            <a:ext cx="80756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000" dirty="0">
                <a:latin typeface="+mn-lt"/>
              </a:rPr>
              <a:t>Source: </a:t>
            </a:r>
            <a:r>
              <a:rPr lang="de-DE" altLang="de-DE" sz="1000" dirty="0">
                <a:latin typeface="+mn-lt"/>
                <a:cs typeface="Arial" charset="0"/>
              </a:rPr>
              <a:t>Matthes/Ulrich 2014; Ulrich 2011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2484438" y="6453188"/>
            <a:ext cx="4248150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/>
              <a:t>London Presentation Thomas </a:t>
            </a:r>
            <a:r>
              <a:rPr lang="en-US" sz="900" dirty="0" err="1" smtClean="0"/>
              <a:t>Deissinger</a:t>
            </a:r>
            <a:r>
              <a:rPr lang="en-US" sz="900" dirty="0" smtClean="0"/>
              <a:t>  5 July 2018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7968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UniKN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PT_UNIK_002_141014.potx" id="{9C2F710B-392A-4B68-A018-74A0C52CFF2B}" vid="{D1296413-1E1F-487E-A087-30B98FC1501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PPT_UniKN</Template>
  <TotalTime>0</TotalTime>
  <Words>2023</Words>
  <Application>Microsoft Office PowerPoint</Application>
  <PresentationFormat>Bildschirmpräsentation (4:3)</PresentationFormat>
  <Paragraphs>227</Paragraphs>
  <Slides>22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PPT_UniKN</vt:lpstr>
      <vt:lpstr>Microsoft Excel-Diagramm</vt:lpstr>
      <vt:lpstr>PowerPoint-Präsentation</vt:lpstr>
      <vt:lpstr>Agenda</vt:lpstr>
      <vt:lpstr>Key institutional elements of the  German dual system (apprenticeship system)</vt:lpstr>
      <vt:lpstr>Some statistical facts (1) – German VET</vt:lpstr>
      <vt:lpstr>Some statistical facts (2) – German VET</vt:lpstr>
      <vt:lpstr>Essential: Employers‘ role  in the dual system</vt:lpstr>
      <vt:lpstr>PowerPoint-Präsentation</vt:lpstr>
      <vt:lpstr>PowerPoint-Präsentation</vt:lpstr>
      <vt:lpstr>Paradoxes on the training market</vt:lpstr>
      <vt:lpstr>Image-Kampagne des Handwerks</vt:lpstr>
      <vt:lpstr>PowerPoint-Präsentation</vt:lpstr>
      <vt:lpstr>Tertiarisation vs. Vocationalisation?</vt:lpstr>
      <vt:lpstr>„Tertiarisation of VET“ –  four meanings in the German context</vt:lpstr>
      <vt:lpstr>PowerPoint-Präsentation</vt:lpstr>
      <vt:lpstr>PowerPoint-Präsentation</vt:lpstr>
      <vt:lpstr>Characteristics of „vocational academies“ now called „Dual Universities“</vt:lpstr>
      <vt:lpstr>Conclusion</vt:lpstr>
      <vt:lpstr>References</vt:lpstr>
      <vt:lpstr>References</vt:lpstr>
      <vt:lpstr>Thanks for your attention! Any questions or comments?</vt:lpstr>
      <vt:lpstr>PowerPoint-Präsentation</vt:lpstr>
      <vt:lpstr>governing principle = self-government</vt:lpstr>
    </vt:vector>
  </TitlesOfParts>
  <Company>Universitaet Konstanz - Zentrale 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Deissinger</dc:creator>
  <dc:description>Vorlage Praesentation – Office 2010;_x000d_
Version 003;_x000d_
2014-10-16;</dc:description>
  <cp:lastModifiedBy>user</cp:lastModifiedBy>
  <cp:revision>369</cp:revision>
  <cp:lastPrinted>2017-01-17T12:34:04Z</cp:lastPrinted>
  <dcterms:created xsi:type="dcterms:W3CDTF">2014-10-21T14:20:07Z</dcterms:created>
  <dcterms:modified xsi:type="dcterms:W3CDTF">2018-06-15T14:27:16Z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10.10.2014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003</vt:lpwstr>
  </property>
  <property fmtid="{D5CDD505-2E9C-101B-9397-08002B2CF9AE}" pid="6" name="Version vom">
    <vt:lpwstr>16.10.2014</vt:lpwstr>
  </property>
</Properties>
</file>