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5"/>
  </p:sldMasterIdLst>
  <p:notesMasterIdLst>
    <p:notesMasterId r:id="rId33"/>
  </p:notesMasterIdLst>
  <p:handoutMasterIdLst>
    <p:handoutMasterId r:id="rId34"/>
  </p:handoutMasterIdLst>
  <p:sldIdLst>
    <p:sldId id="305" r:id="rId6"/>
    <p:sldId id="306" r:id="rId7"/>
    <p:sldId id="295" r:id="rId8"/>
    <p:sldId id="381" r:id="rId9"/>
    <p:sldId id="384" r:id="rId10"/>
    <p:sldId id="418" r:id="rId11"/>
    <p:sldId id="311" r:id="rId12"/>
    <p:sldId id="317" r:id="rId13"/>
    <p:sldId id="395" r:id="rId14"/>
    <p:sldId id="412" r:id="rId15"/>
    <p:sldId id="334" r:id="rId16"/>
    <p:sldId id="335" r:id="rId17"/>
    <p:sldId id="360" r:id="rId18"/>
    <p:sldId id="336" r:id="rId19"/>
    <p:sldId id="313" r:id="rId20"/>
    <p:sldId id="399" r:id="rId21"/>
    <p:sldId id="416" r:id="rId22"/>
    <p:sldId id="398" r:id="rId23"/>
    <p:sldId id="419" r:id="rId24"/>
    <p:sldId id="415" r:id="rId25"/>
    <p:sldId id="403" r:id="rId26"/>
    <p:sldId id="404" r:id="rId27"/>
    <p:sldId id="406" r:id="rId28"/>
    <p:sldId id="407" r:id="rId29"/>
    <p:sldId id="396" r:id="rId30"/>
    <p:sldId id="410" r:id="rId31"/>
    <p:sldId id="392" r:id="rId32"/>
  </p:sldIdLst>
  <p:sldSz cx="9144000" cy="5143500" type="screen16x9"/>
  <p:notesSz cx="9929813" cy="67992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 Child" initials="SC" lastIdx="3" clrIdx="0"/>
  <p:cmAuthor id="1" name="Sylvia Vitello" initials="SV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clrMru>
    <a:srgbClr val="AE20AE"/>
    <a:srgbClr val="1CD164"/>
    <a:srgbClr val="37C5F7"/>
    <a:srgbClr val="E46C0A"/>
    <a:srgbClr val="FF5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1" autoAdjust="0"/>
    <p:restoredTop sz="79121" autoAdjust="0"/>
  </p:normalViewPr>
  <p:slideViewPr>
    <p:cSldViewPr>
      <p:cViewPr>
        <p:scale>
          <a:sx n="80" d="100"/>
          <a:sy n="80" d="100"/>
        </p:scale>
        <p:origin x="-510" y="-56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32" d="100"/>
          <a:sy n="132" d="100"/>
        </p:scale>
        <p:origin x="26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5172" y="1"/>
            <a:ext cx="4302919" cy="339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28CE31-D191-554A-9486-309DD4B5E87A}" type="datetimeFigureOut">
              <a:rPr lang="en-US" altLang="x-none"/>
              <a:pPr>
                <a:defRPr/>
              </a:pPr>
              <a:t>6/25/2018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7727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5172" y="6457727"/>
            <a:ext cx="4302919" cy="339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94329D-8277-2D47-B7C6-683F5378F8D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356527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41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172" y="0"/>
            <a:ext cx="4302919" cy="341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4E83D2-9661-7C4B-BB62-7190A23CF0BA}" type="datetimeFigureOut">
              <a:rPr lang="en-US"/>
              <a:pPr>
                <a:defRPr/>
              </a:pPr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2147"/>
            <a:ext cx="7943850" cy="26772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7728"/>
            <a:ext cx="4302919" cy="341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172" y="6457728"/>
            <a:ext cx="4302919" cy="341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A57B7D-D762-F245-A2EF-ED733FFAA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63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8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1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90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6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61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97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4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82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6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64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9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4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53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buFont typeface="Arial" panose="020B0604020202020204" pitchFamily="34" charset="0"/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8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8287" cy="2295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57B7D-D762-F245-A2EF-ED733FFAAF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1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3450"/>
            <a:ext cx="6858000" cy="945450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4750"/>
            <a:ext cx="6858000" cy="74295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371600"/>
            <a:ext cx="2486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87" y="228600"/>
            <a:ext cx="197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t>25 June 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9438" y="285750"/>
            <a:ext cx="7985125" cy="328613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857251"/>
            <a:ext cx="7886700" cy="3775472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400" b="0"/>
            </a:lvl1pPr>
            <a:lvl2pPr marL="685800" indent="-342900">
              <a:buFont typeface="+mj-lt"/>
              <a:buAutoNum type="arabicPeriod"/>
              <a:defRPr/>
            </a:lvl2pPr>
            <a:lvl3pPr marL="914400" indent="-228600">
              <a:buFont typeface="+mj-lt"/>
              <a:buAutoNum type="arabicPeriod"/>
              <a:defRPr/>
            </a:lvl3pPr>
            <a:lvl4pPr marL="1257300" indent="-228600">
              <a:buFont typeface="+mj-lt"/>
              <a:buAutoNum type="arabicPeriod"/>
              <a:defRPr/>
            </a:lvl4pPr>
            <a:lvl5pPr marL="16002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object 4"/>
          <p:cNvSpPr>
            <a:spLocks/>
          </p:cNvSpPr>
          <p:nvPr userDrawn="1"/>
        </p:nvSpPr>
        <p:spPr bwMode="auto">
          <a:xfrm>
            <a:off x="579439" y="614362"/>
            <a:ext cx="7985125" cy="34529"/>
          </a:xfrm>
          <a:custGeom>
            <a:avLst/>
            <a:gdLst>
              <a:gd name="T0" fmla="*/ 0 w 8352155"/>
              <a:gd name="T1" fmla="*/ 0 h 45719"/>
              <a:gd name="T2" fmla="*/ 7298521 w 8352155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52155" h="45719">
                <a:moveTo>
                  <a:pt x="0" y="0"/>
                </a:moveTo>
                <a:lnTo>
                  <a:pt x="8351901" y="0"/>
                </a:lnTo>
              </a:path>
            </a:pathLst>
          </a:custGeom>
          <a:noFill/>
          <a:ln w="6604">
            <a:solidFill>
              <a:srgbClr val="1D1D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3992A-1841-1442-A574-B2544851F8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251" y="4686300"/>
            <a:ext cx="112622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888" y="2228850"/>
            <a:ext cx="7886700" cy="1085850"/>
          </a:xfrm>
        </p:spPr>
        <p:txBody>
          <a:bodyPr anchor="t" anchorCtr="0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57350"/>
            <a:ext cx="7886700" cy="4572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000" b="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3888" y="2228850"/>
            <a:ext cx="7886700" cy="1085850"/>
          </a:xfrm>
        </p:spPr>
        <p:txBody>
          <a:bodyPr anchor="t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57350"/>
            <a:ext cx="7886700" cy="4572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84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888" y="2228850"/>
            <a:ext cx="7886700" cy="1085850"/>
          </a:xfrm>
        </p:spPr>
        <p:txBody>
          <a:bodyPr anchor="t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57350"/>
            <a:ext cx="7886700" cy="4572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73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Quote">
    <p:bg>
      <p:bgPr>
        <a:solidFill>
          <a:srgbClr val="1CD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3888" y="2228850"/>
            <a:ext cx="7886700" cy="1085850"/>
          </a:xfrm>
        </p:spPr>
        <p:txBody>
          <a:bodyPr anchor="t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57350"/>
            <a:ext cx="7886700" cy="4572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Quote">
    <p:bg>
      <p:bgPr>
        <a:solidFill>
          <a:srgbClr val="AE2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888" y="2228850"/>
            <a:ext cx="7886700" cy="1085850"/>
          </a:xfrm>
        </p:spPr>
        <p:txBody>
          <a:bodyPr anchor="t" anchorCtr="0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57350"/>
            <a:ext cx="7886700" cy="4572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2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57251"/>
            <a:ext cx="3790950" cy="3775472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857251"/>
            <a:ext cx="3790950" cy="3775472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9438" y="285750"/>
            <a:ext cx="7985125" cy="328613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579439" y="614362"/>
            <a:ext cx="7985125" cy="34529"/>
          </a:xfrm>
          <a:custGeom>
            <a:avLst/>
            <a:gdLst>
              <a:gd name="T0" fmla="*/ 0 w 8352155"/>
              <a:gd name="T1" fmla="*/ 0 h 45719"/>
              <a:gd name="T2" fmla="*/ 7298521 w 8352155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52155" h="45719">
                <a:moveTo>
                  <a:pt x="0" y="0"/>
                </a:moveTo>
                <a:lnTo>
                  <a:pt x="8351901" y="0"/>
                </a:lnTo>
              </a:path>
            </a:pathLst>
          </a:custGeom>
          <a:noFill/>
          <a:ln w="6604">
            <a:solidFill>
              <a:srgbClr val="1D1D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3992A-1841-1442-A574-B2544851F8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251" y="4686300"/>
            <a:ext cx="112622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637359" cy="62865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1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1200150"/>
            <a:ext cx="3638549" cy="2915841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3992A-1841-1442-A574-B2544851F8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71999" cy="51435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1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8650" y="342900"/>
            <a:ext cx="3333750" cy="4343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rgbClr val="AE20A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1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8650" y="342900"/>
            <a:ext cx="3333750" cy="4343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371600"/>
            <a:ext cx="2486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43000" y="1683450"/>
            <a:ext cx="6858000" cy="945450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3714750"/>
            <a:ext cx="6858000" cy="74295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t>25 June 2018</a:t>
            </a:fld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87" y="228600"/>
            <a:ext cx="197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rgbClr val="1CD1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1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8650" y="342900"/>
            <a:ext cx="3333750" cy="4343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rgbClr val="37C5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0"/>
            <a:ext cx="4572001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8650" y="342900"/>
            <a:ext cx="3333750" cy="4343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9438" y="285750"/>
            <a:ext cx="7985125" cy="328613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3992A-1841-1442-A574-B2544851F8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251" y="4686300"/>
            <a:ext cx="112622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3992A-1841-1442-A574-B2544851F8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251" y="4686300"/>
            <a:ext cx="112622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5750"/>
            <a:ext cx="2949178" cy="74295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85751"/>
            <a:ext cx="4629150" cy="41100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085850"/>
            <a:ext cx="2949178" cy="3330847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3992A-1841-1442-A574-B2544851F8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251" y="4686300"/>
            <a:ext cx="112622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3714750"/>
            <a:ext cx="3429000" cy="1428750"/>
          </a:xfrm>
          <a:solidFill>
            <a:schemeClr val="bg1"/>
          </a:solidFill>
          <a:effectLst/>
        </p:spPr>
        <p:txBody>
          <a:bodyPr lIns="251999" tIns="251999" rIns="251999" bIns="251999"/>
          <a:lstStyle>
            <a:lvl1pPr marL="0" indent="0">
              <a:buNone/>
              <a:defRPr sz="16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6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971550"/>
            <a:ext cx="7162800" cy="32004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Red">
    <p:bg>
      <p:bgPr>
        <a:solidFill>
          <a:srgbClr val="AE2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971550"/>
            <a:ext cx="7162800" cy="32004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 Red">
    <p:bg>
      <p:bgPr>
        <a:solidFill>
          <a:srgbClr val="37C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971550"/>
            <a:ext cx="7162800" cy="32004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Red">
    <p:bg>
      <p:bgPr>
        <a:solidFill>
          <a:srgbClr val="1CD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0600" y="971550"/>
            <a:ext cx="7162800" cy="32004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bg1"/>
                </a:solidFill>
              </a:defRPr>
            </a:lvl2pPr>
            <a:lvl3pPr marL="685800" indent="0" algn="ctr"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ubhea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371600"/>
            <a:ext cx="2486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1683450"/>
            <a:ext cx="6858000" cy="945450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3714750"/>
            <a:ext cx="6858000" cy="74295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t>25 June 2018</a:t>
            </a:fld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87" y="228600"/>
            <a:ext cx="197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1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ubhea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371600"/>
            <a:ext cx="2486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1683450"/>
            <a:ext cx="6858000" cy="945450"/>
          </a:xfrm>
        </p:spPr>
        <p:txBody>
          <a:bodyPr anchor="ctr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43000" y="3714750"/>
            <a:ext cx="6858000" cy="74295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t>25 June 2018</a:t>
            </a:fld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87" y="228600"/>
            <a:ext cx="197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 userDrawn="1"/>
        </p:nvSpPr>
        <p:spPr>
          <a:xfrm>
            <a:off x="0" y="815578"/>
            <a:ext cx="9144000" cy="4327922"/>
          </a:xfrm>
          <a:custGeom>
            <a:avLst/>
            <a:gdLst/>
            <a:ahLst/>
            <a:cxnLst/>
            <a:rect l="l" t="t" r="r" b="b"/>
            <a:pathLst>
              <a:path w="9144000" h="5770245">
                <a:moveTo>
                  <a:pt x="0" y="5770029"/>
                </a:moveTo>
                <a:lnTo>
                  <a:pt x="9144000" y="5770029"/>
                </a:lnTo>
                <a:lnTo>
                  <a:pt x="9144000" y="0"/>
                </a:lnTo>
                <a:lnTo>
                  <a:pt x="0" y="0"/>
                </a:lnTo>
                <a:lnTo>
                  <a:pt x="0" y="5770029"/>
                </a:lnTo>
                <a:close/>
              </a:path>
            </a:pathLst>
          </a:custGeom>
          <a:solidFill>
            <a:srgbClr val="1CD164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ea typeface="+mn-ea"/>
            </a:endParaRPr>
          </a:p>
        </p:txBody>
      </p:sp>
      <p:pic>
        <p:nvPicPr>
          <p:cNvPr id="18" name="Picture 13" descr="Shield-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657350"/>
            <a:ext cx="2486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1959251"/>
            <a:ext cx="6858000" cy="94545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43000" y="4000500"/>
            <a:ext cx="6858000" cy="7429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pPr/>
              <a:t>25 June 2018</a:t>
            </a:fld>
            <a:endParaRPr lang="en-US" dirty="0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87" y="228600"/>
            <a:ext cx="197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8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Subhea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0" y="815578"/>
            <a:ext cx="9144000" cy="4327922"/>
          </a:xfrm>
          <a:custGeom>
            <a:avLst/>
            <a:gdLst/>
            <a:ahLst/>
            <a:cxnLst/>
            <a:rect l="l" t="t" r="r" b="b"/>
            <a:pathLst>
              <a:path w="9144000" h="5770245">
                <a:moveTo>
                  <a:pt x="0" y="5770029"/>
                </a:moveTo>
                <a:lnTo>
                  <a:pt x="9144000" y="5770029"/>
                </a:lnTo>
                <a:lnTo>
                  <a:pt x="9144000" y="0"/>
                </a:lnTo>
                <a:lnTo>
                  <a:pt x="0" y="0"/>
                </a:lnTo>
                <a:lnTo>
                  <a:pt x="0" y="5770029"/>
                </a:lnTo>
                <a:close/>
              </a:path>
            </a:pathLst>
          </a:custGeom>
          <a:solidFill>
            <a:srgbClr val="AE20AE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ea typeface="+mn-ea"/>
            </a:endParaRPr>
          </a:p>
        </p:txBody>
      </p:sp>
      <p:pic>
        <p:nvPicPr>
          <p:cNvPr id="19" name="Picture 13" descr="Shield-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657350"/>
            <a:ext cx="2486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143000" y="1959251"/>
            <a:ext cx="6858000" cy="94545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143000" y="4000500"/>
            <a:ext cx="6858000" cy="7429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pPr/>
              <a:t>25 June 2018</a:t>
            </a:fld>
            <a:endParaRPr lang="en-US" dirty="0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87" y="228600"/>
            <a:ext cx="197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Subhea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 userDrawn="1"/>
        </p:nvSpPr>
        <p:spPr>
          <a:xfrm>
            <a:off x="0" y="815578"/>
            <a:ext cx="9144000" cy="4327922"/>
          </a:xfrm>
          <a:custGeom>
            <a:avLst/>
            <a:gdLst/>
            <a:ahLst/>
            <a:cxnLst/>
            <a:rect l="l" t="t" r="r" b="b"/>
            <a:pathLst>
              <a:path w="9144000" h="5770245">
                <a:moveTo>
                  <a:pt x="0" y="5770029"/>
                </a:moveTo>
                <a:lnTo>
                  <a:pt x="9144000" y="5770029"/>
                </a:lnTo>
                <a:lnTo>
                  <a:pt x="9144000" y="0"/>
                </a:lnTo>
                <a:lnTo>
                  <a:pt x="0" y="0"/>
                </a:lnTo>
                <a:lnTo>
                  <a:pt x="0" y="5770029"/>
                </a:lnTo>
                <a:close/>
              </a:path>
            </a:pathLst>
          </a:custGeom>
          <a:solidFill>
            <a:srgbClr val="37C5F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dirty="0">
              <a:latin typeface="+mn-lt"/>
              <a:ea typeface="+mn-ea"/>
            </a:endParaRPr>
          </a:p>
        </p:txBody>
      </p:sp>
      <p:pic>
        <p:nvPicPr>
          <p:cNvPr id="19" name="Picture 13" descr="Shield-1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657350"/>
            <a:ext cx="2486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1143000" y="1959251"/>
            <a:ext cx="6858000" cy="94545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143000" y="4000500"/>
            <a:ext cx="6858000" cy="74295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pPr/>
              <a:t>25 June 2018</a:t>
            </a:fld>
            <a:endParaRPr lang="en-US" dirty="0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87" y="228600"/>
            <a:ext cx="197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ffset_149577 - BLURRED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" t="2921" b="4836"/>
          <a:stretch>
            <a:fillRect/>
          </a:stretch>
        </p:blipFill>
        <p:spPr bwMode="auto">
          <a:xfrm>
            <a:off x="0" y="8001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Shield-1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1543050"/>
            <a:ext cx="24860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844951"/>
            <a:ext cx="6858000" cy="945450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pPr/>
              <a:t>25 June 2018</a:t>
            </a:fld>
            <a:endParaRPr lang="en-US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187" y="228600"/>
            <a:ext cx="1970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50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285750"/>
            <a:ext cx="7985125" cy="328613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1"/>
            <a:ext cx="6915150" cy="3775472"/>
          </a:xfrm>
        </p:spPr>
        <p:txBody>
          <a:bodyPr lIns="0" tIns="0" rIns="0" bIns="0"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object 4"/>
          <p:cNvSpPr>
            <a:spLocks/>
          </p:cNvSpPr>
          <p:nvPr userDrawn="1"/>
        </p:nvSpPr>
        <p:spPr bwMode="auto">
          <a:xfrm>
            <a:off x="579439" y="614362"/>
            <a:ext cx="7985125" cy="34529"/>
          </a:xfrm>
          <a:custGeom>
            <a:avLst/>
            <a:gdLst>
              <a:gd name="T0" fmla="*/ 0 w 8352155"/>
              <a:gd name="T1" fmla="*/ 0 h 45719"/>
              <a:gd name="T2" fmla="*/ 7298521 w 8352155"/>
              <a:gd name="T3" fmla="*/ 0 h 4571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352155" h="45719">
                <a:moveTo>
                  <a:pt x="0" y="0"/>
                </a:moveTo>
                <a:lnTo>
                  <a:pt x="8351901" y="0"/>
                </a:lnTo>
              </a:path>
            </a:pathLst>
          </a:custGeom>
          <a:noFill/>
          <a:ln w="6604">
            <a:solidFill>
              <a:srgbClr val="1D1D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4251" y="4686300"/>
            <a:ext cx="112622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3992A-1841-1442-A574-B2544851F8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3191"/>
            <a:ext cx="7886700" cy="5048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</p:nvPr>
        </p:nvSpPr>
        <p:spPr>
          <a:xfrm>
            <a:off x="35433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1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CFFC832-F673-8C44-A84A-268D6F024F45}" type="datetime4">
              <a:rPr lang="en-GB" smtClean="0"/>
              <a:t>25 June 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33992A-1841-1442-A574-B2544851F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891" r:id="rId2"/>
    <p:sldLayoutId id="2147483893" r:id="rId3"/>
    <p:sldLayoutId id="2147483895" r:id="rId4"/>
    <p:sldLayoutId id="2147483934" r:id="rId5"/>
    <p:sldLayoutId id="2147483949" r:id="rId6"/>
    <p:sldLayoutId id="2147483950" r:id="rId7"/>
    <p:sldLayoutId id="2147483887" r:id="rId8"/>
    <p:sldLayoutId id="2147483924" r:id="rId9"/>
    <p:sldLayoutId id="2147483946" r:id="rId10"/>
    <p:sldLayoutId id="2147483925" r:id="rId11"/>
    <p:sldLayoutId id="2147483902" r:id="rId12"/>
    <p:sldLayoutId id="2147483914" r:id="rId13"/>
    <p:sldLayoutId id="2147483947" r:id="rId14"/>
    <p:sldLayoutId id="2147483948" r:id="rId15"/>
    <p:sldLayoutId id="2147483926" r:id="rId16"/>
    <p:sldLayoutId id="2147483931" r:id="rId17"/>
    <p:sldLayoutId id="2147483956" r:id="rId18"/>
    <p:sldLayoutId id="2147483957" r:id="rId19"/>
    <p:sldLayoutId id="2147483958" r:id="rId20"/>
    <p:sldLayoutId id="2147483959" r:id="rId21"/>
    <p:sldLayoutId id="2147483928" r:id="rId22"/>
    <p:sldLayoutId id="2147483929" r:id="rId23"/>
    <p:sldLayoutId id="2147483930" r:id="rId24"/>
    <p:sldLayoutId id="2147483951" r:id="rId25"/>
    <p:sldLayoutId id="2147483952" r:id="rId26"/>
    <p:sldLayoutId id="2147483953" r:id="rId27"/>
    <p:sldLayoutId id="2147483954" r:id="rId28"/>
    <p:sldLayoutId id="2147483955" r:id="rId2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/>
        <a:buChar char="•"/>
        <a:defRPr sz="1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3450"/>
            <a:ext cx="7696200" cy="9454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dirty="0"/>
              <a:t>Vocational qualifications for 14-16 year olds: Exploration of knowledge, skills and teacher perceptions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Sylvia Vitello &amp; Simon </a:t>
            </a:r>
            <a:r>
              <a:rPr lang="en-GB" dirty="0" smtClean="0"/>
              <a:t>Child</a:t>
            </a:r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5th International Conference on Employer Engagement and </a:t>
            </a:r>
            <a:r>
              <a:rPr lang="en-US" sz="1600" dirty="0" smtClean="0"/>
              <a:t>Training</a:t>
            </a:r>
          </a:p>
          <a:p>
            <a:r>
              <a:rPr lang="en-US" sz="1600" dirty="0" smtClean="0"/>
              <a:t>Thursday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July 2018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093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Phase 2: Taxonomy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1"/>
            <a:ext cx="8058150" cy="3775472"/>
          </a:xfrm>
        </p:spPr>
        <p:txBody>
          <a:bodyPr>
            <a:normAutofit/>
          </a:bodyPr>
          <a:lstStyle/>
          <a:p>
            <a:r>
              <a:rPr lang="en-GB" sz="1800" dirty="0"/>
              <a:t>E</a:t>
            </a:r>
            <a:r>
              <a:rPr lang="en-GB" sz="1800" dirty="0" smtClean="0"/>
              <a:t>ducational taxonomies have identified different types (domains) of knowledge and mental processing (Greatorex &amp; Suto, 2016).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0070C0"/>
                </a:solidFill>
              </a:rPr>
              <a:t> Knowledge: e.g., factual, psychomotor, interpersonal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341438" algn="l"/>
              </a:tabLst>
            </a:pPr>
            <a:r>
              <a:rPr lang="en-GB" sz="1600" dirty="0" smtClean="0">
                <a:solidFill>
                  <a:schemeClr val="accent2"/>
                </a:solidFill>
              </a:rPr>
              <a:t> Mental processing: e.g., retrieval, recall, analysis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 smtClean="0"/>
              <a:t>Map onto learning outcomes/educational objectives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 smtClean="0"/>
              <a:t>	“Give </a:t>
            </a:r>
            <a:r>
              <a:rPr lang="en-US" sz="1600" i="1" dirty="0"/>
              <a:t>two potential barriers to participation in an emerging sport”	</a:t>
            </a:r>
            <a:endParaRPr lang="en-US" sz="1600" i="1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Hierarchical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AutoShape 2" descr="Image result for staircas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619500" y="2800350"/>
            <a:ext cx="209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  <a:latin typeface="+mj-lt"/>
              </a:rPr>
              <a:t>Factual knowledge</a:t>
            </a:r>
            <a:endParaRPr lang="en-GB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280035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  <a:latin typeface="+mj-lt"/>
              </a:rPr>
              <a:t>Retrieval</a:t>
            </a:r>
            <a:endParaRPr lang="en-GB" sz="16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71600" y="2857500"/>
            <a:ext cx="495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09800" y="2857500"/>
            <a:ext cx="4876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218" y="3409950"/>
            <a:ext cx="1765960" cy="14544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66800" y="427287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Simple/</a:t>
            </a:r>
          </a:p>
          <a:p>
            <a:r>
              <a:rPr lang="en-GB" sz="1600" dirty="0" smtClean="0">
                <a:latin typeface="+mj-lt"/>
              </a:rPr>
              <a:t>low demand</a:t>
            </a:r>
            <a:endParaRPr lang="en-GB" sz="16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6928" y="356295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Complex/</a:t>
            </a:r>
          </a:p>
          <a:p>
            <a:r>
              <a:rPr lang="en-GB" sz="1600" dirty="0" smtClean="0">
                <a:latin typeface="+mj-lt"/>
              </a:rPr>
              <a:t>high demand</a:t>
            </a:r>
            <a:endParaRPr lang="en-GB" sz="1600" dirty="0">
              <a:latin typeface="+mj-l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14155" y="3839258"/>
            <a:ext cx="1409700" cy="10183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Domains of knowledge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15" y="628650"/>
            <a:ext cx="5260802" cy="445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7239000" y="828675"/>
            <a:ext cx="0" cy="9619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239000" y="1887566"/>
            <a:ext cx="0" cy="8864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239000" y="2851644"/>
            <a:ext cx="0" cy="6503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239000" y="3600450"/>
            <a:ext cx="3544" cy="14859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72916" y="411256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Non -Hierarchical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7864" y="2053787"/>
            <a:ext cx="1007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Hierarchy </a:t>
            </a:r>
          </a:p>
          <a:p>
            <a:r>
              <a:rPr lang="en-GB" sz="1400" dirty="0" smtClean="0">
                <a:latin typeface="+mn-lt"/>
              </a:rPr>
              <a:t>of demand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79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Levels of mental processing (cognitive)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963469" y="1428751"/>
            <a:ext cx="0" cy="31241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60140" y="2489926"/>
            <a:ext cx="1007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Hierarchy </a:t>
            </a:r>
          </a:p>
          <a:p>
            <a:r>
              <a:rPr lang="en-GB" sz="1400" dirty="0" smtClean="0">
                <a:latin typeface="+mn-lt"/>
              </a:rPr>
              <a:t>of demand</a:t>
            </a:r>
            <a:endParaRPr lang="en-GB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4174" y="3790950"/>
            <a:ext cx="2514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L1: Retrieval</a:t>
            </a:r>
          </a:p>
          <a:p>
            <a:r>
              <a:rPr lang="en-GB" sz="1400" dirty="0" smtClean="0"/>
              <a:t>Produce a statement about information from memory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70" y="1448794"/>
            <a:ext cx="5424373" cy="31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800101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Six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levels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mental processing can be used on each type of knowledge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(Marzano and Kendall, 2007, 2008).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4174" y="1657350"/>
            <a:ext cx="2479344" cy="832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 smtClean="0"/>
              <a:t>L4: Knowledge utilisation</a:t>
            </a:r>
          </a:p>
          <a:p>
            <a:r>
              <a:rPr lang="en-GB" sz="1400" dirty="0" smtClean="0"/>
              <a:t>Hypothesise about events and phenomena</a:t>
            </a:r>
          </a:p>
        </p:txBody>
      </p:sp>
    </p:spTree>
    <p:extLst>
      <p:ext uri="{BB962C8B-B14F-4D97-AF65-F5344CB8AC3E}">
        <p14:creationId xmlns:p14="http://schemas.microsoft.com/office/powerpoint/2010/main" val="7638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Levels of mental processing (meta-cognition, self-system)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71601" y="1181876"/>
            <a:ext cx="1" cy="25328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2238034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Hierarchical</a:t>
            </a:r>
            <a:endParaRPr lang="en-GB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78" y="895350"/>
            <a:ext cx="642623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7990003" y="1236834"/>
            <a:ext cx="3544" cy="13144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978128" y="2551284"/>
            <a:ext cx="0" cy="1163466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77200" y="227559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n-lt"/>
              </a:rPr>
              <a:t>Non-hierarchical</a:t>
            </a:r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497" y="3886201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L5: How students learn about their knowledge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L6: What they know about their attention and motivation to learn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Phase 3: Teacher interviews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1"/>
            <a:ext cx="8058150" cy="3775472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Most over the phone</a:t>
            </a:r>
          </a:p>
          <a:p>
            <a:r>
              <a:rPr lang="en-GB" sz="1800" dirty="0" smtClean="0"/>
              <a:t>13 teachers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1600" dirty="0"/>
              <a:t> </a:t>
            </a:r>
            <a:r>
              <a:rPr lang="en-GB" sz="1600" dirty="0" smtClean="0"/>
              <a:t>Three from each Cambridge National qualification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 One paired interview (Creative iMedia)</a:t>
            </a:r>
          </a:p>
          <a:p>
            <a:pPr>
              <a:lnSpc>
                <a:spcPct val="120000"/>
              </a:lnSpc>
            </a:pPr>
            <a:r>
              <a:rPr lang="en-GB" sz="1800" dirty="0" smtClean="0"/>
              <a:t>All taught Cambridge National and all but one also offered the GCSE</a:t>
            </a:r>
          </a:p>
          <a:p>
            <a:r>
              <a:rPr lang="en-GB" sz="1800" dirty="0" smtClean="0"/>
              <a:t>Interview structure: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GB" sz="1600" dirty="0"/>
              <a:t>Section A – Participant information and context 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US" sz="1600" dirty="0"/>
              <a:t>Section B – The decision process in offering qualifications 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US" sz="1600" dirty="0"/>
              <a:t>Section C – Teaching in the school 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fr-FR" sz="1600" dirty="0"/>
              <a:t>Section D – </a:t>
            </a:r>
            <a:r>
              <a:rPr lang="fr-FR" sz="1600" dirty="0" smtClean="0"/>
              <a:t>Content-</a:t>
            </a:r>
            <a:r>
              <a:rPr lang="fr-FR" sz="1600" dirty="0" err="1" smtClean="0"/>
              <a:t>specific</a:t>
            </a:r>
            <a:r>
              <a:rPr lang="fr-FR" sz="1600" dirty="0" smtClean="0"/>
              <a:t> </a:t>
            </a:r>
            <a:r>
              <a:rPr lang="fr-FR" sz="1600" dirty="0"/>
              <a:t>questions 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US" sz="1600" dirty="0"/>
              <a:t>Section E – Skills that students learn </a:t>
            </a:r>
          </a:p>
          <a:p>
            <a:pPr marL="457200" indent="-285750">
              <a:buFont typeface="Wingdings" panose="05000000000000000000" pitchFamily="2" charset="2"/>
              <a:buChar char="Ø"/>
            </a:pPr>
            <a:r>
              <a:rPr lang="en-GB" sz="1600" dirty="0"/>
              <a:t>Section F – Future qualifications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C:\Users\vitels\AppData\Local\Microsoft\Windows\Temporary Internet Files\Content.IE5\AGZ3WCK5\Classroom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440" y="673110"/>
            <a:ext cx="2054560" cy="136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3638550"/>
            <a:ext cx="42672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8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Technical Award content different to GCSE content?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738605"/>
              </p:ext>
            </p:extLst>
          </p:nvPr>
        </p:nvGraphicFramePr>
        <p:xfrm>
          <a:off x="228600" y="811531"/>
          <a:ext cx="8534400" cy="3871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209800"/>
                <a:gridCol w="2667000"/>
                <a:gridCol w="2057400"/>
              </a:tblGrid>
              <a:tr h="47310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Technical Award</a:t>
                      </a:r>
                      <a:endParaRPr lang="en-GB" sz="1400" baseline="0" dirty="0" smtClean="0"/>
                    </a:p>
                    <a:p>
                      <a:r>
                        <a:rPr lang="en-GB" sz="1400" baseline="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400" baseline="0" dirty="0" smtClean="0"/>
                        <a:t>GCSE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Units with no overlap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Units with partial overlap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Units with  complete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overlap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333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Sport Science </a:t>
                      </a:r>
                    </a:p>
                    <a:p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 PE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Technology in sport</a:t>
                      </a:r>
                    </a:p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 psychology </a:t>
                      </a:r>
                    </a:p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Sports nutrition 	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Reducing the risk of sports injuries </a:t>
                      </a:r>
                    </a:p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Applying principles of training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Body’s response to physical activity 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8828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Sport Studies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 PE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Sports leadership</a:t>
                      </a:r>
                    </a:p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Working in the sports industry 	</a:t>
                      </a:r>
                    </a:p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knowledge and skills in outdoor activities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Sport and the media 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Contemporary issues in sport </a:t>
                      </a:r>
                    </a:p>
                    <a:p>
                      <a:pPr marL="0" marR="0" indent="-108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sports skills 	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31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Creative iMedia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sym typeface="Wingdings" panose="05000000000000000000" pitchFamily="2" charset="2"/>
                        </a:rPr>
                        <a:t> Media studies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 smtClean="0"/>
                        <a:t>All 10 units (planning</a:t>
                      </a:r>
                      <a:r>
                        <a:rPr lang="en-GB" sz="1400" baseline="0" dirty="0" smtClean="0"/>
                        <a:t> of productions)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4739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Enterprise</a:t>
                      </a:r>
                    </a:p>
                    <a:p>
                      <a:r>
                        <a:rPr lang="en-GB" sz="1400" baseline="0" dirty="0" smtClean="0">
                          <a:sym typeface="Wingdings" panose="05000000000000000000" pitchFamily="2" charset="2"/>
                        </a:rPr>
                        <a:t> Business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-108000"/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Design</a:t>
                      </a:r>
                      <a:r>
                        <a:rPr lang="en-GB" sz="1400" baseline="0" dirty="0" smtClean="0"/>
                        <a:t> a business proposal</a:t>
                      </a:r>
                    </a:p>
                    <a:p>
                      <a:pPr mar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GB" sz="1400" baseline="0" dirty="0" smtClean="0"/>
                        <a:t>Market and pitch and business proposal</a:t>
                      </a:r>
                      <a:endParaRPr lang="en-GB" sz="1400" dirty="0"/>
                    </a:p>
                  </a:txBody>
                  <a:tcPr marT="34290" marB="3429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-10800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Enterprise</a:t>
                      </a:r>
                      <a:r>
                        <a:rPr lang="en-GB" sz="1400" baseline="0" dirty="0" smtClean="0"/>
                        <a:t> and marketing concepts</a:t>
                      </a:r>
                      <a:endParaRPr lang="en-GB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886200" y="3409950"/>
            <a:ext cx="2438400" cy="6096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676400" y="2000250"/>
            <a:ext cx="2209800" cy="8001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705600" y="1257300"/>
            <a:ext cx="2057400" cy="337185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527175" algn="l"/>
              </a:tabLst>
            </a:pPr>
            <a:r>
              <a:rPr lang="en-GB" dirty="0" smtClean="0"/>
              <a:t>Is overlapping content actually taught the same?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/>
              <a:t>Yes, sometimes</a:t>
            </a:r>
          </a:p>
          <a:p>
            <a:endParaRPr lang="en-GB" sz="1000" dirty="0"/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GB" sz="1600" dirty="0" smtClean="0"/>
              <a:t>But not always…</a:t>
            </a:r>
            <a:endParaRPr lang="en-GB" sz="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Enhanced practical/contextual element in the teaching of Cambridge Nationals than GCSE </a:t>
            </a:r>
          </a:p>
          <a:p>
            <a:endParaRPr lang="en-GB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Real-world examples (e.g., case studies, Dragon’s Den) </a:t>
            </a:r>
            <a:endParaRPr lang="en-GB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Relating </a:t>
            </a:r>
            <a:r>
              <a:rPr lang="en-GB" sz="1600" dirty="0"/>
              <a:t>content to jobs (e.g., </a:t>
            </a:r>
            <a:r>
              <a:rPr lang="en-GB" sz="1600" dirty="0" smtClean="0"/>
              <a:t>sport coaching)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Different assessment strategies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342900" lvl="1" indent="0">
              <a:buNone/>
            </a:pPr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2" name="AutoShape 2" descr="Image result for dragon's den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dragon's den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2438400" y="1000125"/>
            <a:ext cx="2819400" cy="257175"/>
          </a:xfrm>
          <a:prstGeom prst="wedgeRoundRectCallout">
            <a:avLst>
              <a:gd name="adj1" fmla="val -58073"/>
              <a:gd name="adj2" fmla="val -4062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</a:rPr>
              <a:t>“</a:t>
            </a:r>
            <a:r>
              <a:rPr lang="en-US" sz="1600" dirty="0">
                <a:solidFill>
                  <a:schemeClr val="tx1"/>
                </a:solidFill>
              </a:rPr>
              <a:t>Very </a:t>
            </a:r>
            <a:r>
              <a:rPr lang="en-US" sz="1600" dirty="0" err="1">
                <a:solidFill>
                  <a:schemeClr val="tx1"/>
                </a:solidFill>
              </a:rPr>
              <a:t>very</a:t>
            </a:r>
            <a:r>
              <a:rPr lang="en-US" sz="1600" dirty="0">
                <a:solidFill>
                  <a:schemeClr val="tx1"/>
                </a:solidFill>
              </a:rPr>
              <a:t> similar to GCSE</a:t>
            </a:r>
            <a:r>
              <a:rPr lang="en-GB" sz="1600" dirty="0" smtClean="0">
                <a:solidFill>
                  <a:schemeClr val="tx1"/>
                </a:solidFill>
              </a:rPr>
              <a:t>”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62600" y="800100"/>
            <a:ext cx="3124200" cy="704850"/>
          </a:xfrm>
          <a:prstGeom prst="wedgeRoundRectCallout">
            <a:avLst>
              <a:gd name="adj1" fmla="val -62430"/>
              <a:gd name="adj2" fmla="val -247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“I like </a:t>
            </a:r>
            <a:r>
              <a:rPr lang="en-US" sz="1600" dirty="0">
                <a:solidFill>
                  <a:schemeClr val="tx1"/>
                </a:solidFill>
              </a:rPr>
              <a:t>to think that the teaching is the same for CamNat and GCSE </a:t>
            </a:r>
            <a:r>
              <a:rPr lang="en-US" sz="1600" dirty="0" smtClean="0">
                <a:solidFill>
                  <a:schemeClr val="tx1"/>
                </a:solidFill>
              </a:rPr>
              <a:t>students”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352800" y="2038350"/>
            <a:ext cx="5257800" cy="819150"/>
          </a:xfrm>
          <a:prstGeom prst="wedgeRoundRectCallout">
            <a:avLst>
              <a:gd name="adj1" fmla="val -54341"/>
              <a:gd name="adj2" fmla="val -386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“In </a:t>
            </a:r>
            <a:r>
              <a:rPr lang="en-US" sz="1600" dirty="0">
                <a:solidFill>
                  <a:schemeClr val="tx1"/>
                </a:solidFill>
              </a:rPr>
              <a:t>the GCSE a more traditional approach, might be quite theoretical. The CamNat taught on basis of application of what it was like for their little </a:t>
            </a:r>
            <a:r>
              <a:rPr lang="en-US" sz="1600" dirty="0" smtClean="0">
                <a:solidFill>
                  <a:schemeClr val="tx1"/>
                </a:solidFill>
              </a:rPr>
              <a:t>business”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410200" y="3448050"/>
            <a:ext cx="3200400" cy="571500"/>
          </a:xfrm>
          <a:prstGeom prst="wedgeRoundRectCallout">
            <a:avLst>
              <a:gd name="adj1" fmla="val -54341"/>
              <a:gd name="adj2" fmla="val -386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“We bring in the careers aspect” (risk of sport injuries unit)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362200" y="4324350"/>
            <a:ext cx="5029200" cy="628650"/>
          </a:xfrm>
          <a:prstGeom prst="wedgeRoundRectCallout">
            <a:avLst>
              <a:gd name="adj1" fmla="val -37850"/>
              <a:gd name="adj2" fmla="val -8135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“The kids who put more effort in in the pre-production end of things do come up with the better product”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527175" algn="l"/>
              </a:tabLst>
            </a:pPr>
            <a:r>
              <a:rPr lang="en-GB" dirty="0" smtClean="0"/>
              <a:t>What do teachers think?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739378"/>
            <a:ext cx="6915150" cy="3775472"/>
          </a:xfrm>
        </p:spPr>
        <p:txBody>
          <a:bodyPr>
            <a:normAutofit/>
          </a:bodyPr>
          <a:lstStyle/>
          <a:p>
            <a:r>
              <a:rPr lang="en-GB" sz="1600" dirty="0" smtClean="0"/>
              <a:t>Certain areas </a:t>
            </a:r>
            <a:r>
              <a:rPr lang="en-GB" sz="1600" dirty="0"/>
              <a:t>of </a:t>
            </a:r>
            <a:r>
              <a:rPr lang="en-GB" sz="1600" dirty="0" smtClean="0"/>
              <a:t>the Cambridge Nationals were:</a:t>
            </a:r>
          </a:p>
          <a:p>
            <a:pPr marL="342900" indent="-342900">
              <a:buAutoNum type="arabicParenR"/>
            </a:pPr>
            <a:r>
              <a:rPr lang="en-GB" sz="1600" dirty="0"/>
              <a:t>H</a:t>
            </a:r>
            <a:r>
              <a:rPr lang="en-GB" sz="1600" dirty="0" smtClean="0"/>
              <a:t>ighly valued</a:t>
            </a:r>
          </a:p>
          <a:p>
            <a:pPr marL="342900" indent="-342900">
              <a:buAutoNum type="arabicParenR"/>
            </a:pPr>
            <a:r>
              <a:rPr lang="en-GB" sz="1600" dirty="0"/>
              <a:t>P</a:t>
            </a:r>
            <a:r>
              <a:rPr lang="en-GB" sz="1600" dirty="0" smtClean="0"/>
              <a:t>rovided </a:t>
            </a:r>
            <a:r>
              <a:rPr lang="en-GB" sz="1600" dirty="0"/>
              <a:t>a key differentiation from the GCSE </a:t>
            </a:r>
            <a:r>
              <a:rPr lang="en-GB" sz="1600" dirty="0" smtClean="0"/>
              <a:t>equivalent</a:t>
            </a:r>
          </a:p>
          <a:p>
            <a:pPr marL="342900" indent="-342900">
              <a:buAutoNum type="arabicParenR"/>
            </a:pPr>
            <a:endParaRPr lang="en-GB" sz="1600" dirty="0"/>
          </a:p>
          <a:p>
            <a:endParaRPr lang="en-GB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653143"/>
              </p:ext>
            </p:extLst>
          </p:nvPr>
        </p:nvGraphicFramePr>
        <p:xfrm>
          <a:off x="457200" y="1809750"/>
          <a:ext cx="3600450" cy="2773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8700"/>
                <a:gridCol w="2571750"/>
              </a:tblGrid>
              <a:tr h="26289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Topic/content area</a:t>
                      </a:r>
                      <a:endParaRPr lang="en-GB" sz="1600" dirty="0"/>
                    </a:p>
                  </a:txBody>
                  <a:tcPr marT="34290" marB="34290"/>
                </a:tc>
              </a:tr>
              <a:tr h="98298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Sport Studies</a:t>
                      </a:r>
                      <a:endParaRPr lang="en-GB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dirty="0" smtClean="0"/>
                        <a:t>Leadership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aseline="0" dirty="0" smtClean="0"/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 smtClean="0"/>
                        <a:t>Working in the Sports Industry</a:t>
                      </a:r>
                      <a:endParaRPr lang="en-GB" sz="1600" u="none" dirty="0" smtClean="0"/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u="none" dirty="0"/>
                    </a:p>
                  </a:txBody>
                  <a:tcPr marT="34290" marB="34290"/>
                </a:tc>
              </a:tr>
              <a:tr h="78867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Business</a:t>
                      </a:r>
                      <a:r>
                        <a:rPr lang="en-GB" sz="1600" baseline="0" dirty="0" smtClean="0"/>
                        <a:t> (legacy)</a:t>
                      </a:r>
                    </a:p>
                    <a:p>
                      <a:endParaRPr lang="en-GB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Setting up </a:t>
                      </a:r>
                      <a:r>
                        <a:rPr lang="en-GB" sz="1600" baseline="0" dirty="0" smtClean="0"/>
                        <a:t>a business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T="34290" marB="34290"/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Creative iMedia</a:t>
                      </a:r>
                      <a:endParaRPr lang="en-GB" sz="16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Technical</a:t>
                      </a:r>
                      <a:r>
                        <a:rPr lang="en-GB" sz="1600" baseline="0" dirty="0" smtClean="0"/>
                        <a:t>/computer software</a:t>
                      </a:r>
                      <a:endParaRPr lang="en-GB" sz="16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4419600" y="1902093"/>
            <a:ext cx="3048000" cy="326757"/>
          </a:xfrm>
          <a:prstGeom prst="wedgeRoundRectCallout">
            <a:avLst>
              <a:gd name="adj1" fmla="val -81131"/>
              <a:gd name="adj2" fmla="val 7341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971675" algn="l"/>
              </a:tabLst>
            </a:pPr>
            <a:r>
              <a:rPr lang="en-GB" sz="1600" dirty="0">
                <a:solidFill>
                  <a:schemeClr val="tx1"/>
                </a:solidFill>
              </a:rPr>
              <a:t>“The main one is leadership”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447805" y="2343150"/>
            <a:ext cx="4283034" cy="581149"/>
          </a:xfrm>
          <a:prstGeom prst="wedgeRoundRectCallout">
            <a:avLst>
              <a:gd name="adj1" fmla="val -63816"/>
              <a:gd name="adj2" fmla="val 1002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971675" algn="l"/>
              </a:tabLst>
            </a:pPr>
            <a:r>
              <a:rPr lang="en-GB" sz="1600" dirty="0" smtClean="0">
                <a:solidFill>
                  <a:schemeClr val="tx1"/>
                </a:solidFill>
              </a:rPr>
              <a:t>“</a:t>
            </a:r>
            <a:r>
              <a:rPr lang="en-US" sz="1600" dirty="0" smtClean="0">
                <a:solidFill>
                  <a:schemeClr val="tx1"/>
                </a:solidFill>
              </a:rPr>
              <a:t>…can </a:t>
            </a:r>
            <a:r>
              <a:rPr lang="en-US" sz="1600" dirty="0">
                <a:solidFill>
                  <a:schemeClr val="tx1"/>
                </a:solidFill>
              </a:rPr>
              <a:t>relate their work to the career they </a:t>
            </a:r>
            <a:r>
              <a:rPr lang="en-US" sz="1600" dirty="0" smtClean="0">
                <a:solidFill>
                  <a:schemeClr val="tx1"/>
                </a:solidFill>
              </a:rPr>
              <a:t>want…so </a:t>
            </a:r>
            <a:r>
              <a:rPr lang="en-US" sz="1600" dirty="0">
                <a:solidFill>
                  <a:schemeClr val="tx1"/>
                </a:solidFill>
              </a:rPr>
              <a:t>it helps them prepare the CV</a:t>
            </a:r>
            <a:r>
              <a:rPr lang="en-GB" sz="1600" dirty="0" smtClean="0">
                <a:solidFill>
                  <a:schemeClr val="tx1"/>
                </a:solidFill>
              </a:rPr>
              <a:t>”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483431" y="3028950"/>
            <a:ext cx="4283034" cy="533400"/>
          </a:xfrm>
          <a:prstGeom prst="wedgeRoundRectCallout">
            <a:avLst>
              <a:gd name="adj1" fmla="val -64648"/>
              <a:gd name="adj2" fmla="val 175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971675" algn="l"/>
              </a:tabLst>
            </a:pPr>
            <a:r>
              <a:rPr lang="en-GB" sz="1600" dirty="0" smtClean="0">
                <a:solidFill>
                  <a:schemeClr val="tx1"/>
                </a:solidFill>
              </a:rPr>
              <a:t>“The Nationals worked for Enterprise unit because it got them to use a range of skills”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520047" y="3635583"/>
            <a:ext cx="4283034" cy="688767"/>
          </a:xfrm>
          <a:prstGeom prst="wedgeRoundRectCallout">
            <a:avLst>
              <a:gd name="adj1" fmla="val -64925"/>
              <a:gd name="adj2" fmla="val -6091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971675" algn="l"/>
              </a:tabLst>
            </a:pPr>
            <a:r>
              <a:rPr lang="en-GB" sz="1600" dirty="0" smtClean="0">
                <a:solidFill>
                  <a:schemeClr val="tx1"/>
                </a:solidFill>
              </a:rPr>
              <a:t>“Needs…some reality </a:t>
            </a:r>
            <a:r>
              <a:rPr lang="en-GB" sz="1600" dirty="0">
                <a:solidFill>
                  <a:schemeClr val="tx1"/>
                </a:solidFill>
              </a:rPr>
              <a:t>to a qualification….I wanted everybody to have that experience of running a mini-business</a:t>
            </a:r>
            <a:r>
              <a:rPr lang="en-GB" sz="1600" dirty="0" smtClean="0">
                <a:solidFill>
                  <a:schemeClr val="tx1"/>
                </a:solidFill>
              </a:rPr>
              <a:t>”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964873" y="4400550"/>
            <a:ext cx="4306289" cy="581149"/>
          </a:xfrm>
          <a:prstGeom prst="wedgeRoundRectCallout">
            <a:avLst>
              <a:gd name="adj1" fmla="val -57854"/>
              <a:gd name="adj2" fmla="val -490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971675" algn="l"/>
              </a:tabLst>
            </a:pPr>
            <a:r>
              <a:rPr lang="en-GB" sz="1600" dirty="0" smtClean="0">
                <a:solidFill>
                  <a:schemeClr val="tx1"/>
                </a:solidFill>
              </a:rPr>
              <a:t>“Overall, the </a:t>
            </a:r>
            <a:r>
              <a:rPr lang="en-GB" sz="1600" dirty="0">
                <a:solidFill>
                  <a:schemeClr val="tx1"/>
                </a:solidFill>
              </a:rPr>
              <a:t>kids doing Creative iMedia probably come out with better </a:t>
            </a:r>
            <a:r>
              <a:rPr lang="en-GB" sz="1600" dirty="0" smtClean="0">
                <a:solidFill>
                  <a:schemeClr val="tx1"/>
                </a:solidFill>
              </a:rPr>
              <a:t>software skills”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621730" y="742950"/>
            <a:ext cx="1388670" cy="457200"/>
          </a:xfrm>
          <a:prstGeom prst="cloudCallout">
            <a:avLst>
              <a:gd name="adj1" fmla="val -82254"/>
              <a:gd name="adj2" fmla="val -48322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students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7271162" y="742950"/>
            <a:ext cx="1491838" cy="457200"/>
          </a:xfrm>
          <a:prstGeom prst="cloudCallout">
            <a:avLst>
              <a:gd name="adj1" fmla="val -82254"/>
              <a:gd name="adj2" fmla="val -48322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outcomes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791200" y="1200150"/>
            <a:ext cx="1388670" cy="457200"/>
          </a:xfrm>
          <a:prstGeom prst="cloudCallout">
            <a:avLst>
              <a:gd name="adj1" fmla="val -82254"/>
              <a:gd name="adj2" fmla="val -48322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enjoy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7474527" y="1257300"/>
            <a:ext cx="1388670" cy="457200"/>
          </a:xfrm>
          <a:prstGeom prst="cloudCallout">
            <a:avLst>
              <a:gd name="adj1" fmla="val -82254"/>
              <a:gd name="adj2" fmla="val -48322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careers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0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 types of </a:t>
            </a:r>
            <a:r>
              <a:rPr lang="en-GB" dirty="0" smtClean="0"/>
              <a:t>knowledge to </a:t>
            </a:r>
            <a:r>
              <a:rPr lang="en-GB" dirty="0"/>
              <a:t>GCSEs?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30850"/>
              </p:ext>
            </p:extLst>
          </p:nvPr>
        </p:nvGraphicFramePr>
        <p:xfrm>
          <a:off x="304800" y="1112083"/>
          <a:ext cx="7162800" cy="3745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524000"/>
                <a:gridCol w="1219200"/>
                <a:gridCol w="1143000"/>
                <a:gridCol w="1295400"/>
                <a:gridCol w="838200"/>
              </a:tblGrid>
              <a:tr h="164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Sport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Science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Sport Studies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Creative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iMedia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Business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16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Information</a:t>
                      </a:r>
                    </a:p>
                    <a:p>
                      <a:pPr algn="ctr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knowledge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Principles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Generalizations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Time sequences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Facts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Vocabulary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Mental </a:t>
                      </a:r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procedures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Macro-procedure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Tactics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Algorithm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Single rule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Psychomotor procedures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Complex rules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Simple </a:t>
                      </a:r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rules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Foundational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Interpersonal domain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Communication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Relationships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Peer </a:t>
                      </a:r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leadership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Social agility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2895600" y="1352550"/>
            <a:ext cx="0" cy="104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5600" y="2457150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95600" y="3333750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696200" y="715402"/>
            <a:ext cx="1295402" cy="1323439"/>
            <a:chOff x="7696200" y="715402"/>
            <a:chExt cx="1295402" cy="1323439"/>
          </a:xfrm>
        </p:grpSpPr>
        <p:sp>
          <p:nvSpPr>
            <p:cNvPr id="19" name="Oval 18"/>
            <p:cNvSpPr/>
            <p:nvPr/>
          </p:nvSpPr>
          <p:spPr>
            <a:xfrm>
              <a:off x="7696200" y="792241"/>
              <a:ext cx="263953" cy="17930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696200" y="1097041"/>
              <a:ext cx="263953" cy="17930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60154" y="715402"/>
              <a:ext cx="10314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National</a:t>
              </a:r>
            </a:p>
            <a:p>
              <a:pPr>
                <a:spcBef>
                  <a:spcPts val="0"/>
                </a:spcBef>
              </a:pPr>
              <a:endParaRPr lang="en-GB" sz="800" dirty="0" smtClean="0">
                <a:latin typeface="+mj-lt"/>
              </a:endParaRP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GCSE </a:t>
              </a:r>
            </a:p>
            <a:p>
              <a:pPr>
                <a:spcBef>
                  <a:spcPts val="0"/>
                </a:spcBef>
              </a:pPr>
              <a:endParaRPr lang="en-GB" sz="800" dirty="0" smtClean="0">
                <a:latin typeface="+mj-lt"/>
              </a:endParaRP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Both</a:t>
              </a:r>
            </a:p>
            <a:p>
              <a:pPr>
                <a:spcBef>
                  <a:spcPts val="0"/>
                </a:spcBef>
              </a:pPr>
              <a:endParaRPr lang="en-GB" sz="800" dirty="0">
                <a:latin typeface="+mj-lt"/>
              </a:endParaRP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None</a:t>
              </a:r>
              <a:endParaRPr lang="en-GB" sz="1400" dirty="0">
                <a:latin typeface="+mj-lt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696200" y="1428750"/>
              <a:ext cx="263953" cy="1793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7696200" y="1782841"/>
              <a:ext cx="263953" cy="1793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628650" y="739378"/>
            <a:ext cx="6915150" cy="47231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Mapping onto taxonomies of knowledge/skills and mental processing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305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2116"/>
            <a:ext cx="7886700" cy="37754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ea typeface="ＭＳ Ｐゴシック" charset="-128"/>
              </a:rPr>
              <a:t>Context: Government’s reforms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ea typeface="ＭＳ Ｐゴシック" charset="-128"/>
              </a:rPr>
              <a:t>Research aims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ea typeface="ＭＳ Ｐゴシック" charset="-128"/>
              </a:rPr>
              <a:t>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ea typeface="ＭＳ Ｐゴシック" charset="-128"/>
              </a:rPr>
              <a:t>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x-none" sz="2000" dirty="0" smtClean="0">
                <a:ea typeface="ＭＳ Ｐゴシック" charset="-128"/>
              </a:rPr>
              <a:t>Conclusions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 types of </a:t>
            </a:r>
            <a:r>
              <a:rPr lang="en-GB" dirty="0" smtClean="0"/>
              <a:t>knowledge to </a:t>
            </a:r>
            <a:r>
              <a:rPr lang="en-GB" dirty="0"/>
              <a:t>GCSEs?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94984"/>
              </p:ext>
            </p:extLst>
          </p:nvPr>
        </p:nvGraphicFramePr>
        <p:xfrm>
          <a:off x="304800" y="1112083"/>
          <a:ext cx="7162800" cy="3745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524000"/>
                <a:gridCol w="1219200"/>
                <a:gridCol w="1143000"/>
                <a:gridCol w="1295400"/>
                <a:gridCol w="838200"/>
              </a:tblGrid>
              <a:tr h="164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Sport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Science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Sport Studies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Creative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iMedia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Business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164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Information</a:t>
                      </a:r>
                    </a:p>
                    <a:p>
                      <a:pPr algn="ctr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knowledge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Principles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Generalizations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Time sequences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Facts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Vocabulary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Mental </a:t>
                      </a:r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procedures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Macro-procedure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Tactics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Algorithm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Single rule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Psychomotor procedures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Complex rules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Simple </a:t>
                      </a:r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rules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Foundational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Interpersonal domain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Communication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Relationships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Peer </a:t>
                      </a:r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leadership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0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Social agility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628650" y="739378"/>
            <a:ext cx="6915150" cy="472313"/>
          </a:xfrm>
        </p:spPr>
        <p:txBody>
          <a:bodyPr>
            <a:normAutofit/>
          </a:bodyPr>
          <a:lstStyle/>
          <a:p>
            <a:r>
              <a:rPr lang="en-GB" sz="1600" dirty="0" smtClean="0"/>
              <a:t>Mapping onto taxonomies of knowledge/skills and mental processing</a:t>
            </a:r>
            <a:endParaRPr lang="en-GB" sz="1600" dirty="0"/>
          </a:p>
        </p:txBody>
      </p:sp>
      <p:sp>
        <p:nvSpPr>
          <p:cNvPr id="18" name="Right Brace 17"/>
          <p:cNvSpPr/>
          <p:nvPr/>
        </p:nvSpPr>
        <p:spPr>
          <a:xfrm>
            <a:off x="7467600" y="3333750"/>
            <a:ext cx="228600" cy="1371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754587" y="3600129"/>
            <a:ext cx="828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Non-exam units</a:t>
            </a:r>
            <a:endParaRPr lang="en-GB" sz="1400" b="1" dirty="0">
              <a:latin typeface="+mj-lt"/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6858000" y="3257550"/>
            <a:ext cx="381000" cy="267736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25"/>
          <p:cNvSpPr/>
          <p:nvPr/>
        </p:nvSpPr>
        <p:spPr>
          <a:xfrm>
            <a:off x="6858000" y="3894750"/>
            <a:ext cx="381000" cy="267736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5-Point Star 26"/>
          <p:cNvSpPr/>
          <p:nvPr/>
        </p:nvSpPr>
        <p:spPr>
          <a:xfrm>
            <a:off x="5715000" y="3913282"/>
            <a:ext cx="381000" cy="267736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5-Point Star 27"/>
          <p:cNvSpPr/>
          <p:nvPr/>
        </p:nvSpPr>
        <p:spPr>
          <a:xfrm>
            <a:off x="4572000" y="4396462"/>
            <a:ext cx="381000" cy="267736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5-Point Star 28"/>
          <p:cNvSpPr/>
          <p:nvPr/>
        </p:nvSpPr>
        <p:spPr>
          <a:xfrm>
            <a:off x="6858000" y="4610618"/>
            <a:ext cx="381000" cy="267736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95600" y="1352550"/>
            <a:ext cx="0" cy="104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895600" y="2457150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895600" y="3333750"/>
            <a:ext cx="0" cy="61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7620000" y="794087"/>
            <a:ext cx="1295402" cy="1015663"/>
            <a:chOff x="7696200" y="715402"/>
            <a:chExt cx="1295402" cy="1309465"/>
          </a:xfrm>
        </p:grpSpPr>
        <p:sp>
          <p:nvSpPr>
            <p:cNvPr id="40" name="Oval 39"/>
            <p:cNvSpPr/>
            <p:nvPr/>
          </p:nvSpPr>
          <p:spPr>
            <a:xfrm>
              <a:off x="7696200" y="792241"/>
              <a:ext cx="263953" cy="17930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7696200" y="1097041"/>
              <a:ext cx="263953" cy="17930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60154" y="715402"/>
              <a:ext cx="1031448" cy="130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National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GCSE</a:t>
              </a:r>
              <a:endParaRPr lang="en-GB" sz="200" dirty="0" smtClean="0">
                <a:latin typeface="+mj-lt"/>
              </a:endParaRPr>
            </a:p>
            <a:p>
              <a:pPr>
                <a:spcBef>
                  <a:spcPts val="0"/>
                </a:spcBef>
              </a:pPr>
              <a:r>
                <a:rPr lang="en-GB" sz="200" dirty="0" smtClean="0">
                  <a:latin typeface="+mj-lt"/>
                </a:rPr>
                <a:t> 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Both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None</a:t>
              </a:r>
              <a:endParaRPr lang="en-GB" sz="1400" dirty="0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696200" y="1403099"/>
              <a:ext cx="263953" cy="1793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7696200" y="1692424"/>
              <a:ext cx="263953" cy="1793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22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 </a:t>
            </a:r>
            <a:r>
              <a:rPr lang="en-GB" dirty="0" smtClean="0"/>
              <a:t>levels of processing to </a:t>
            </a:r>
            <a:r>
              <a:rPr lang="en-GB" dirty="0"/>
              <a:t>GCSEs?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832863"/>
              </p:ext>
            </p:extLst>
          </p:nvPr>
        </p:nvGraphicFramePr>
        <p:xfrm>
          <a:off x="349499" y="1172091"/>
          <a:ext cx="7422901" cy="3304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399"/>
                <a:gridCol w="1381657"/>
                <a:gridCol w="1165427"/>
                <a:gridCol w="1125739"/>
                <a:gridCol w="1292427"/>
                <a:gridCol w="781252"/>
              </a:tblGrid>
              <a:tr h="172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Studies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Creative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iMedia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5403">
                <a:tc rowSpan="4"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4: Knowledge utilisation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Investigating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solving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 making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rowSpan="5"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3: Analysis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Specifying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Generalising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Analysing errors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Classifying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rowSpan="2"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2: Comprehension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Symbolising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rowSpan="3">
                  <a:txBody>
                    <a:bodyPr/>
                    <a:lstStyle/>
                    <a:p>
                      <a:pPr marL="0" marR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1: Retrieval</a:t>
                      </a:r>
                      <a:endParaRPr lang="en-GB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Recalling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5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Recognising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ight Brace 14"/>
          <p:cNvSpPr/>
          <p:nvPr/>
        </p:nvSpPr>
        <p:spPr>
          <a:xfrm>
            <a:off x="7824039" y="1468398"/>
            <a:ext cx="256584" cy="28575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153400" y="1428750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Non-exam units</a:t>
            </a:r>
            <a:endParaRPr lang="en-GB" sz="1400" b="1" dirty="0">
              <a:latin typeface="+mj-lt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7841039" y="3409950"/>
            <a:ext cx="187492" cy="14287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077200" y="3152000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Non-exam units</a:t>
            </a:r>
            <a:endParaRPr lang="en-GB" sz="1400" b="1" dirty="0">
              <a:latin typeface="+mj-lt"/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4953000" y="2904348"/>
            <a:ext cx="381000" cy="200802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3810000" y="3132948"/>
            <a:ext cx="381000" cy="200802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5-Point Star 21"/>
          <p:cNvSpPr/>
          <p:nvPr/>
        </p:nvSpPr>
        <p:spPr>
          <a:xfrm>
            <a:off x="4953000" y="2266950"/>
            <a:ext cx="381000" cy="200802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3429001" y="3385752"/>
            <a:ext cx="4320000" cy="21600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7848598" y="361950"/>
            <a:ext cx="1295402" cy="1015663"/>
            <a:chOff x="7696200" y="715402"/>
            <a:chExt cx="1295402" cy="1309465"/>
          </a:xfrm>
        </p:grpSpPr>
        <p:sp>
          <p:nvSpPr>
            <p:cNvPr id="25" name="Oval 24"/>
            <p:cNvSpPr/>
            <p:nvPr/>
          </p:nvSpPr>
          <p:spPr>
            <a:xfrm>
              <a:off x="7696200" y="792241"/>
              <a:ext cx="263953" cy="17930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696200" y="1097041"/>
              <a:ext cx="263953" cy="17930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60154" y="715402"/>
              <a:ext cx="1031448" cy="130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National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GCSE</a:t>
              </a:r>
              <a:endParaRPr lang="en-GB" sz="200" dirty="0" smtClean="0">
                <a:latin typeface="+mj-lt"/>
              </a:endParaRPr>
            </a:p>
            <a:p>
              <a:pPr>
                <a:spcBef>
                  <a:spcPts val="0"/>
                </a:spcBef>
              </a:pPr>
              <a:r>
                <a:rPr lang="en-GB" sz="200" dirty="0" smtClean="0">
                  <a:latin typeface="+mj-lt"/>
                </a:rPr>
                <a:t> 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Both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None</a:t>
              </a:r>
              <a:endParaRPr lang="en-GB" sz="1400" dirty="0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696200" y="1403099"/>
              <a:ext cx="263953" cy="1793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7696200" y="1692424"/>
              <a:ext cx="263953" cy="1793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04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9" grpId="0" animBg="1"/>
      <p:bldP spid="20" grpId="0"/>
      <p:bldP spid="23" grpId="0" animBg="1"/>
      <p:bldP spid="21" grpId="0" animBg="1"/>
      <p:bldP spid="22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Different levels of processing to GCSEs?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29578"/>
              </p:ext>
            </p:extLst>
          </p:nvPr>
        </p:nvGraphicFramePr>
        <p:xfrm>
          <a:off x="381001" y="1591715"/>
          <a:ext cx="6757981" cy="1981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6784"/>
                <a:gridCol w="946352"/>
                <a:gridCol w="1165427"/>
                <a:gridCol w="1125739"/>
                <a:gridCol w="1292427"/>
                <a:gridCol w="781252"/>
              </a:tblGrid>
              <a:tr h="164263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</a:t>
                      </a:r>
                      <a:r>
                        <a:rPr lang="en-GB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Science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 Studies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Creative</a:t>
                      </a:r>
                      <a:r>
                        <a:rPr lang="en-GB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iMedia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16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6: Self system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Efficacy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5: Metacognition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Goals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71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57" marR="5657" marT="4243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ight Brace 15"/>
          <p:cNvSpPr/>
          <p:nvPr/>
        </p:nvSpPr>
        <p:spPr>
          <a:xfrm>
            <a:off x="7173327" y="1805953"/>
            <a:ext cx="286987" cy="179449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460314" y="2005737"/>
            <a:ext cx="1040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Non-exam units</a:t>
            </a:r>
            <a:endParaRPr lang="en-GB" sz="14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802618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difficult levels to access at qualification level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00" y="794087"/>
            <a:ext cx="1295402" cy="1015663"/>
            <a:chOff x="7696200" y="715402"/>
            <a:chExt cx="1295402" cy="1309465"/>
          </a:xfrm>
        </p:grpSpPr>
        <p:sp>
          <p:nvSpPr>
            <p:cNvPr id="25" name="Oval 24"/>
            <p:cNvSpPr/>
            <p:nvPr/>
          </p:nvSpPr>
          <p:spPr>
            <a:xfrm>
              <a:off x="7696200" y="792241"/>
              <a:ext cx="263953" cy="17930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7696200" y="1097041"/>
              <a:ext cx="263953" cy="17930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60154" y="715402"/>
              <a:ext cx="1031448" cy="130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National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GCSE</a:t>
              </a:r>
              <a:endParaRPr lang="en-GB" sz="200" dirty="0" smtClean="0">
                <a:latin typeface="+mj-lt"/>
              </a:endParaRPr>
            </a:p>
            <a:p>
              <a:pPr>
                <a:spcBef>
                  <a:spcPts val="0"/>
                </a:spcBef>
              </a:pPr>
              <a:r>
                <a:rPr lang="en-GB" sz="200" dirty="0" smtClean="0">
                  <a:latin typeface="+mj-lt"/>
                </a:rPr>
                <a:t> 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Both</a:t>
              </a:r>
            </a:p>
            <a:p>
              <a:pPr>
                <a:spcBef>
                  <a:spcPts val="0"/>
                </a:spcBef>
              </a:pPr>
              <a:r>
                <a:rPr lang="en-GB" sz="1400" dirty="0" smtClean="0">
                  <a:latin typeface="+mj-lt"/>
                </a:rPr>
                <a:t>None</a:t>
              </a:r>
              <a:endParaRPr lang="en-GB" sz="1400" dirty="0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696200" y="1403099"/>
              <a:ext cx="263953" cy="17930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7696200" y="1692424"/>
              <a:ext cx="263953" cy="1793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142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527175" algn="l"/>
              </a:tabLst>
            </a:pPr>
            <a:r>
              <a:rPr lang="en-GB" dirty="0" smtClean="0"/>
              <a:t>What key skills are developed in Technical Awards?</a:t>
            </a:r>
            <a:endParaRPr lang="en-GB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28650" y="857251"/>
            <a:ext cx="6915150" cy="37754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/>
              <a:t>Many skills not associated with those in the taxonomies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dirty="0" smtClean="0"/>
              <a:t>Time-management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Research skills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dirty="0" smtClean="0"/>
              <a:t> Emotional/psychological skills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GB" sz="1600" dirty="0" smtClean="0"/>
              <a:t>(e.g., confidence, resilience, 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GB" sz="1600" dirty="0" smtClean="0"/>
              <a:t>self-esteem, responsibility)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1600" dirty="0" smtClean="0"/>
              <a:t>Team work and communication skills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/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 smtClean="0"/>
          </a:p>
          <a:p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/>
          </a:p>
          <a:p>
            <a:pPr marL="342900" lvl="1" indent="0">
              <a:buNone/>
            </a:pPr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85801" y="2038350"/>
            <a:ext cx="5996762" cy="762000"/>
          </a:xfrm>
          <a:prstGeom prst="wedgeRoundRectCallout">
            <a:avLst>
              <a:gd name="adj1" fmla="val -33719"/>
              <a:gd name="adj2" fmla="val -7582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“Coursework element beneficial for those that go onto further education. Learn the importance of referencing their work, reading around subjects, to research things and to give </a:t>
            </a:r>
            <a:r>
              <a:rPr lang="en-US" sz="1400" dirty="0" smtClean="0">
                <a:solidFill>
                  <a:schemeClr val="tx1"/>
                </a:solidFill>
              </a:rPr>
              <a:t>relevant </a:t>
            </a:r>
            <a:r>
              <a:rPr lang="en-US" sz="1400" dirty="0">
                <a:solidFill>
                  <a:schemeClr val="tx1"/>
                </a:solidFill>
              </a:rPr>
              <a:t>examples</a:t>
            </a:r>
            <a:r>
              <a:rPr lang="en-US" sz="1400" dirty="0" smtClean="0">
                <a:solidFill>
                  <a:schemeClr val="tx1"/>
                </a:solidFill>
              </a:rPr>
              <a:t>” (Sport science)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505200" y="1123950"/>
            <a:ext cx="5029200" cy="646404"/>
          </a:xfrm>
          <a:prstGeom prst="wedgeRoundRectCallout">
            <a:avLst>
              <a:gd name="adj1" fmla="val -54800"/>
              <a:gd name="adj2" fmla="val -2769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“The </a:t>
            </a:r>
            <a:r>
              <a:rPr lang="en-US" sz="1400" dirty="0">
                <a:solidFill>
                  <a:schemeClr val="tx1"/>
                </a:solidFill>
              </a:rPr>
              <a:t>biggest skill is managing their workload and time, that's huge and a very important skill for them to learn. Not learned so much in GCSE” </a:t>
            </a:r>
            <a:r>
              <a:rPr lang="en-US" sz="1400" dirty="0" smtClean="0">
                <a:solidFill>
                  <a:schemeClr val="tx1"/>
                </a:solidFill>
              </a:rPr>
              <a:t>(Sport studies/Sport science)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14800" y="3028950"/>
            <a:ext cx="4932000" cy="762000"/>
          </a:xfrm>
          <a:prstGeom prst="wedgeRoundRectCallout">
            <a:avLst>
              <a:gd name="adj1" fmla="val -60297"/>
              <a:gd name="adj2" fmla="val -248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“‘…a </a:t>
            </a:r>
            <a:r>
              <a:rPr lang="en-US" sz="1400" dirty="0">
                <a:solidFill>
                  <a:schemeClr val="tx1"/>
                </a:solidFill>
              </a:rPr>
              <a:t>lot </a:t>
            </a:r>
            <a:r>
              <a:rPr lang="en-US" sz="1400" dirty="0" smtClean="0">
                <a:solidFill>
                  <a:schemeClr val="tx1"/>
                </a:solidFill>
              </a:rPr>
              <a:t>of…programs </a:t>
            </a:r>
            <a:r>
              <a:rPr lang="en-US" sz="1400" dirty="0">
                <a:solidFill>
                  <a:schemeClr val="tx1"/>
                </a:solidFill>
              </a:rPr>
              <a:t>are really fiddly and </a:t>
            </a:r>
            <a:r>
              <a:rPr lang="en-US" sz="1400" dirty="0" smtClean="0">
                <a:solidFill>
                  <a:schemeClr val="tx1"/>
                </a:solidFill>
              </a:rPr>
              <a:t>annoying…huge </a:t>
            </a:r>
            <a:r>
              <a:rPr lang="en-US" sz="1400" dirty="0">
                <a:solidFill>
                  <a:schemeClr val="tx1"/>
                </a:solidFill>
              </a:rPr>
              <a:t>issue for these type of children, </a:t>
            </a:r>
            <a:r>
              <a:rPr lang="en-US" sz="1400" u="sng" dirty="0" smtClean="0">
                <a:solidFill>
                  <a:schemeClr val="tx1"/>
                </a:solidFill>
              </a:rPr>
              <a:t>resilience</a:t>
            </a:r>
            <a:r>
              <a:rPr lang="en-US" sz="1400" dirty="0" smtClean="0">
                <a:solidFill>
                  <a:schemeClr val="tx1"/>
                </a:solidFill>
              </a:rPr>
              <a:t>…just </a:t>
            </a:r>
            <a:r>
              <a:rPr lang="en-US" sz="1400" dirty="0">
                <a:solidFill>
                  <a:schemeClr val="tx1"/>
                </a:solidFill>
              </a:rPr>
              <a:t>getting so frustrated from the stuff</a:t>
            </a:r>
            <a:r>
              <a:rPr lang="en-US" sz="1400" dirty="0" smtClean="0">
                <a:solidFill>
                  <a:schemeClr val="tx1"/>
                </a:solidFill>
              </a:rPr>
              <a:t>” (iMedia)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524000" y="4171950"/>
            <a:ext cx="5791200" cy="762000"/>
          </a:xfrm>
          <a:prstGeom prst="wedgeRoundRectCallout">
            <a:avLst>
              <a:gd name="adj1" fmla="val -53989"/>
              <a:gd name="adj2" fmla="val -5272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“Communication </a:t>
            </a:r>
            <a:r>
              <a:rPr lang="en-US" sz="1400" dirty="0">
                <a:solidFill>
                  <a:schemeClr val="tx1"/>
                </a:solidFill>
              </a:rPr>
              <a:t>skills is a big one because they need to present their idea several </a:t>
            </a:r>
            <a:r>
              <a:rPr lang="en-US" sz="1400" dirty="0" smtClean="0">
                <a:solidFill>
                  <a:schemeClr val="tx1"/>
                </a:solidFill>
              </a:rPr>
              <a:t>times…to each </a:t>
            </a:r>
            <a:r>
              <a:rPr lang="en-US" sz="1400" dirty="0">
                <a:solidFill>
                  <a:schemeClr val="tx1"/>
                </a:solidFill>
              </a:rPr>
              <a:t>other and then to the senior leadership </a:t>
            </a:r>
            <a:r>
              <a:rPr lang="en-US" sz="1400" dirty="0" smtClean="0">
                <a:solidFill>
                  <a:schemeClr val="tx1"/>
                </a:solidFill>
              </a:rPr>
              <a:t>team…a </a:t>
            </a:r>
            <a:r>
              <a:rPr lang="en-US" sz="1400" dirty="0">
                <a:solidFill>
                  <a:schemeClr val="tx1"/>
                </a:solidFill>
              </a:rPr>
              <a:t>massive learning curve for the students” </a:t>
            </a:r>
            <a:r>
              <a:rPr lang="en-US" sz="1400" dirty="0" smtClean="0">
                <a:solidFill>
                  <a:schemeClr val="tx1"/>
                </a:solidFill>
              </a:rPr>
              <a:t>(Business)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6780534" y="1943100"/>
            <a:ext cx="1638300" cy="857250"/>
          </a:xfrm>
          <a:prstGeom prst="star6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Non-exams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4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Conclusions: distinct to GCSEs?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3275" indent="-803275">
              <a:buNone/>
              <a:defRPr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05688"/>
              </p:ext>
            </p:extLst>
          </p:nvPr>
        </p:nvGraphicFramePr>
        <p:xfrm>
          <a:off x="304800" y="742950"/>
          <a:ext cx="6019800" cy="3922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0800"/>
                <a:gridCol w="1600200"/>
              </a:tblGrid>
              <a:tr h="284441">
                <a:tc>
                  <a:txBody>
                    <a:bodyPr/>
                    <a:lstStyle/>
                    <a:p>
                      <a:r>
                        <a:rPr lang="en-GB" sz="1350" dirty="0" err="1" smtClean="0"/>
                        <a:t>DfE</a:t>
                      </a:r>
                      <a:r>
                        <a:rPr lang="en-GB" sz="1350" dirty="0" smtClean="0"/>
                        <a:t> criteria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Criteria met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Evidence source</a:t>
                      </a:r>
                      <a:endParaRPr lang="en-GB" sz="1350" dirty="0"/>
                    </a:p>
                  </a:txBody>
                  <a:tcPr marT="34290" marB="34290"/>
                </a:tc>
              </a:tr>
              <a:tr h="1087159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Not too much content overlap with GCSE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Yes – little content overlap at specification level.</a:t>
                      </a:r>
                    </a:p>
                    <a:p>
                      <a:endParaRPr lang="en-GB" sz="1350" dirty="0" smtClean="0"/>
                    </a:p>
                    <a:p>
                      <a:r>
                        <a:rPr lang="en-GB" sz="1350" dirty="0" smtClean="0"/>
                        <a:t>Degree of overlap depends on unit options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Phase 1</a:t>
                      </a:r>
                      <a:endParaRPr lang="en-GB" sz="1350" dirty="0"/>
                    </a:p>
                  </a:txBody>
                  <a:tcPr marT="34290" marB="34290"/>
                </a:tc>
              </a:tr>
              <a:tr h="675679"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Yes - in how overlapping areas are taught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Phase 3</a:t>
                      </a:r>
                      <a:endParaRPr lang="en-GB" sz="1350" dirty="0"/>
                    </a:p>
                  </a:txBody>
                  <a:tcPr marT="34290" marB="34290"/>
                </a:tc>
              </a:tr>
              <a:tr h="685800">
                <a:tc>
                  <a:txBody>
                    <a:bodyPr/>
                    <a:lstStyle/>
                    <a:p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Yes – key</a:t>
                      </a:r>
                      <a:r>
                        <a:rPr lang="en-GB" sz="1350" baseline="0" dirty="0" smtClean="0"/>
                        <a:t> content areas not in GCSE (mainly NEA units)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Phase 2 &amp; 3</a:t>
                      </a:r>
                      <a:endParaRPr lang="en-GB" sz="1350" dirty="0"/>
                    </a:p>
                  </a:txBody>
                  <a:tcPr marT="34290" marB="34290"/>
                </a:tc>
              </a:tr>
              <a:tr h="699647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Acquisition of associated practical or technical skills 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Yes – via assessment</a:t>
                      </a:r>
                      <a:r>
                        <a:rPr lang="en-GB" sz="1350" baseline="0" dirty="0" smtClean="0"/>
                        <a:t> tasks </a:t>
                      </a:r>
                      <a:r>
                        <a:rPr lang="en-GB" sz="1350" dirty="0" smtClean="0"/>
                        <a:t>and pedagogy (e.g. real-world examples) 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Phases 2 &amp; 3</a:t>
                      </a:r>
                      <a:endParaRPr lang="en-GB" sz="1350" dirty="0"/>
                    </a:p>
                  </a:txBody>
                  <a:tcPr marT="34290" marB="34290"/>
                </a:tc>
              </a:tr>
              <a:tr h="408515"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Equivalent</a:t>
                      </a:r>
                      <a:r>
                        <a:rPr lang="en-GB" sz="1350" baseline="0" dirty="0" smtClean="0"/>
                        <a:t> level of rigour to GCSE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Yes - from</a:t>
                      </a:r>
                      <a:r>
                        <a:rPr lang="en-GB" sz="1350" baseline="0" dirty="0" smtClean="0"/>
                        <a:t> desk-based analysis</a:t>
                      </a:r>
                      <a:endParaRPr lang="en-GB" sz="135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GB" sz="1350" dirty="0" smtClean="0"/>
                        <a:t>Phase 2 </a:t>
                      </a:r>
                      <a:endParaRPr lang="en-GB" sz="135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166883" y="2919747"/>
            <a:ext cx="1371600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Leadership </a:t>
            </a:r>
            <a:endParaRPr lang="en-GB" sz="1200" dirty="0"/>
          </a:p>
        </p:txBody>
      </p:sp>
      <p:sp>
        <p:nvSpPr>
          <p:cNvPr id="8" name="Oval 7"/>
          <p:cNvSpPr/>
          <p:nvPr/>
        </p:nvSpPr>
        <p:spPr>
          <a:xfrm>
            <a:off x="7462284" y="2919747"/>
            <a:ext cx="1605516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Entrepreneur-ship </a:t>
            </a:r>
            <a:endParaRPr lang="en-GB" sz="1200" dirty="0"/>
          </a:p>
        </p:txBody>
      </p:sp>
      <p:sp>
        <p:nvSpPr>
          <p:cNvPr id="9" name="Oval 8"/>
          <p:cNvSpPr/>
          <p:nvPr/>
        </p:nvSpPr>
        <p:spPr>
          <a:xfrm>
            <a:off x="6852683" y="3184231"/>
            <a:ext cx="1371600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Software skills </a:t>
            </a:r>
            <a:endParaRPr lang="en-GB" sz="1200" dirty="0"/>
          </a:p>
        </p:txBody>
      </p:sp>
      <p:sp>
        <p:nvSpPr>
          <p:cNvPr id="10" name="Oval 9"/>
          <p:cNvSpPr/>
          <p:nvPr/>
        </p:nvSpPr>
        <p:spPr>
          <a:xfrm>
            <a:off x="6158023" y="3790950"/>
            <a:ext cx="1371600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NEA</a:t>
            </a:r>
            <a:endParaRPr lang="en-GB" sz="1200" dirty="0"/>
          </a:p>
        </p:txBody>
      </p:sp>
      <p:sp>
        <p:nvSpPr>
          <p:cNvPr id="11" name="Oval 10"/>
          <p:cNvSpPr/>
          <p:nvPr/>
        </p:nvSpPr>
        <p:spPr>
          <a:xfrm>
            <a:off x="6136758" y="2038350"/>
            <a:ext cx="1371600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Practical </a:t>
            </a:r>
            <a:endParaRPr lang="en-GB" sz="1200" dirty="0"/>
          </a:p>
        </p:txBody>
      </p:sp>
      <p:sp>
        <p:nvSpPr>
          <p:cNvPr id="12" name="Oval 11"/>
          <p:cNvSpPr/>
          <p:nvPr/>
        </p:nvSpPr>
        <p:spPr>
          <a:xfrm>
            <a:off x="7405577" y="2056958"/>
            <a:ext cx="1371600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Real-world </a:t>
            </a:r>
            <a:endParaRPr lang="en-GB" sz="1200" dirty="0"/>
          </a:p>
        </p:txBody>
      </p:sp>
      <p:sp>
        <p:nvSpPr>
          <p:cNvPr id="13" name="Oval 12"/>
          <p:cNvSpPr/>
          <p:nvPr/>
        </p:nvSpPr>
        <p:spPr>
          <a:xfrm>
            <a:off x="6586870" y="2387897"/>
            <a:ext cx="1658678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Content related to jobs </a:t>
            </a:r>
            <a:endParaRPr lang="en-GB" sz="1200" dirty="0"/>
          </a:p>
        </p:txBody>
      </p:sp>
      <p:sp>
        <p:nvSpPr>
          <p:cNvPr id="14" name="Oval 13"/>
          <p:cNvSpPr/>
          <p:nvPr/>
        </p:nvSpPr>
        <p:spPr>
          <a:xfrm>
            <a:off x="7249632" y="3790950"/>
            <a:ext cx="1513368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Interpersonal </a:t>
            </a:r>
            <a:endParaRPr lang="en-GB" sz="1200" dirty="0"/>
          </a:p>
        </p:txBody>
      </p:sp>
      <p:sp>
        <p:nvSpPr>
          <p:cNvPr id="15" name="Oval 14"/>
          <p:cNvSpPr/>
          <p:nvPr/>
        </p:nvSpPr>
        <p:spPr>
          <a:xfrm>
            <a:off x="6660612" y="4150057"/>
            <a:ext cx="1525771" cy="4000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Psychomotor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099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44729" y="1200150"/>
            <a:ext cx="4694715" cy="2398031"/>
          </a:xfrm>
          <a:prstGeom prst="ellipse">
            <a:avLst/>
          </a:prstGeom>
          <a:solidFill>
            <a:srgbClr val="37C5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/>
              <a:t>Technical Awards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 and questions: external acceptability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345" y="742950"/>
            <a:ext cx="6915150" cy="45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1600" dirty="0"/>
              <a:t>Perceptions of how ‘rigour’ is achieved in qualifications and assessment (</a:t>
            </a:r>
            <a:r>
              <a:rPr lang="en-GB" sz="1600" dirty="0" err="1"/>
              <a:t>Nisbet</a:t>
            </a:r>
            <a:r>
              <a:rPr lang="en-GB" sz="1600" dirty="0"/>
              <a:t>, 2014). 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10738" y="1885950"/>
            <a:ext cx="1561012" cy="72000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Rigour as Depth of knowledge </a:t>
            </a:r>
            <a:endParaRPr lang="en-GB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2950770" y="1885950"/>
            <a:ext cx="1561012" cy="72000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Rigour as ‘strictness</a:t>
            </a:r>
            <a:r>
              <a:rPr lang="en-GB" dirty="0" smtClean="0"/>
              <a:t>’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1868632" y="2780310"/>
            <a:ext cx="1561012" cy="720000"/>
          </a:xfrm>
          <a:prstGeom prst="round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Rigour as external acceptability 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404508" y="971550"/>
            <a:ext cx="4815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‘Rigorous and appropriate assessment arrangements, including a significant proportion of the content of a qualification must be subject to external assessment, to offer a comparable level of challenge to GCSEs.’</a:t>
            </a:r>
          </a:p>
          <a:p>
            <a:pPr marL="342900" lvl="1" indent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DfE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371750" y="2144807"/>
            <a:ext cx="579020" cy="152387"/>
          </a:xfrm>
          <a:prstGeom prst="leftRightArrow">
            <a:avLst/>
          </a:prstGeom>
          <a:solidFill>
            <a:srgbClr val="37C5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-Right Arrow 11"/>
          <p:cNvSpPr/>
          <p:nvPr/>
        </p:nvSpPr>
        <p:spPr>
          <a:xfrm rot="2904208">
            <a:off x="1592136" y="2672544"/>
            <a:ext cx="396343" cy="158671"/>
          </a:xfrm>
          <a:prstGeom prst="leftRightArrow">
            <a:avLst/>
          </a:prstGeom>
          <a:solidFill>
            <a:srgbClr val="37C5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-Right Arrow 12"/>
          <p:cNvSpPr/>
          <p:nvPr/>
        </p:nvSpPr>
        <p:spPr>
          <a:xfrm rot="8124402">
            <a:off x="3317790" y="2808326"/>
            <a:ext cx="652928" cy="168007"/>
          </a:xfrm>
          <a:prstGeom prst="leftRightArrow">
            <a:avLst/>
          </a:prstGeom>
          <a:solidFill>
            <a:srgbClr val="37C5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 rot="5400000">
            <a:off x="4932883" y="2190137"/>
            <a:ext cx="296952" cy="483832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323275" y="2185512"/>
            <a:ext cx="1561012" cy="593904"/>
          </a:xfrm>
          <a:prstGeom prst="roundRect">
            <a:avLst/>
          </a:prstGeom>
          <a:solidFill>
            <a:srgbClr val="37C5F7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Wide range of destinations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144728" y="3610511"/>
            <a:ext cx="8999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 indent="-3556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Tensions amongst these three concepts of rigour:</a:t>
            </a:r>
          </a:p>
          <a:p>
            <a:pPr marL="812800" lvl="3" indent="-3556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‘rigour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strictness’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change the value of qualifications for end-users/employers?</a:t>
            </a:r>
          </a:p>
          <a:p>
            <a:pPr marL="812800" lvl="3" indent="-3556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Is anything lost in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external assessment?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3" indent="-3556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makes a Technical Award level qualification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rigorous in your contexts?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D1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2228850"/>
            <a:ext cx="7886700" cy="13144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Thank you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0" dirty="0" smtClean="0"/>
              <a:t>Vitello.S@cambridgeassessment.org.uk</a:t>
            </a:r>
            <a:br>
              <a:rPr lang="en-GB" sz="1800" b="0" dirty="0" smtClean="0"/>
            </a:br>
            <a:r>
              <a:rPr lang="en-GB" sz="1800" b="0" dirty="0" smtClean="0"/>
              <a:t>Child.S@cambridgeassessment.org.uk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3844"/>
          </a:xfrm>
        </p:spPr>
        <p:txBody>
          <a:bodyPr/>
          <a:lstStyle/>
          <a:p>
            <a:fld id="{8033992A-1841-1442-A574-B2544851F8B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14 to 16 year olds study in England?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57251"/>
            <a:ext cx="7772400" cy="37754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Study around 9 subjects and assessed for each one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327275" algn="l"/>
              </a:tabLst>
            </a:pPr>
            <a:r>
              <a:rPr lang="en-US" sz="1800" dirty="0" smtClean="0"/>
              <a:t>Most are GCSEs – academic qualifications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Technical Awards – vocational qualifications in governmental school performance tables (e.g., Cambridge Nationals and BTECs). </a:t>
            </a:r>
          </a:p>
          <a:p>
            <a:pPr marL="3429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0" indent="0">
              <a:buNone/>
              <a:tabLst>
                <a:tab pos="177800" algn="l"/>
              </a:tabLs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581150"/>
            <a:ext cx="8458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9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Awards? Let’s go back to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57251"/>
            <a:ext cx="7524750" cy="3775472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r>
              <a:rPr lang="en-US" sz="1800" dirty="0" smtClean="0"/>
              <a:t>“How </a:t>
            </a:r>
            <a:r>
              <a:rPr lang="en-US" sz="1800" dirty="0"/>
              <a:t>we can improve vocational education for 14-19 year olds and thereby promote </a:t>
            </a:r>
            <a:r>
              <a:rPr lang="en-US" sz="1800" dirty="0" smtClean="0"/>
              <a:t>successful </a:t>
            </a:r>
            <a:r>
              <a:rPr lang="en-US" sz="1800" dirty="0"/>
              <a:t>progression into the </a:t>
            </a:r>
            <a:r>
              <a:rPr lang="en-US" sz="1800" dirty="0" err="1"/>
              <a:t>labour</a:t>
            </a:r>
            <a:r>
              <a:rPr lang="en-US" sz="1800" dirty="0"/>
              <a:t> market and into higher level education </a:t>
            </a:r>
            <a:r>
              <a:rPr lang="en-US" sz="1800" dirty="0" smtClean="0"/>
              <a:t>and </a:t>
            </a:r>
            <a:r>
              <a:rPr lang="en-GB" sz="1800" dirty="0" smtClean="0"/>
              <a:t>training routes?”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5" t="8137" r="15333" b="28501"/>
          <a:stretch/>
        </p:blipFill>
        <p:spPr bwMode="auto">
          <a:xfrm>
            <a:off x="3532910" y="2145660"/>
            <a:ext cx="1801090" cy="197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228600" y="2116529"/>
            <a:ext cx="3200401" cy="1028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“many </a:t>
            </a:r>
            <a:r>
              <a:rPr lang="en-US" sz="1600" dirty="0"/>
              <a:t>young people took courses that were in no sense truly ‘vocational’ or </a:t>
            </a:r>
            <a:r>
              <a:rPr lang="en-US" sz="1600" dirty="0" smtClean="0"/>
              <a:t>useful”</a:t>
            </a:r>
            <a:endParaRPr lang="en-GB" sz="1600" dirty="0"/>
          </a:p>
        </p:txBody>
      </p:sp>
      <p:sp>
        <p:nvSpPr>
          <p:cNvPr id="12" name="Horizontal Scroll 11"/>
          <p:cNvSpPr/>
          <p:nvPr/>
        </p:nvSpPr>
        <p:spPr>
          <a:xfrm>
            <a:off x="5499266" y="2059379"/>
            <a:ext cx="1856508" cy="685800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“high quality”</a:t>
            </a:r>
            <a:endParaRPr lang="en-GB" sz="1600" dirty="0"/>
          </a:p>
        </p:txBody>
      </p:sp>
      <p:sp>
        <p:nvSpPr>
          <p:cNvPr id="13" name="Horizontal Scroll 12"/>
          <p:cNvSpPr/>
          <p:nvPr/>
        </p:nvSpPr>
        <p:spPr>
          <a:xfrm>
            <a:off x="5499266" y="2745179"/>
            <a:ext cx="3416134" cy="857250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“strong safeguards against downward pressure on standards”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5499266" y="3619500"/>
            <a:ext cx="3416134" cy="704850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“</a:t>
            </a:r>
            <a:r>
              <a:rPr lang="en-US" sz="1600" dirty="0">
                <a:solidFill>
                  <a:schemeClr val="bg1"/>
                </a:solidFill>
              </a:rPr>
              <a:t>future progression is critical</a:t>
            </a:r>
            <a:r>
              <a:rPr lang="en-GB" sz="16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3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Department for Education (DfE) Technical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57251"/>
            <a:ext cx="6705601" cy="377547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 smtClean="0">
                <a:ea typeface="ＭＳ Ｐゴシック" charset="-128"/>
              </a:rPr>
              <a:t>Technical </a:t>
            </a:r>
            <a:r>
              <a:rPr lang="en-GB" sz="1800" dirty="0">
                <a:ea typeface="ＭＳ Ｐゴシック" charset="-128"/>
              </a:rPr>
              <a:t>A</a:t>
            </a:r>
            <a:r>
              <a:rPr lang="en-GB" sz="1800" dirty="0" smtClean="0">
                <a:ea typeface="ＭＳ Ｐゴシック" charset="-128"/>
              </a:rPr>
              <a:t>wards  vs. GCSEs </a:t>
            </a:r>
          </a:p>
          <a:p>
            <a:pPr marL="3429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sz="1600" dirty="0" smtClean="0">
                <a:ea typeface="ＭＳ Ｐゴシック" charset="-128"/>
              </a:rPr>
              <a:t>	Content: </a:t>
            </a:r>
            <a:r>
              <a:rPr lang="en-GB" sz="1600" dirty="0"/>
              <a:t>‘[Technical Awards] should focus on applied study of a </a:t>
            </a:r>
            <a:r>
              <a:rPr lang="en-GB" sz="1600" dirty="0" smtClean="0"/>
              <a:t>sector </a:t>
            </a:r>
            <a:r>
              <a:rPr lang="en-GB" sz="1600" dirty="0"/>
              <a:t>	</a:t>
            </a:r>
            <a:r>
              <a:rPr lang="en-GB" sz="1600" dirty="0" smtClean="0"/>
              <a:t>or </a:t>
            </a:r>
            <a:r>
              <a:rPr lang="en-GB" sz="1600" dirty="0"/>
              <a:t>occupational </a:t>
            </a:r>
            <a:r>
              <a:rPr lang="en-GB" sz="1600" dirty="0" smtClean="0"/>
              <a:t>group, including…practical </a:t>
            </a:r>
            <a:r>
              <a:rPr lang="en-GB" sz="1600" dirty="0"/>
              <a:t>or technical </a:t>
            </a:r>
            <a:r>
              <a:rPr lang="en-GB" sz="1600" dirty="0" smtClean="0"/>
              <a:t>	skills…’ (p.10)</a:t>
            </a:r>
          </a:p>
          <a:p>
            <a:pPr marL="3429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/>
              <a:t>	Relative position: ‘…are </a:t>
            </a:r>
            <a:r>
              <a:rPr lang="en-US" sz="1600" dirty="0"/>
              <a:t>distinct from </a:t>
            </a:r>
            <a:r>
              <a:rPr lang="en-US" sz="1600" dirty="0" smtClean="0"/>
              <a:t>GCSEs and they complement 	and </a:t>
            </a:r>
            <a:r>
              <a:rPr lang="en-US" sz="1600" dirty="0"/>
              <a:t>supplement the academic </a:t>
            </a:r>
            <a:r>
              <a:rPr lang="en-US" sz="1600" dirty="0" smtClean="0"/>
              <a:t>offer.’ </a:t>
            </a:r>
            <a:r>
              <a:rPr lang="en-GB" sz="1600" dirty="0"/>
              <a:t>(p.10)</a:t>
            </a:r>
          </a:p>
          <a:p>
            <a:pPr marL="3429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/>
              <a:t>	</a:t>
            </a:r>
            <a:r>
              <a:rPr lang="en-US" sz="1600" dirty="0" err="1" smtClean="0"/>
              <a:t>Rigour</a:t>
            </a:r>
            <a:r>
              <a:rPr lang="en-US" sz="1600" dirty="0" smtClean="0"/>
              <a:t>: ‘…must</a:t>
            </a:r>
            <a:r>
              <a:rPr lang="en-US" sz="1600" dirty="0"/>
              <a:t>, however, offer an equivalent level of </a:t>
            </a:r>
            <a:r>
              <a:rPr lang="en-US" sz="1600" dirty="0" err="1"/>
              <a:t>rigour</a:t>
            </a:r>
            <a:r>
              <a:rPr lang="en-US" sz="1600" dirty="0"/>
              <a:t> and </a:t>
            </a:r>
            <a:r>
              <a:rPr lang="en-US" sz="1600" dirty="0" smtClean="0"/>
              <a:t>	challenge </a:t>
            </a:r>
            <a:r>
              <a:rPr lang="en-US" sz="1600" dirty="0"/>
              <a:t>as GCSEs’. </a:t>
            </a:r>
            <a:r>
              <a:rPr lang="en-GB" sz="1600" dirty="0"/>
              <a:t>(</a:t>
            </a:r>
            <a:r>
              <a:rPr lang="en-GB" sz="1600" dirty="0" smtClean="0"/>
              <a:t>p.10)</a:t>
            </a:r>
          </a:p>
          <a:p>
            <a:pPr marL="34290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1600" dirty="0" smtClean="0"/>
              <a:t>	Progression: ‘…must </a:t>
            </a:r>
            <a:r>
              <a:rPr lang="en-US" sz="1600" dirty="0"/>
              <a:t>be </a:t>
            </a:r>
            <a:r>
              <a:rPr lang="en-US" sz="1600" dirty="0" err="1"/>
              <a:t>recognised</a:t>
            </a:r>
            <a:r>
              <a:rPr lang="en-US" sz="1600" dirty="0"/>
              <a:t> and valued by post-16 </a:t>
            </a:r>
            <a:r>
              <a:rPr lang="en-US" sz="1600" dirty="0" smtClean="0"/>
              <a:t>	education </a:t>
            </a:r>
            <a:r>
              <a:rPr lang="en-US" sz="1600" dirty="0"/>
              <a:t>and </a:t>
            </a:r>
            <a:r>
              <a:rPr lang="en-GB" sz="1600" dirty="0" smtClean="0"/>
              <a:t>training</a:t>
            </a:r>
            <a:r>
              <a:rPr lang="en-US" sz="1600" dirty="0" smtClean="0"/>
              <a:t> providers… </a:t>
            </a:r>
            <a:r>
              <a:rPr lang="en-US" sz="1600" dirty="0"/>
              <a:t>alongside </a:t>
            </a:r>
            <a:r>
              <a:rPr lang="en-US" sz="1600" dirty="0" smtClean="0"/>
              <a:t>GCSEs’ (p.19) </a:t>
            </a:r>
            <a:endParaRPr lang="en-US" sz="1600" dirty="0"/>
          </a:p>
          <a:p>
            <a:pPr>
              <a:spcAft>
                <a:spcPts val="600"/>
              </a:spcAft>
              <a:defRPr/>
            </a:pPr>
            <a:r>
              <a:rPr lang="en-GB" sz="1800" dirty="0" smtClean="0">
                <a:ea typeface="ＭＳ Ｐゴシック" charset="-128"/>
              </a:rPr>
              <a:t>Increase rigour? External assessment 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sz="1600" dirty="0" smtClean="0">
                <a:ea typeface="ＭＳ Ｐゴシック" charset="-128"/>
              </a:rPr>
              <a:t> Minimum % external assessment (25% rising to 40%)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sz="1600" dirty="0" smtClean="0">
                <a:ea typeface="ＭＳ Ｐゴシック" charset="-128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External assessment  more external control  more </a:t>
            </a:r>
            <a:r>
              <a:rPr lang="en-GB" sz="1600" dirty="0" smtClean="0">
                <a:sym typeface="Wingdings" panose="05000000000000000000" pitchFamily="2" charset="2"/>
              </a:rPr>
              <a:t>rigour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GB" sz="1600" dirty="0" smtClean="0">
                <a:ea typeface="ＭＳ Ｐゴシック" charset="-128"/>
              </a:rPr>
              <a:t> External assessments </a:t>
            </a:r>
            <a:r>
              <a:rPr lang="en-GB" sz="1600" dirty="0" smtClean="0">
                <a:ea typeface="ＭＳ Ｐゴシック" charset="-128"/>
                <a:sym typeface="Wingdings" panose="05000000000000000000" pitchFamily="2" charset="2"/>
              </a:rPr>
              <a:t>= exams (but don’t have to be)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GB" sz="1800" dirty="0">
              <a:ea typeface="ＭＳ Ｐゴシック" charset="-128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  <a:defRPr/>
            </a:pPr>
            <a:endParaRPr lang="en-US" sz="1800" dirty="0" smtClean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  <a:defRPr/>
            </a:pPr>
            <a:endParaRPr lang="en-US" sz="1800" dirty="0"/>
          </a:p>
          <a:p>
            <a:pPr marL="685800" lvl="1" indent="-342900">
              <a:buFont typeface="+mj-lt"/>
              <a:buAutoNum type="arabicPeriod"/>
              <a:defRPr/>
            </a:pPr>
            <a:endParaRPr lang="en-US" sz="1600" dirty="0" smtClean="0"/>
          </a:p>
          <a:p>
            <a:pPr marL="685800" lvl="1" indent="-342900">
              <a:buFont typeface="+mj-lt"/>
              <a:buAutoNum type="arabicPeriod"/>
              <a:defRPr/>
            </a:pPr>
            <a:endParaRPr lang="en-US" sz="1600" dirty="0"/>
          </a:p>
          <a:p>
            <a:pPr marL="685800" lvl="1" indent="-342900">
              <a:buFont typeface="+mj-lt"/>
              <a:buAutoNum type="arabicPeriod"/>
              <a:defRPr/>
            </a:pPr>
            <a:endParaRPr lang="en-GB" sz="16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GB" sz="2000" dirty="0" smtClean="0">
              <a:ea typeface="ＭＳ Ｐゴシック" charset="-128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GB" sz="2000" dirty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1942"/>
            <a:ext cx="1319677" cy="1972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ight Brace 11"/>
          <p:cNvSpPr/>
          <p:nvPr/>
        </p:nvSpPr>
        <p:spPr>
          <a:xfrm flipH="1">
            <a:off x="457200" y="1257300"/>
            <a:ext cx="437408" cy="6858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93101" y="1459498"/>
            <a:ext cx="1314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  <a:latin typeface="+mj-lt"/>
              </a:rPr>
              <a:t>Difference</a:t>
            </a:r>
          </a:p>
        </p:txBody>
      </p:sp>
      <p:sp>
        <p:nvSpPr>
          <p:cNvPr id="11" name="Right Brace 10"/>
          <p:cNvSpPr/>
          <p:nvPr/>
        </p:nvSpPr>
        <p:spPr>
          <a:xfrm flipH="1">
            <a:off x="457200" y="2400299"/>
            <a:ext cx="437408" cy="611773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1096" y="2559092"/>
            <a:ext cx="77043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Same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200" y="1166396"/>
            <a:ext cx="44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1.</a:t>
            </a:r>
            <a:endParaRPr lang="en-GB" sz="1600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1200" y="1733550"/>
            <a:ext cx="44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2.</a:t>
            </a:r>
            <a:endParaRPr lang="en-GB" sz="16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1200" y="2286000"/>
            <a:ext cx="44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3.</a:t>
            </a:r>
            <a:endParaRPr lang="en-GB" sz="16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200" y="2842796"/>
            <a:ext cx="44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+mj-lt"/>
              </a:rPr>
              <a:t>4.</a:t>
            </a:r>
            <a:endParaRPr lang="en-GB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0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1" grpId="0" animBg="1"/>
      <p:bldP spid="15" grpId="0"/>
      <p:bldP spid="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Research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737" y="728623"/>
            <a:ext cx="7905750" cy="641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x-none" sz="1800" dirty="0" smtClean="0">
                <a:ea typeface="ＭＳ Ｐゴシック" charset="-128"/>
              </a:rPr>
              <a:t>1. To what extent are Technical Awards distinct from the ‘equivalent’ GCSE? </a:t>
            </a:r>
          </a:p>
          <a:p>
            <a:pPr marL="0" indent="0">
              <a:buNone/>
            </a:pPr>
            <a:r>
              <a:rPr lang="en-US" altLang="x-none" sz="1800" dirty="0" smtClean="0">
                <a:ea typeface="ＭＳ Ｐゴシック" charset="-128"/>
              </a:rPr>
              <a:t>2. Are they just as rigorous?</a:t>
            </a:r>
            <a:endParaRPr lang="en-US" altLang="x-none" sz="1800" dirty="0">
              <a:ea typeface="ＭＳ Ｐゴシック" charset="-128"/>
            </a:endParaRPr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448050"/>
            <a:ext cx="7905750" cy="1333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/>
              <a:buChar char="•"/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fontAlgn="auto">
              <a:spcAft>
                <a:spcPts val="0"/>
              </a:spcAft>
              <a:buFont typeface="Arial"/>
              <a:buNone/>
            </a:pPr>
            <a:r>
              <a:rPr lang="en-US" altLang="x-none" sz="1800" dirty="0" smtClean="0">
                <a:ea typeface="ＭＳ Ｐゴシック" charset="-128"/>
              </a:rPr>
              <a:t>Three phases:</a:t>
            </a:r>
          </a:p>
          <a:p>
            <a:pPr marL="180975" indent="-180975" fontAlgn="auto">
              <a:spcAft>
                <a:spcPts val="0"/>
              </a:spcAft>
              <a:buFont typeface="Arial"/>
              <a:buNone/>
            </a:pPr>
            <a:r>
              <a:rPr lang="en-US" altLang="x-none" sz="1600" dirty="0" smtClean="0">
                <a:ea typeface="ＭＳ Ｐゴシック" charset="-128"/>
              </a:rPr>
              <a:t>1. Comparison of subject content</a:t>
            </a:r>
          </a:p>
          <a:p>
            <a:pPr marL="180975" indent="-180975" fontAlgn="auto">
              <a:spcAft>
                <a:spcPts val="0"/>
              </a:spcAft>
              <a:buFont typeface="Arial"/>
              <a:buNone/>
            </a:pPr>
            <a:r>
              <a:rPr lang="en-US" sz="1600" dirty="0" smtClean="0">
                <a:ea typeface="ＭＳ Ｐゴシック" charset="-128"/>
              </a:rPr>
              <a:t>2. Comparison of types of knowledge/skills</a:t>
            </a:r>
          </a:p>
          <a:p>
            <a:pPr marL="180975" indent="-180975" fontAlgn="auto">
              <a:spcAft>
                <a:spcPts val="0"/>
              </a:spcAft>
              <a:buFont typeface="Arial"/>
              <a:buNone/>
            </a:pPr>
            <a:r>
              <a:rPr lang="en-US" sz="1600" dirty="0" smtClean="0">
                <a:ea typeface="ＭＳ Ｐゴシック" charset="-128"/>
              </a:rPr>
              <a:t>3. Teacher interviews</a:t>
            </a:r>
            <a:endParaRPr lang="en-GB" sz="16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629465" y="1854525"/>
            <a:ext cx="2952000" cy="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Sport Science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630302" y="2254575"/>
            <a:ext cx="2952000" cy="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Sport Studies</a:t>
            </a:r>
            <a:endParaRPr lang="en-GB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29465" y="2654625"/>
            <a:ext cx="2952000" cy="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Enterprise and Marketing</a:t>
            </a:r>
            <a:endParaRPr lang="en-GB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604344" y="3038925"/>
            <a:ext cx="2952000" cy="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Creative </a:t>
            </a:r>
            <a:r>
              <a:rPr lang="en-GB" sz="1600" dirty="0" err="1" smtClean="0"/>
              <a:t>iMedia</a:t>
            </a:r>
            <a:endParaRPr lang="en-GB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5052415" y="2041725"/>
            <a:ext cx="2952000" cy="270000"/>
          </a:xfrm>
          <a:prstGeom prst="roundRect">
            <a:avLst/>
          </a:prstGeom>
          <a:solidFill>
            <a:srgbClr val="1CD16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Physical Education</a:t>
            </a:r>
            <a:endParaRPr lang="en-GB" sz="1600" dirty="0"/>
          </a:p>
        </p:txBody>
      </p:sp>
      <p:sp>
        <p:nvSpPr>
          <p:cNvPr id="13" name="Left-Right Arrow 12"/>
          <p:cNvSpPr/>
          <p:nvPr/>
        </p:nvSpPr>
        <p:spPr>
          <a:xfrm rot="648515">
            <a:off x="3686156" y="1910338"/>
            <a:ext cx="1295400" cy="194033"/>
          </a:xfrm>
          <a:prstGeom prst="leftRightArrow">
            <a:avLst/>
          </a:prstGeom>
          <a:solidFill>
            <a:srgbClr val="37C5F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5" name="Rounded Rectangle 14"/>
          <p:cNvSpPr/>
          <p:nvPr/>
        </p:nvSpPr>
        <p:spPr>
          <a:xfrm>
            <a:off x="5080885" y="2654625"/>
            <a:ext cx="2971800" cy="270000"/>
          </a:xfrm>
          <a:prstGeom prst="roundRect">
            <a:avLst/>
          </a:prstGeom>
          <a:solidFill>
            <a:srgbClr val="1CD16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Business</a:t>
            </a:r>
            <a:endParaRPr lang="en-GB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5049065" y="3038925"/>
            <a:ext cx="2952000" cy="270000"/>
          </a:xfrm>
          <a:prstGeom prst="roundRect">
            <a:avLst/>
          </a:prstGeom>
          <a:solidFill>
            <a:srgbClr val="1CD16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Media Studies</a:t>
            </a:r>
            <a:endParaRPr lang="en-GB" sz="1600" dirty="0"/>
          </a:p>
        </p:txBody>
      </p:sp>
      <p:sp>
        <p:nvSpPr>
          <p:cNvPr id="19" name="Left-Right Arrow 18"/>
          <p:cNvSpPr/>
          <p:nvPr/>
        </p:nvSpPr>
        <p:spPr>
          <a:xfrm rot="21070090">
            <a:off x="3669947" y="2213708"/>
            <a:ext cx="1295400" cy="194033"/>
          </a:xfrm>
          <a:prstGeom prst="leftRightArrow">
            <a:avLst/>
          </a:prstGeom>
          <a:solidFill>
            <a:srgbClr val="37C5F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0" name="Left-Right Arrow 19"/>
          <p:cNvSpPr/>
          <p:nvPr/>
        </p:nvSpPr>
        <p:spPr>
          <a:xfrm>
            <a:off x="3681897" y="2729059"/>
            <a:ext cx="1295400" cy="194033"/>
          </a:xfrm>
          <a:prstGeom prst="leftRightArrow">
            <a:avLst/>
          </a:prstGeom>
          <a:solidFill>
            <a:srgbClr val="37C5F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Left-Right Arrow 20"/>
          <p:cNvSpPr/>
          <p:nvPr/>
        </p:nvSpPr>
        <p:spPr>
          <a:xfrm>
            <a:off x="3686156" y="3113359"/>
            <a:ext cx="1295400" cy="194033"/>
          </a:xfrm>
          <a:prstGeom prst="leftRightArrow">
            <a:avLst/>
          </a:prstGeom>
          <a:solidFill>
            <a:srgbClr val="37C5F7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" name="TextBox 11"/>
          <p:cNvSpPr txBox="1"/>
          <p:nvPr/>
        </p:nvSpPr>
        <p:spPr>
          <a:xfrm>
            <a:off x="457200" y="1446371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+mj-lt"/>
              </a:rPr>
              <a:t>Technical Awards: Cambridge Nationals</a:t>
            </a:r>
            <a:endParaRPr lang="en-GB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142875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+mj-lt"/>
              </a:rPr>
              <a:t>GCSEs by OCR</a:t>
            </a:r>
            <a:endParaRPr lang="en-GB" sz="1600" b="1" dirty="0">
              <a:latin typeface="+mj-lt"/>
            </a:endParaRPr>
          </a:p>
          <a:p>
            <a:r>
              <a:rPr lang="en-GB" sz="1600" b="1" dirty="0" smtClean="0">
                <a:latin typeface="+mj-lt"/>
              </a:rPr>
              <a:t>  </a:t>
            </a:r>
            <a:endParaRPr lang="en-GB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9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1"/>
            <a:ext cx="7524750" cy="377547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08038" algn="l"/>
              </a:tabLst>
            </a:pPr>
            <a:r>
              <a:rPr lang="en-US" sz="1900" dirty="0" smtClean="0"/>
              <a:t>“</a:t>
            </a:r>
            <a:r>
              <a:rPr lang="en-US" sz="1900" i="1" dirty="0" smtClean="0"/>
              <a:t>Technical </a:t>
            </a:r>
            <a:r>
              <a:rPr lang="en-US" sz="1900" i="1" dirty="0"/>
              <a:t>Awards are distinct from </a:t>
            </a:r>
            <a:r>
              <a:rPr lang="en-US" sz="1900" i="1" dirty="0" smtClean="0"/>
              <a:t>GCSEs…and supplement </a:t>
            </a:r>
            <a:r>
              <a:rPr lang="en-US" sz="1900" i="1" dirty="0"/>
              <a:t>the academic </a:t>
            </a:r>
            <a:r>
              <a:rPr lang="en-US" sz="1900" i="1" dirty="0" smtClean="0"/>
              <a:t>offer</a:t>
            </a:r>
            <a:r>
              <a:rPr lang="en-US" sz="1900" dirty="0" smtClean="0"/>
              <a:t>” 									</a:t>
            </a:r>
            <a:r>
              <a:rPr lang="en-US" dirty="0" smtClean="0"/>
              <a:t>(DfE, 2016, p.10)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900" dirty="0" smtClean="0"/>
              <a:t>Specifications contain statements of what the students should learn.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sz="1800" dirty="0" smtClean="0"/>
              <a:t>E.g., learning outcomes, assessment objectives, educational objectives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327275" algn="l"/>
              </a:tabLs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327275" algn="l"/>
              </a:tabLs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327275" algn="l"/>
              </a:tabLs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327275" algn="l"/>
              </a:tabLst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327275" algn="l"/>
              </a:tabLst>
            </a:pP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327275" algn="l"/>
              </a:tabLst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tabLst>
                <a:tab pos="2327275" algn="l"/>
              </a:tabLst>
            </a:pPr>
            <a:r>
              <a:rPr lang="en-US" sz="1900" dirty="0" smtClean="0"/>
              <a:t>Used a lexical/phrase search to identify which content in the Technical Award also appeared in the comparable GCSE.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GB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Phase 1: Subject content overlap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33992A-1841-1442-A574-B2544851F8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AutoShape 2" descr="Image result for staircas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7" t="14871" r="15170" b="13038"/>
          <a:stretch/>
        </p:blipFill>
        <p:spPr bwMode="auto">
          <a:xfrm>
            <a:off x="2362200" y="2057400"/>
            <a:ext cx="1433286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0" t="19370" r="13922" b="12096"/>
          <a:stretch/>
        </p:blipFill>
        <p:spPr bwMode="auto">
          <a:xfrm>
            <a:off x="4343400" y="2058885"/>
            <a:ext cx="1524000" cy="180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795486" y="2798681"/>
            <a:ext cx="547914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9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A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5527"/>
      </a:accent1>
      <a:accent2>
        <a:srgbClr val="AF21AF"/>
      </a:accent2>
      <a:accent3>
        <a:srgbClr val="37C6F7"/>
      </a:accent3>
      <a:accent4>
        <a:srgbClr val="1CD165"/>
      </a:accent4>
      <a:accent5>
        <a:srgbClr val="FFFFFF"/>
      </a:accent5>
      <a:accent6>
        <a:srgbClr val="FFFFFF"/>
      </a:accent6>
      <a:hlink>
        <a:srgbClr val="000000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2633703E9ED45BC1207561ED9AE73" ma:contentTypeVersion="11" ma:contentTypeDescription="Create a new document." ma:contentTypeScope="" ma:versionID="6321d29c76510e17209a5f6cb2e83272">
  <xsd:schema xmlns:xsd="http://www.w3.org/2001/XMLSchema" xmlns:xs="http://www.w3.org/2001/XMLSchema" xmlns:p="http://schemas.microsoft.com/office/2006/metadata/properties" xmlns:ns3="a0cb3653-b17e-46b7-8422-d6c8e3c85f54" xmlns:ns4="cfb83bbe-f0bb-41b9-9d26-63f04bc85bb2" targetNamespace="http://schemas.microsoft.com/office/2006/metadata/properties" ma:root="true" ma:fieldsID="04f2be0fba1a1b436211484f52e62d37" ns3:_="" ns4:_="">
    <xsd:import namespace="a0cb3653-b17e-46b7-8422-d6c8e3c85f54"/>
    <xsd:import namespace="cfb83bbe-f0bb-41b9-9d26-63f04bc85bb2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Template" minOccurs="0"/>
                <xsd:element ref="ns4:BU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b3653-b17e-46b7-8422-d6c8e3c85f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83bbe-f0bb-41b9-9d26-63f04bc85bb2" elementFormDefault="qualified">
    <xsd:import namespace="http://schemas.microsoft.com/office/2006/documentManagement/types"/>
    <xsd:import namespace="http://schemas.microsoft.com/office/infopath/2007/PartnerControls"/>
    <xsd:element name="Template" ma:index="11" nillable="true" ma:displayName="Template" ma:internalName="Template">
      <xsd:simpleType>
        <xsd:restriction base="dms:Text">
          <xsd:maxLength value="255"/>
        </xsd:restriction>
      </xsd:simpleType>
    </xsd:element>
    <xsd:element name="BU" ma:index="12" ma:displayName="BU" ma:default="Group" ma:format="Dropdown" ma:internalName="BU">
      <xsd:simpleType>
        <xsd:restriction base="dms:Choice">
          <xsd:enumeration value="CAIE"/>
          <xsd:enumeration value="CAE"/>
          <xsd:enumeration value="Group"/>
          <xsd:enumeration value="OCR"/>
          <xsd:enumeration value="CAA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 xmlns="cfb83bbe-f0bb-41b9-9d26-63f04bc85bb2">Group</BU>
    <Template xmlns="cfb83bbe-f0bb-41b9-9d26-63f04bc85bb2">PowerPoint</Template>
    <_dlc_DocId xmlns="a0cb3653-b17e-46b7-8422-d6c8e3c85f54">DECSDN4DT5Y4-280-326</_dlc_DocId>
    <_dlc_DocIdUrl xmlns="a0cb3653-b17e-46b7-8422-d6c8e3c85f54">
      <Url>http://insite.ucles.org.uk/_layouts/DocIdRedir.aspx?ID=DECSDN4DT5Y4-280-326</Url>
      <Description>DECSDN4DT5Y4-280-326</Description>
    </_dlc_DocIdUrl>
  </documentManagement>
</p:properties>
</file>

<file path=customXml/itemProps1.xml><?xml version="1.0" encoding="utf-8"?>
<ds:datastoreItem xmlns:ds="http://schemas.openxmlformats.org/officeDocument/2006/customXml" ds:itemID="{40494D07-57C7-4960-8F24-22BDFCCBF74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7899F28-1AB9-4DFF-9F61-0D7C9754C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B446D8-139D-4557-AD94-AFDB27A20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cb3653-b17e-46b7-8422-d6c8e3c85f54"/>
    <ds:schemaRef ds:uri="cfb83bbe-f0bb-41b9-9d26-63f04bc85b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901ABC6-51FB-41A2-AC38-1F0ED8D31D69}">
  <ds:schemaRefs>
    <ds:schemaRef ds:uri="http://schemas.microsoft.com/office/2006/documentManagement/types"/>
    <ds:schemaRef ds:uri="http://purl.org/dc/elements/1.1/"/>
    <ds:schemaRef ds:uri="a0cb3653-b17e-46b7-8422-d6c8e3c85f54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cfb83bbe-f0bb-41b9-9d26-63f04bc85bb2"/>
    <ds:schemaRef ds:uri="http://www.w3.org/XML/1998/namespac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6564</TotalTime>
  <Words>1556</Words>
  <Application>Microsoft Office PowerPoint</Application>
  <PresentationFormat>On-screen Show (16:9)</PresentationFormat>
  <Paragraphs>429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Vocational qualifications for 14-16 year olds: Exploration of knowledge, skills and teacher perceptions </vt:lpstr>
      <vt:lpstr>Overview</vt:lpstr>
      <vt:lpstr>Context</vt:lpstr>
      <vt:lpstr>What do 14 to 16 year olds study in England?</vt:lpstr>
      <vt:lpstr>Technical Awards? Let’s go back to 2010</vt:lpstr>
      <vt:lpstr>Department for Education (DfE) Technical Guidance</vt:lpstr>
      <vt:lpstr>Our research</vt:lpstr>
      <vt:lpstr>Research aims</vt:lpstr>
      <vt:lpstr>Phase 1: Subject content overlap</vt:lpstr>
      <vt:lpstr>Phase 2: Taxonomy mapping</vt:lpstr>
      <vt:lpstr>Domains of knowledge</vt:lpstr>
      <vt:lpstr>Levels of mental processing (cognitive)</vt:lpstr>
      <vt:lpstr>Levels of mental processing (meta-cognition, self-system)</vt:lpstr>
      <vt:lpstr>Phase 3: Teacher interviews</vt:lpstr>
      <vt:lpstr>Results</vt:lpstr>
      <vt:lpstr>Is Technical Award content different to GCSE content?</vt:lpstr>
      <vt:lpstr>Is overlapping content actually taught the same?</vt:lpstr>
      <vt:lpstr>What do teachers think?</vt:lpstr>
      <vt:lpstr>Different types of knowledge to GCSEs?</vt:lpstr>
      <vt:lpstr>Different types of knowledge to GCSEs?</vt:lpstr>
      <vt:lpstr>Different levels of processing to GCSEs?</vt:lpstr>
      <vt:lpstr>Different levels of processing to GCSEs?</vt:lpstr>
      <vt:lpstr>What key skills are developed in Technical Awards?</vt:lpstr>
      <vt:lpstr>Conclusions</vt:lpstr>
      <vt:lpstr>Conclusions: distinct to GCSEs?</vt:lpstr>
      <vt:lpstr>Conclusions and questions: external acceptability </vt:lpstr>
      <vt:lpstr>Thank you  Vitello.S@cambridgeassessment.org.uk Child.S@cambridgeassessment.org.uk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Cambridge Assessment PowerPoint Template 4 3 aspect ratio</dc:title>
  <dc:creator>Faye Magellan</dc:creator>
  <cp:lastModifiedBy>Sylvia Vitello</cp:lastModifiedBy>
  <cp:revision>1195</cp:revision>
  <cp:lastPrinted>2018-06-20T13:35:21Z</cp:lastPrinted>
  <dcterms:created xsi:type="dcterms:W3CDTF">2016-06-27T16:27:59Z</dcterms:created>
  <dcterms:modified xsi:type="dcterms:W3CDTF">2018-06-25T10:33:03Z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2016-06-27T00:00:00Z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2016-06-27T00:00:00Z</vt:filetime>
  </property>
  <property fmtid="{D5CDD505-2E9C-101B-9397-08002B2CF9AE}" pid="5" name="ContentTypeId">
    <vt:lpwstr>0x010100D3F2633703E9ED45BC1207561ED9AE73</vt:lpwstr>
  </property>
  <property fmtid="{D5CDD505-2E9C-101B-9397-08002B2CF9AE}" pid="6" name="_dlc_DocIdItemGuid">
    <vt:lpwstr>634fb084-e09e-4824-9429-873bd2e2c564</vt:lpwstr>
  </property>
</Properties>
</file>