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2"/>
  </p:notesMasterIdLst>
  <p:sldIdLst>
    <p:sldId id="278" r:id="rId5"/>
    <p:sldId id="327" r:id="rId6"/>
    <p:sldId id="329" r:id="rId7"/>
    <p:sldId id="330" r:id="rId8"/>
    <p:sldId id="332" r:id="rId9"/>
    <p:sldId id="331" r:id="rId10"/>
    <p:sldId id="333" r:id="rId11"/>
    <p:sldId id="334" r:id="rId12"/>
    <p:sldId id="335" r:id="rId13"/>
    <p:sldId id="337" r:id="rId14"/>
    <p:sldId id="339" r:id="rId15"/>
    <p:sldId id="336" r:id="rId16"/>
    <p:sldId id="342" r:id="rId17"/>
    <p:sldId id="338" r:id="rId18"/>
    <p:sldId id="340" r:id="rId19"/>
    <p:sldId id="305" r:id="rId20"/>
    <p:sldId id="34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6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94815" autoAdjust="0"/>
  </p:normalViewPr>
  <p:slideViewPr>
    <p:cSldViewPr snapToGrid="0">
      <p:cViewPr varScale="1">
        <p:scale>
          <a:sx n="82" d="100"/>
          <a:sy n="82" d="100"/>
        </p:scale>
        <p:origin x="11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Approx. England public spend, £ per year per student / per adult popn 25-65</c:v>
                </c:pt>
              </c:strCache>
            </c:strRef>
          </c:tx>
          <c:spPr>
            <a:solidFill>
              <a:schemeClr val="accent1"/>
            </a:solidFill>
            <a:ln>
              <a:noFill/>
            </a:ln>
            <a:effectLst/>
          </c:spPr>
          <c:invertIfNegative val="0"/>
          <c:cat>
            <c:strRef>
              <c:f>Sheet1!$A$2:$A$7</c:f>
              <c:strCache>
                <c:ptCount val="6"/>
                <c:pt idx="0">
                  <c:v>Early Years</c:v>
                </c:pt>
                <c:pt idx="1">
                  <c:v>Primary</c:v>
                </c:pt>
                <c:pt idx="2">
                  <c:v>Secondary</c:v>
                </c:pt>
                <c:pt idx="3">
                  <c:v>Further Educ</c:v>
                </c:pt>
                <c:pt idx="4">
                  <c:v>Undergrad (subsidy)</c:v>
                </c:pt>
                <c:pt idx="5">
                  <c:v>Adult Skills (excl. HE)</c:v>
                </c:pt>
              </c:strCache>
            </c:strRef>
          </c:cat>
          <c:val>
            <c:numRef>
              <c:f>Sheet1!$B$2:$B$7</c:f>
              <c:numCache>
                <c:formatCode>General</c:formatCode>
                <c:ptCount val="6"/>
                <c:pt idx="0">
                  <c:v>1700</c:v>
                </c:pt>
                <c:pt idx="1">
                  <c:v>4900</c:v>
                </c:pt>
                <c:pt idx="2">
                  <c:v>6300</c:v>
                </c:pt>
                <c:pt idx="3">
                  <c:v>5600</c:v>
                </c:pt>
                <c:pt idx="4">
                  <c:v>4700</c:v>
                </c:pt>
                <c:pt idx="5">
                  <c:v>170</c:v>
                </c:pt>
              </c:numCache>
            </c:numRef>
          </c:val>
          <c:extLst>
            <c:ext xmlns:c16="http://schemas.microsoft.com/office/drawing/2014/chart" uri="{C3380CC4-5D6E-409C-BE32-E72D297353CC}">
              <c16:uniqueId val="{00000000-57A8-457D-BE82-D9CE1B070FA1}"/>
            </c:ext>
          </c:extLst>
        </c:ser>
        <c:dLbls>
          <c:showLegendKey val="0"/>
          <c:showVal val="0"/>
          <c:showCatName val="0"/>
          <c:showSerName val="0"/>
          <c:showPercent val="0"/>
          <c:showBubbleSize val="0"/>
        </c:dLbls>
        <c:gapWidth val="182"/>
        <c:axId val="650163184"/>
        <c:axId val="650164168"/>
      </c:barChart>
      <c:catAx>
        <c:axId val="6501631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50164168"/>
        <c:crosses val="autoZero"/>
        <c:auto val="1"/>
        <c:lblAlgn val="ctr"/>
        <c:lblOffset val="100"/>
        <c:noMultiLvlLbl val="0"/>
      </c:catAx>
      <c:valAx>
        <c:axId val="650164168"/>
        <c:scaling>
          <c:orientation val="minMax"/>
          <c:max val="7000"/>
          <c:min val="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0163184"/>
        <c:crosses val="autoZero"/>
        <c:crossBetween val="between"/>
        <c:majorUnit val="2000"/>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Net Required Labour 2010-2020, UK</c:v>
                </c:pt>
              </c:strCache>
            </c:strRef>
          </c:tx>
          <c:spPr>
            <a:solidFill>
              <a:schemeClr val="accent1"/>
            </a:solidFill>
            <a:ln>
              <a:noFill/>
            </a:ln>
            <a:effectLst/>
          </c:spPr>
          <c:invertIfNegative val="0"/>
          <c:cat>
            <c:strRef>
              <c:f>Sheet1!$A$2:$A$9</c:f>
              <c:strCache>
                <c:ptCount val="8"/>
                <c:pt idx="0">
                  <c:v>Corp mgmt</c:v>
                </c:pt>
                <c:pt idx="1">
                  <c:v>Caring roles</c:v>
                </c:pt>
                <c:pt idx="2">
                  <c:v>Junior profs</c:v>
                </c:pt>
                <c:pt idx="3">
                  <c:v>Admin</c:v>
                </c:pt>
                <c:pt idx="4">
                  <c:v>Professionals</c:v>
                </c:pt>
                <c:pt idx="5">
                  <c:v>Culture / sports </c:v>
                </c:pt>
                <c:pt idx="6">
                  <c:v>Health profs</c:v>
                </c:pt>
                <c:pt idx="7">
                  <c:v>Science / R&amp;D</c:v>
                </c:pt>
              </c:strCache>
            </c:strRef>
          </c:cat>
          <c:val>
            <c:numRef>
              <c:f>Sheet1!$B$2:$B$9</c:f>
              <c:numCache>
                <c:formatCode>0.00%</c:formatCode>
                <c:ptCount val="8"/>
                <c:pt idx="0">
                  <c:v>8.8999999999999996E-2</c:v>
                </c:pt>
                <c:pt idx="1">
                  <c:v>8.7999999999999995E-2</c:v>
                </c:pt>
                <c:pt idx="2">
                  <c:v>8.6999999999999994E-2</c:v>
                </c:pt>
                <c:pt idx="3">
                  <c:v>8.5000000000000006E-2</c:v>
                </c:pt>
                <c:pt idx="4" formatCode="0%">
                  <c:v>7.0000000000000007E-2</c:v>
                </c:pt>
                <c:pt idx="5">
                  <c:v>2.5000000000000001E-2</c:v>
                </c:pt>
                <c:pt idx="6" formatCode="0%">
                  <c:v>0.05</c:v>
                </c:pt>
                <c:pt idx="7">
                  <c:v>5.0999999999999997E-2</c:v>
                </c:pt>
              </c:numCache>
            </c:numRef>
          </c:val>
          <c:extLst>
            <c:ext xmlns:c16="http://schemas.microsoft.com/office/drawing/2014/chart" uri="{C3380CC4-5D6E-409C-BE32-E72D297353CC}">
              <c16:uniqueId val="{00000000-4FB4-4ACE-9A93-F80D6A463572}"/>
            </c:ext>
          </c:extLst>
        </c:ser>
        <c:ser>
          <c:idx val="1"/>
          <c:order val="1"/>
          <c:tx>
            <c:strRef>
              <c:f>Sheet1!$C$1</c:f>
              <c:strCache>
                <c:ptCount val="1"/>
                <c:pt idx="0">
                  <c:v>% 15-16 year olds choosing this sector</c:v>
                </c:pt>
              </c:strCache>
            </c:strRef>
          </c:tx>
          <c:spPr>
            <a:solidFill>
              <a:schemeClr val="accent2"/>
            </a:solidFill>
            <a:ln>
              <a:noFill/>
            </a:ln>
            <a:effectLst/>
          </c:spPr>
          <c:invertIfNegative val="0"/>
          <c:cat>
            <c:strRef>
              <c:f>Sheet1!$A$2:$A$9</c:f>
              <c:strCache>
                <c:ptCount val="8"/>
                <c:pt idx="0">
                  <c:v>Corp mgmt</c:v>
                </c:pt>
                <c:pt idx="1">
                  <c:v>Caring roles</c:v>
                </c:pt>
                <c:pt idx="2">
                  <c:v>Junior profs</c:v>
                </c:pt>
                <c:pt idx="3">
                  <c:v>Admin</c:v>
                </c:pt>
                <c:pt idx="4">
                  <c:v>Professionals</c:v>
                </c:pt>
                <c:pt idx="5">
                  <c:v>Culture / sports </c:v>
                </c:pt>
                <c:pt idx="6">
                  <c:v>Health profs</c:v>
                </c:pt>
                <c:pt idx="7">
                  <c:v>Science / R&amp;D</c:v>
                </c:pt>
              </c:strCache>
            </c:strRef>
          </c:cat>
          <c:val>
            <c:numRef>
              <c:f>Sheet1!$C$2:$C$9</c:f>
              <c:numCache>
                <c:formatCode>0%</c:formatCode>
                <c:ptCount val="8"/>
                <c:pt idx="0" formatCode="0.00%">
                  <c:v>1.7999999999999999E-2</c:v>
                </c:pt>
                <c:pt idx="1">
                  <c:v>0.02</c:v>
                </c:pt>
                <c:pt idx="2" formatCode="0.00%">
                  <c:v>5.0999999999999997E-2</c:v>
                </c:pt>
                <c:pt idx="3" formatCode="0.00%">
                  <c:v>5.0000000000000001E-3</c:v>
                </c:pt>
                <c:pt idx="4">
                  <c:v>0.13</c:v>
                </c:pt>
                <c:pt idx="5" formatCode="0.00%">
                  <c:v>0.20499999999999999</c:v>
                </c:pt>
                <c:pt idx="6">
                  <c:v>0.18</c:v>
                </c:pt>
                <c:pt idx="7">
                  <c:v>0.11</c:v>
                </c:pt>
              </c:numCache>
            </c:numRef>
          </c:val>
          <c:extLst>
            <c:ext xmlns:c16="http://schemas.microsoft.com/office/drawing/2014/chart" uri="{C3380CC4-5D6E-409C-BE32-E72D297353CC}">
              <c16:uniqueId val="{00000001-4FB4-4ACE-9A93-F80D6A463572}"/>
            </c:ext>
          </c:extLst>
        </c:ser>
        <c:dLbls>
          <c:showLegendKey val="0"/>
          <c:showVal val="0"/>
          <c:showCatName val="0"/>
          <c:showSerName val="0"/>
          <c:showPercent val="0"/>
          <c:showBubbleSize val="0"/>
        </c:dLbls>
        <c:gapWidth val="182"/>
        <c:axId val="467131256"/>
        <c:axId val="467134208"/>
      </c:barChart>
      <c:catAx>
        <c:axId val="467131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67134208"/>
        <c:crosses val="autoZero"/>
        <c:auto val="1"/>
        <c:lblAlgn val="ctr"/>
        <c:lblOffset val="100"/>
        <c:noMultiLvlLbl val="0"/>
      </c:catAx>
      <c:valAx>
        <c:axId val="467134208"/>
        <c:scaling>
          <c:orientation val="minMax"/>
          <c:max val="0.2"/>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7131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ILO estimates (%,  2017)</c:v>
                </c:pt>
              </c:strCache>
            </c:strRef>
          </c:tx>
          <c:spPr>
            <a:solidFill>
              <a:schemeClr val="accent1"/>
            </a:solidFill>
            <a:ln>
              <a:noFill/>
            </a:ln>
            <a:effectLst/>
          </c:spPr>
          <c:invertIfNegative val="0"/>
          <c:cat>
            <c:strRef>
              <c:f>Sheet1!$A$2:$A$6</c:f>
              <c:strCache>
                <c:ptCount val="5"/>
                <c:pt idx="0">
                  <c:v>UK</c:v>
                </c:pt>
                <c:pt idx="1">
                  <c:v>US</c:v>
                </c:pt>
                <c:pt idx="2">
                  <c:v>Indonesia</c:v>
                </c:pt>
                <c:pt idx="3">
                  <c:v>Bangladesh</c:v>
                </c:pt>
                <c:pt idx="4">
                  <c:v>Uganda</c:v>
                </c:pt>
              </c:strCache>
            </c:strRef>
          </c:cat>
          <c:val>
            <c:numRef>
              <c:f>Sheet1!$B$2:$B$6</c:f>
              <c:numCache>
                <c:formatCode>General</c:formatCode>
                <c:ptCount val="5"/>
                <c:pt idx="0">
                  <c:v>5.9</c:v>
                </c:pt>
                <c:pt idx="1">
                  <c:v>0.8</c:v>
                </c:pt>
                <c:pt idx="2">
                  <c:v>3.3</c:v>
                </c:pt>
                <c:pt idx="3">
                  <c:v>2.9</c:v>
                </c:pt>
                <c:pt idx="4">
                  <c:v>11.9</c:v>
                </c:pt>
              </c:numCache>
            </c:numRef>
          </c:val>
          <c:extLst>
            <c:ext xmlns:c16="http://schemas.microsoft.com/office/drawing/2014/chart" uri="{C3380CC4-5D6E-409C-BE32-E72D297353CC}">
              <c16:uniqueId val="{00000000-2128-41F8-B1B2-A13ABC0EB325}"/>
            </c:ext>
          </c:extLst>
        </c:ser>
        <c:dLbls>
          <c:showLegendKey val="0"/>
          <c:showVal val="0"/>
          <c:showCatName val="0"/>
          <c:showSerName val="0"/>
          <c:showPercent val="0"/>
          <c:showBubbleSize val="0"/>
        </c:dLbls>
        <c:gapWidth val="219"/>
        <c:overlap val="-27"/>
        <c:axId val="460018464"/>
        <c:axId val="460022072"/>
      </c:barChart>
      <c:catAx>
        <c:axId val="46001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0022072"/>
        <c:crosses val="autoZero"/>
        <c:auto val="1"/>
        <c:lblAlgn val="ctr"/>
        <c:lblOffset val="100"/>
        <c:noMultiLvlLbl val="0"/>
      </c:catAx>
      <c:valAx>
        <c:axId val="460022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0018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baseline="0" dirty="0"/>
              <a:t>Less likely to be unemployed </a:t>
            </a:r>
          </a:p>
          <a:p>
            <a:pPr>
              <a:defRPr sz="1800" b="1"/>
            </a:pPr>
            <a:r>
              <a:rPr lang="en-US" sz="1800" b="1" baseline="0" dirty="0"/>
              <a:t>(% NEET)</a:t>
            </a:r>
            <a:endParaRPr lang="en-US" sz="1600" b="0" dirty="0"/>
          </a:p>
        </c:rich>
      </c:tx>
      <c:layout>
        <c:manualLayout>
          <c:xMode val="edge"/>
          <c:yMode val="edge"/>
          <c:x val="0.102028138394615"/>
          <c:y val="9.3134549452928497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567981592485701"/>
          <c:y val="0.276020250098575"/>
          <c:w val="0.80407750010078205"/>
          <c:h val="0.44516717651187898"/>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cat>
            <c:strRef>
              <c:f>Sheet1!$A$2:$A$6</c:f>
              <c:strCache>
                <c:ptCount val="5"/>
                <c:pt idx="0">
                  <c:v>0</c:v>
                </c:pt>
                <c:pt idx="1">
                  <c:v>1</c:v>
                </c:pt>
                <c:pt idx="2">
                  <c:v>2</c:v>
                </c:pt>
                <c:pt idx="3">
                  <c:v>3</c:v>
                </c:pt>
                <c:pt idx="4">
                  <c:v>4 +</c:v>
                </c:pt>
              </c:strCache>
            </c:strRef>
          </c:cat>
          <c:val>
            <c:numRef>
              <c:f>Sheet1!$B$2:$B$6</c:f>
              <c:numCache>
                <c:formatCode>0.0%</c:formatCode>
                <c:ptCount val="5"/>
                <c:pt idx="0">
                  <c:v>0.108938547486034</c:v>
                </c:pt>
                <c:pt idx="1">
                  <c:v>7.2443181818181795E-2</c:v>
                </c:pt>
                <c:pt idx="2">
                  <c:v>4.2918454935622297E-2</c:v>
                </c:pt>
                <c:pt idx="3">
                  <c:v>2.1978021978022001E-2</c:v>
                </c:pt>
                <c:pt idx="4">
                  <c:v>2.61437908496732E-2</c:v>
                </c:pt>
              </c:numCache>
            </c:numRef>
          </c:val>
          <c:extLst>
            <c:ext xmlns:c16="http://schemas.microsoft.com/office/drawing/2014/chart" uri="{C3380CC4-5D6E-409C-BE32-E72D297353CC}">
              <c16:uniqueId val="{00000000-31E6-4DE5-88CD-02A3BEF936D3}"/>
            </c:ext>
          </c:extLst>
        </c:ser>
        <c:dLbls>
          <c:showLegendKey val="0"/>
          <c:showVal val="0"/>
          <c:showCatName val="0"/>
          <c:showSerName val="0"/>
          <c:showPercent val="0"/>
          <c:showBubbleSize val="0"/>
        </c:dLbls>
        <c:gapWidth val="219"/>
        <c:overlap val="-27"/>
        <c:axId val="1917009632"/>
        <c:axId val="1917011408"/>
      </c:barChart>
      <c:catAx>
        <c:axId val="1917009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917011408"/>
        <c:crosses val="autoZero"/>
        <c:auto val="1"/>
        <c:lblAlgn val="ctr"/>
        <c:lblOffset val="100"/>
        <c:noMultiLvlLbl val="0"/>
      </c:catAx>
      <c:valAx>
        <c:axId val="19170114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1700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baseline="0" dirty="0"/>
              <a:t>More likely to find it easy to pursue their career ambitions</a:t>
            </a:r>
            <a:endParaRPr lang="en-US" sz="1800" b="1" dirty="0"/>
          </a:p>
        </c:rich>
      </c:tx>
      <c:layout>
        <c:manualLayout>
          <c:xMode val="edge"/>
          <c:yMode val="edge"/>
          <c:x val="0.16464807569057699"/>
          <c:y val="8.3720289135639406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567981592485701"/>
          <c:y val="0.276020250098575"/>
          <c:w val="0.80407750010078205"/>
          <c:h val="0.44516717651187898"/>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cat>
            <c:strRef>
              <c:f>Sheet1!$A$2:$A$6</c:f>
              <c:strCache>
                <c:ptCount val="5"/>
                <c:pt idx="0">
                  <c:v>0</c:v>
                </c:pt>
                <c:pt idx="1">
                  <c:v>1</c:v>
                </c:pt>
                <c:pt idx="2">
                  <c:v>2</c:v>
                </c:pt>
                <c:pt idx="3">
                  <c:v>3</c:v>
                </c:pt>
                <c:pt idx="4">
                  <c:v>4 +</c:v>
                </c:pt>
              </c:strCache>
            </c:strRef>
          </c:cat>
          <c:val>
            <c:numRef>
              <c:f>Sheet1!$B$2:$B$6</c:f>
              <c:numCache>
                <c:formatCode>0.0%</c:formatCode>
                <c:ptCount val="5"/>
                <c:pt idx="0">
                  <c:v>0.28212290502793302</c:v>
                </c:pt>
                <c:pt idx="1">
                  <c:v>0.32954545454545497</c:v>
                </c:pt>
                <c:pt idx="2">
                  <c:v>0.36695278969957101</c:v>
                </c:pt>
                <c:pt idx="3">
                  <c:v>0.42857142857142899</c:v>
                </c:pt>
                <c:pt idx="4">
                  <c:v>0.50653594771241806</c:v>
                </c:pt>
              </c:numCache>
            </c:numRef>
          </c:val>
          <c:extLst>
            <c:ext xmlns:c16="http://schemas.microsoft.com/office/drawing/2014/chart" uri="{C3380CC4-5D6E-409C-BE32-E72D297353CC}">
              <c16:uniqueId val="{00000000-D8EE-4B94-8DD9-24D4B9A4904B}"/>
            </c:ext>
          </c:extLst>
        </c:ser>
        <c:dLbls>
          <c:showLegendKey val="0"/>
          <c:showVal val="0"/>
          <c:showCatName val="0"/>
          <c:showSerName val="0"/>
          <c:showPercent val="0"/>
          <c:showBubbleSize val="0"/>
        </c:dLbls>
        <c:gapWidth val="219"/>
        <c:overlap val="-27"/>
        <c:axId val="1917065296"/>
        <c:axId val="1917067504"/>
      </c:barChart>
      <c:catAx>
        <c:axId val="191706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917067504"/>
        <c:crosses val="autoZero"/>
        <c:auto val="1"/>
        <c:lblAlgn val="ctr"/>
        <c:lblOffset val="100"/>
        <c:noMultiLvlLbl val="0"/>
      </c:catAx>
      <c:valAx>
        <c:axId val="1917067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17065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74FEF-5265-472E-83D2-136F18E2D954}" type="datetimeFigureOut">
              <a:rPr lang="en-GB" smtClean="0"/>
              <a:t>17/01/2019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F715BE-3BD1-4F4C-A708-ED91D87C08E5}" type="slidenum">
              <a:rPr lang="en-GB" smtClean="0"/>
              <a:t>‹#›</a:t>
            </a:fld>
            <a:endParaRPr lang="en-GB"/>
          </a:p>
        </p:txBody>
      </p:sp>
    </p:spTree>
    <p:extLst>
      <p:ext uri="{BB962C8B-B14F-4D97-AF65-F5344CB8AC3E}">
        <p14:creationId xmlns:p14="http://schemas.microsoft.com/office/powerpoint/2010/main" val="547727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D1659A-DDE0-4F71-8321-4E003EC0A9E1}" type="slidenum">
              <a:rPr lang="en-GB" smtClean="0"/>
              <a:t>2</a:t>
            </a:fld>
            <a:endParaRPr lang="en-GB"/>
          </a:p>
        </p:txBody>
      </p:sp>
    </p:spTree>
    <p:extLst>
      <p:ext uri="{BB962C8B-B14F-4D97-AF65-F5344CB8AC3E}">
        <p14:creationId xmlns:p14="http://schemas.microsoft.com/office/powerpoint/2010/main" val="1712385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D1659A-DDE0-4F71-8321-4E003EC0A9E1}" type="slidenum">
              <a:rPr lang="en-GB" smtClean="0"/>
              <a:t>11</a:t>
            </a:fld>
            <a:endParaRPr lang="en-GB"/>
          </a:p>
        </p:txBody>
      </p:sp>
    </p:spTree>
    <p:extLst>
      <p:ext uri="{BB962C8B-B14F-4D97-AF65-F5344CB8AC3E}">
        <p14:creationId xmlns:p14="http://schemas.microsoft.com/office/powerpoint/2010/main" val="1044748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D1659A-DDE0-4F71-8321-4E003EC0A9E1}" type="slidenum">
              <a:rPr lang="en-GB" smtClean="0"/>
              <a:t>12</a:t>
            </a:fld>
            <a:endParaRPr lang="en-GB"/>
          </a:p>
        </p:txBody>
      </p:sp>
    </p:spTree>
    <p:extLst>
      <p:ext uri="{BB962C8B-B14F-4D97-AF65-F5344CB8AC3E}">
        <p14:creationId xmlns:p14="http://schemas.microsoft.com/office/powerpoint/2010/main" val="1109291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D1659A-DDE0-4F71-8321-4E003EC0A9E1}" type="slidenum">
              <a:rPr lang="en-GB" smtClean="0"/>
              <a:t>13</a:t>
            </a:fld>
            <a:endParaRPr lang="en-GB"/>
          </a:p>
        </p:txBody>
      </p:sp>
    </p:spTree>
    <p:extLst>
      <p:ext uri="{BB962C8B-B14F-4D97-AF65-F5344CB8AC3E}">
        <p14:creationId xmlns:p14="http://schemas.microsoft.com/office/powerpoint/2010/main" val="227477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D1659A-DDE0-4F71-8321-4E003EC0A9E1}" type="slidenum">
              <a:rPr lang="en-GB" smtClean="0"/>
              <a:t>14</a:t>
            </a:fld>
            <a:endParaRPr lang="en-GB"/>
          </a:p>
        </p:txBody>
      </p:sp>
    </p:spTree>
    <p:extLst>
      <p:ext uri="{BB962C8B-B14F-4D97-AF65-F5344CB8AC3E}">
        <p14:creationId xmlns:p14="http://schemas.microsoft.com/office/powerpoint/2010/main" val="77275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D1659A-DDE0-4F71-8321-4E003EC0A9E1}" type="slidenum">
              <a:rPr lang="en-GB" smtClean="0"/>
              <a:t>15</a:t>
            </a:fld>
            <a:endParaRPr lang="en-GB"/>
          </a:p>
        </p:txBody>
      </p:sp>
    </p:spTree>
    <p:extLst>
      <p:ext uri="{BB962C8B-B14F-4D97-AF65-F5344CB8AC3E}">
        <p14:creationId xmlns:p14="http://schemas.microsoft.com/office/powerpoint/2010/main" val="752145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B0BDCB-2FFF-4131-A27F-D25A28ABC493}" type="slidenum">
              <a:rPr lang="en-GB" smtClean="0"/>
              <a:t>16</a:t>
            </a:fld>
            <a:endParaRPr lang="en-GB"/>
          </a:p>
        </p:txBody>
      </p:sp>
    </p:spTree>
    <p:extLst>
      <p:ext uri="{BB962C8B-B14F-4D97-AF65-F5344CB8AC3E}">
        <p14:creationId xmlns:p14="http://schemas.microsoft.com/office/powerpoint/2010/main" val="2462959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B0BDCB-2FFF-4131-A27F-D25A28ABC493}" type="slidenum">
              <a:rPr lang="en-GB" smtClean="0"/>
              <a:t>17</a:t>
            </a:fld>
            <a:endParaRPr lang="en-GB"/>
          </a:p>
        </p:txBody>
      </p:sp>
    </p:spTree>
    <p:extLst>
      <p:ext uri="{BB962C8B-B14F-4D97-AF65-F5344CB8AC3E}">
        <p14:creationId xmlns:p14="http://schemas.microsoft.com/office/powerpoint/2010/main" val="2796179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D1659A-DDE0-4F71-8321-4E003EC0A9E1}" type="slidenum">
              <a:rPr lang="en-GB" smtClean="0"/>
              <a:t>3</a:t>
            </a:fld>
            <a:endParaRPr lang="en-GB"/>
          </a:p>
        </p:txBody>
      </p:sp>
    </p:spTree>
    <p:extLst>
      <p:ext uri="{BB962C8B-B14F-4D97-AF65-F5344CB8AC3E}">
        <p14:creationId xmlns:p14="http://schemas.microsoft.com/office/powerpoint/2010/main" val="1754559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D1659A-DDE0-4F71-8321-4E003EC0A9E1}" type="slidenum">
              <a:rPr lang="en-GB" smtClean="0"/>
              <a:t>4</a:t>
            </a:fld>
            <a:endParaRPr lang="en-GB"/>
          </a:p>
        </p:txBody>
      </p:sp>
    </p:spTree>
    <p:extLst>
      <p:ext uri="{BB962C8B-B14F-4D97-AF65-F5344CB8AC3E}">
        <p14:creationId xmlns:p14="http://schemas.microsoft.com/office/powerpoint/2010/main" val="3160657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D1659A-DDE0-4F71-8321-4E003EC0A9E1}" type="slidenum">
              <a:rPr lang="en-GB" smtClean="0"/>
              <a:t>5</a:t>
            </a:fld>
            <a:endParaRPr lang="en-GB"/>
          </a:p>
        </p:txBody>
      </p:sp>
    </p:spTree>
    <p:extLst>
      <p:ext uri="{BB962C8B-B14F-4D97-AF65-F5344CB8AC3E}">
        <p14:creationId xmlns:p14="http://schemas.microsoft.com/office/powerpoint/2010/main" val="982026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D1659A-DDE0-4F71-8321-4E003EC0A9E1}" type="slidenum">
              <a:rPr lang="en-GB" smtClean="0"/>
              <a:t>6</a:t>
            </a:fld>
            <a:endParaRPr lang="en-GB"/>
          </a:p>
        </p:txBody>
      </p:sp>
    </p:spTree>
    <p:extLst>
      <p:ext uri="{BB962C8B-B14F-4D97-AF65-F5344CB8AC3E}">
        <p14:creationId xmlns:p14="http://schemas.microsoft.com/office/powerpoint/2010/main" val="4010646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D1659A-DDE0-4F71-8321-4E003EC0A9E1}" type="slidenum">
              <a:rPr lang="en-GB" smtClean="0"/>
              <a:t>7</a:t>
            </a:fld>
            <a:endParaRPr lang="en-GB"/>
          </a:p>
        </p:txBody>
      </p:sp>
    </p:spTree>
    <p:extLst>
      <p:ext uri="{BB962C8B-B14F-4D97-AF65-F5344CB8AC3E}">
        <p14:creationId xmlns:p14="http://schemas.microsoft.com/office/powerpoint/2010/main" val="2024767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D1659A-DDE0-4F71-8321-4E003EC0A9E1}" type="slidenum">
              <a:rPr lang="en-GB" smtClean="0"/>
              <a:t>8</a:t>
            </a:fld>
            <a:endParaRPr lang="en-GB"/>
          </a:p>
        </p:txBody>
      </p:sp>
    </p:spTree>
    <p:extLst>
      <p:ext uri="{BB962C8B-B14F-4D97-AF65-F5344CB8AC3E}">
        <p14:creationId xmlns:p14="http://schemas.microsoft.com/office/powerpoint/2010/main" val="4043322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D1659A-DDE0-4F71-8321-4E003EC0A9E1}" type="slidenum">
              <a:rPr lang="en-GB" smtClean="0"/>
              <a:t>9</a:t>
            </a:fld>
            <a:endParaRPr lang="en-GB"/>
          </a:p>
        </p:txBody>
      </p:sp>
    </p:spTree>
    <p:extLst>
      <p:ext uri="{BB962C8B-B14F-4D97-AF65-F5344CB8AC3E}">
        <p14:creationId xmlns:p14="http://schemas.microsoft.com/office/powerpoint/2010/main" val="3506948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D1659A-DDE0-4F71-8321-4E003EC0A9E1}" type="slidenum">
              <a:rPr lang="en-GB" smtClean="0"/>
              <a:t>10</a:t>
            </a:fld>
            <a:endParaRPr lang="en-GB"/>
          </a:p>
        </p:txBody>
      </p:sp>
    </p:spTree>
    <p:extLst>
      <p:ext uri="{BB962C8B-B14F-4D97-AF65-F5344CB8AC3E}">
        <p14:creationId xmlns:p14="http://schemas.microsoft.com/office/powerpoint/2010/main" val="271240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A9B8FA-4584-4469-BDA6-6E6E8093765B}" type="datetime1">
              <a:rPr lang="en-GB" smtClean="0"/>
              <a:t>17/01/2019</a:t>
            </a:fld>
            <a:endParaRPr lang="en-GB"/>
          </a:p>
        </p:txBody>
      </p:sp>
      <p:sp>
        <p:nvSpPr>
          <p:cNvPr id="5" name="Footer Placeholder 4"/>
          <p:cNvSpPr>
            <a:spLocks noGrp="1"/>
          </p:cNvSpPr>
          <p:nvPr>
            <p:ph type="ftr" sz="quarter" idx="11"/>
          </p:nvPr>
        </p:nvSpPr>
        <p:spPr/>
        <p:txBody>
          <a:bodyPr/>
          <a:lstStyle/>
          <a:p>
            <a:r>
              <a:rPr lang="en-GB"/>
              <a:t>www.educationandemployers.org</a:t>
            </a:r>
          </a:p>
        </p:txBody>
      </p:sp>
      <p:sp>
        <p:nvSpPr>
          <p:cNvPr id="6" name="Slide Number Placeholder 5"/>
          <p:cNvSpPr>
            <a:spLocks noGrp="1"/>
          </p:cNvSpPr>
          <p:nvPr>
            <p:ph type="sldNum" sz="quarter" idx="12"/>
          </p:nvPr>
        </p:nvSpPr>
        <p:spPr/>
        <p:txBody>
          <a:bodyPr/>
          <a:lstStyle/>
          <a:p>
            <a:fld id="{E0F29E44-263B-4DBD-9C23-E29E5BC40477}" type="slidenum">
              <a:rPr lang="en-GB" smtClean="0"/>
              <a:t>‹#›</a:t>
            </a:fld>
            <a:endParaRPr lang="en-GB"/>
          </a:p>
        </p:txBody>
      </p:sp>
    </p:spTree>
    <p:extLst>
      <p:ext uri="{BB962C8B-B14F-4D97-AF65-F5344CB8AC3E}">
        <p14:creationId xmlns:p14="http://schemas.microsoft.com/office/powerpoint/2010/main" val="306415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B7C4C8-F64F-4C9C-B9C8-9FD1BA0068FD}" type="datetime1">
              <a:rPr lang="en-GB" smtClean="0"/>
              <a:t>17/01/2019</a:t>
            </a:fld>
            <a:endParaRPr lang="en-GB"/>
          </a:p>
        </p:txBody>
      </p:sp>
      <p:sp>
        <p:nvSpPr>
          <p:cNvPr id="5" name="Footer Placeholder 4"/>
          <p:cNvSpPr>
            <a:spLocks noGrp="1"/>
          </p:cNvSpPr>
          <p:nvPr>
            <p:ph type="ftr" sz="quarter" idx="11"/>
          </p:nvPr>
        </p:nvSpPr>
        <p:spPr/>
        <p:txBody>
          <a:bodyPr/>
          <a:lstStyle/>
          <a:p>
            <a:r>
              <a:rPr lang="en-GB"/>
              <a:t>www.educationandemployers.org</a:t>
            </a:r>
          </a:p>
        </p:txBody>
      </p:sp>
      <p:sp>
        <p:nvSpPr>
          <p:cNvPr id="6" name="Slide Number Placeholder 5"/>
          <p:cNvSpPr>
            <a:spLocks noGrp="1"/>
          </p:cNvSpPr>
          <p:nvPr>
            <p:ph type="sldNum" sz="quarter" idx="12"/>
          </p:nvPr>
        </p:nvSpPr>
        <p:spPr/>
        <p:txBody>
          <a:bodyPr/>
          <a:lstStyle/>
          <a:p>
            <a:fld id="{E0F29E44-263B-4DBD-9C23-E29E5BC40477}" type="slidenum">
              <a:rPr lang="en-GB" smtClean="0"/>
              <a:t>‹#›</a:t>
            </a:fld>
            <a:endParaRPr lang="en-GB"/>
          </a:p>
        </p:txBody>
      </p:sp>
    </p:spTree>
    <p:extLst>
      <p:ext uri="{BB962C8B-B14F-4D97-AF65-F5344CB8AC3E}">
        <p14:creationId xmlns:p14="http://schemas.microsoft.com/office/powerpoint/2010/main" val="566373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233B76-77EB-4B3F-B8BD-8D2360C33E1F}" type="datetime1">
              <a:rPr lang="en-GB" smtClean="0"/>
              <a:t>17/01/2019</a:t>
            </a:fld>
            <a:endParaRPr lang="en-GB"/>
          </a:p>
        </p:txBody>
      </p:sp>
      <p:sp>
        <p:nvSpPr>
          <p:cNvPr id="5" name="Footer Placeholder 4"/>
          <p:cNvSpPr>
            <a:spLocks noGrp="1"/>
          </p:cNvSpPr>
          <p:nvPr>
            <p:ph type="ftr" sz="quarter" idx="11"/>
          </p:nvPr>
        </p:nvSpPr>
        <p:spPr/>
        <p:txBody>
          <a:bodyPr/>
          <a:lstStyle/>
          <a:p>
            <a:r>
              <a:rPr lang="en-GB"/>
              <a:t>www.educationandemployers.org</a:t>
            </a:r>
          </a:p>
        </p:txBody>
      </p:sp>
      <p:sp>
        <p:nvSpPr>
          <p:cNvPr id="6" name="Slide Number Placeholder 5"/>
          <p:cNvSpPr>
            <a:spLocks noGrp="1"/>
          </p:cNvSpPr>
          <p:nvPr>
            <p:ph type="sldNum" sz="quarter" idx="12"/>
          </p:nvPr>
        </p:nvSpPr>
        <p:spPr/>
        <p:txBody>
          <a:bodyPr/>
          <a:lstStyle/>
          <a:p>
            <a:fld id="{E0F29E44-263B-4DBD-9C23-E29E5BC40477}" type="slidenum">
              <a:rPr lang="en-GB" smtClean="0"/>
              <a:t>‹#›</a:t>
            </a:fld>
            <a:endParaRPr lang="en-GB"/>
          </a:p>
        </p:txBody>
      </p:sp>
    </p:spTree>
    <p:extLst>
      <p:ext uri="{BB962C8B-B14F-4D97-AF65-F5344CB8AC3E}">
        <p14:creationId xmlns:p14="http://schemas.microsoft.com/office/powerpoint/2010/main" val="1861449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EE00DE-6833-4F1B-83A4-32E36C280A4A}" type="datetime1">
              <a:rPr lang="en-GB" smtClean="0"/>
              <a:t>17/01/2019</a:t>
            </a:fld>
            <a:endParaRPr lang="en-GB"/>
          </a:p>
        </p:txBody>
      </p:sp>
      <p:sp>
        <p:nvSpPr>
          <p:cNvPr id="5" name="Footer Placeholder 4"/>
          <p:cNvSpPr>
            <a:spLocks noGrp="1"/>
          </p:cNvSpPr>
          <p:nvPr>
            <p:ph type="ftr" sz="quarter" idx="11"/>
          </p:nvPr>
        </p:nvSpPr>
        <p:spPr/>
        <p:txBody>
          <a:bodyPr/>
          <a:lstStyle/>
          <a:p>
            <a:r>
              <a:rPr lang="en-GB"/>
              <a:t>www.educationandemployers.org</a:t>
            </a:r>
          </a:p>
        </p:txBody>
      </p:sp>
      <p:sp>
        <p:nvSpPr>
          <p:cNvPr id="6" name="Slide Number Placeholder 5"/>
          <p:cNvSpPr>
            <a:spLocks noGrp="1"/>
          </p:cNvSpPr>
          <p:nvPr>
            <p:ph type="sldNum" sz="quarter" idx="12"/>
          </p:nvPr>
        </p:nvSpPr>
        <p:spPr/>
        <p:txBody>
          <a:bodyPr/>
          <a:lstStyle/>
          <a:p>
            <a:fld id="{E0F29E44-263B-4DBD-9C23-E29E5BC40477}" type="slidenum">
              <a:rPr lang="en-GB" smtClean="0"/>
              <a:t>‹#›</a:t>
            </a:fld>
            <a:endParaRPr lang="en-GB"/>
          </a:p>
        </p:txBody>
      </p:sp>
    </p:spTree>
    <p:extLst>
      <p:ext uri="{BB962C8B-B14F-4D97-AF65-F5344CB8AC3E}">
        <p14:creationId xmlns:p14="http://schemas.microsoft.com/office/powerpoint/2010/main" val="2725593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819EF9-BD14-444F-91B3-9367088E5276}" type="datetime1">
              <a:rPr lang="en-GB" smtClean="0"/>
              <a:t>17/01/2019</a:t>
            </a:fld>
            <a:endParaRPr lang="en-GB"/>
          </a:p>
        </p:txBody>
      </p:sp>
      <p:sp>
        <p:nvSpPr>
          <p:cNvPr id="5" name="Footer Placeholder 4"/>
          <p:cNvSpPr>
            <a:spLocks noGrp="1"/>
          </p:cNvSpPr>
          <p:nvPr>
            <p:ph type="ftr" sz="quarter" idx="11"/>
          </p:nvPr>
        </p:nvSpPr>
        <p:spPr/>
        <p:txBody>
          <a:bodyPr/>
          <a:lstStyle/>
          <a:p>
            <a:r>
              <a:rPr lang="en-GB"/>
              <a:t>www.educationandemployers.org</a:t>
            </a:r>
          </a:p>
        </p:txBody>
      </p:sp>
      <p:sp>
        <p:nvSpPr>
          <p:cNvPr id="6" name="Slide Number Placeholder 5"/>
          <p:cNvSpPr>
            <a:spLocks noGrp="1"/>
          </p:cNvSpPr>
          <p:nvPr>
            <p:ph type="sldNum" sz="quarter" idx="12"/>
          </p:nvPr>
        </p:nvSpPr>
        <p:spPr/>
        <p:txBody>
          <a:bodyPr/>
          <a:lstStyle/>
          <a:p>
            <a:fld id="{E0F29E44-263B-4DBD-9C23-E29E5BC40477}" type="slidenum">
              <a:rPr lang="en-GB" smtClean="0"/>
              <a:t>‹#›</a:t>
            </a:fld>
            <a:endParaRPr lang="en-GB"/>
          </a:p>
        </p:txBody>
      </p:sp>
    </p:spTree>
    <p:extLst>
      <p:ext uri="{BB962C8B-B14F-4D97-AF65-F5344CB8AC3E}">
        <p14:creationId xmlns:p14="http://schemas.microsoft.com/office/powerpoint/2010/main" val="1829318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1B3986-933A-4131-AB5C-BE8380B49B64}" type="datetime1">
              <a:rPr lang="en-GB" smtClean="0"/>
              <a:t>17/01/2019</a:t>
            </a:fld>
            <a:endParaRPr lang="en-GB"/>
          </a:p>
        </p:txBody>
      </p:sp>
      <p:sp>
        <p:nvSpPr>
          <p:cNvPr id="6" name="Footer Placeholder 5"/>
          <p:cNvSpPr>
            <a:spLocks noGrp="1"/>
          </p:cNvSpPr>
          <p:nvPr>
            <p:ph type="ftr" sz="quarter" idx="11"/>
          </p:nvPr>
        </p:nvSpPr>
        <p:spPr/>
        <p:txBody>
          <a:bodyPr/>
          <a:lstStyle/>
          <a:p>
            <a:r>
              <a:rPr lang="en-GB"/>
              <a:t>www.educationandemployers.org</a:t>
            </a:r>
          </a:p>
        </p:txBody>
      </p:sp>
      <p:sp>
        <p:nvSpPr>
          <p:cNvPr id="7" name="Slide Number Placeholder 6"/>
          <p:cNvSpPr>
            <a:spLocks noGrp="1"/>
          </p:cNvSpPr>
          <p:nvPr>
            <p:ph type="sldNum" sz="quarter" idx="12"/>
          </p:nvPr>
        </p:nvSpPr>
        <p:spPr/>
        <p:txBody>
          <a:bodyPr/>
          <a:lstStyle/>
          <a:p>
            <a:fld id="{E0F29E44-263B-4DBD-9C23-E29E5BC40477}" type="slidenum">
              <a:rPr lang="en-GB" smtClean="0"/>
              <a:t>‹#›</a:t>
            </a:fld>
            <a:endParaRPr lang="en-GB"/>
          </a:p>
        </p:txBody>
      </p:sp>
    </p:spTree>
    <p:extLst>
      <p:ext uri="{BB962C8B-B14F-4D97-AF65-F5344CB8AC3E}">
        <p14:creationId xmlns:p14="http://schemas.microsoft.com/office/powerpoint/2010/main" val="199028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50F60C-512D-4F3B-9C64-94BF3C491B1F}" type="datetime1">
              <a:rPr lang="en-GB" smtClean="0"/>
              <a:t>17/01/2019</a:t>
            </a:fld>
            <a:endParaRPr lang="en-GB"/>
          </a:p>
        </p:txBody>
      </p:sp>
      <p:sp>
        <p:nvSpPr>
          <p:cNvPr id="8" name="Footer Placeholder 7"/>
          <p:cNvSpPr>
            <a:spLocks noGrp="1"/>
          </p:cNvSpPr>
          <p:nvPr>
            <p:ph type="ftr" sz="quarter" idx="11"/>
          </p:nvPr>
        </p:nvSpPr>
        <p:spPr/>
        <p:txBody>
          <a:bodyPr/>
          <a:lstStyle/>
          <a:p>
            <a:r>
              <a:rPr lang="en-GB"/>
              <a:t>www.educationandemployers.org</a:t>
            </a:r>
          </a:p>
        </p:txBody>
      </p:sp>
      <p:sp>
        <p:nvSpPr>
          <p:cNvPr id="9" name="Slide Number Placeholder 8"/>
          <p:cNvSpPr>
            <a:spLocks noGrp="1"/>
          </p:cNvSpPr>
          <p:nvPr>
            <p:ph type="sldNum" sz="quarter" idx="12"/>
          </p:nvPr>
        </p:nvSpPr>
        <p:spPr/>
        <p:txBody>
          <a:bodyPr/>
          <a:lstStyle/>
          <a:p>
            <a:fld id="{E0F29E44-263B-4DBD-9C23-E29E5BC40477}" type="slidenum">
              <a:rPr lang="en-GB" smtClean="0"/>
              <a:t>‹#›</a:t>
            </a:fld>
            <a:endParaRPr lang="en-GB"/>
          </a:p>
        </p:txBody>
      </p:sp>
    </p:spTree>
    <p:extLst>
      <p:ext uri="{BB962C8B-B14F-4D97-AF65-F5344CB8AC3E}">
        <p14:creationId xmlns:p14="http://schemas.microsoft.com/office/powerpoint/2010/main" val="600002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CBF0E8-A6AF-4A59-A706-BDA2113968E2}" type="datetime1">
              <a:rPr lang="en-GB" smtClean="0"/>
              <a:t>17/01/2019</a:t>
            </a:fld>
            <a:endParaRPr lang="en-GB"/>
          </a:p>
        </p:txBody>
      </p:sp>
      <p:sp>
        <p:nvSpPr>
          <p:cNvPr id="4" name="Footer Placeholder 3"/>
          <p:cNvSpPr>
            <a:spLocks noGrp="1"/>
          </p:cNvSpPr>
          <p:nvPr>
            <p:ph type="ftr" sz="quarter" idx="11"/>
          </p:nvPr>
        </p:nvSpPr>
        <p:spPr/>
        <p:txBody>
          <a:bodyPr/>
          <a:lstStyle/>
          <a:p>
            <a:r>
              <a:rPr lang="en-GB"/>
              <a:t>www.educationandemployers.org</a:t>
            </a:r>
          </a:p>
        </p:txBody>
      </p:sp>
      <p:sp>
        <p:nvSpPr>
          <p:cNvPr id="5" name="Slide Number Placeholder 4"/>
          <p:cNvSpPr>
            <a:spLocks noGrp="1"/>
          </p:cNvSpPr>
          <p:nvPr>
            <p:ph type="sldNum" sz="quarter" idx="12"/>
          </p:nvPr>
        </p:nvSpPr>
        <p:spPr/>
        <p:txBody>
          <a:bodyPr/>
          <a:lstStyle/>
          <a:p>
            <a:fld id="{E0F29E44-263B-4DBD-9C23-E29E5BC40477}" type="slidenum">
              <a:rPr lang="en-GB" smtClean="0"/>
              <a:t>‹#›</a:t>
            </a:fld>
            <a:endParaRPr lang="en-GB"/>
          </a:p>
        </p:txBody>
      </p:sp>
    </p:spTree>
    <p:extLst>
      <p:ext uri="{BB962C8B-B14F-4D97-AF65-F5344CB8AC3E}">
        <p14:creationId xmlns:p14="http://schemas.microsoft.com/office/powerpoint/2010/main" val="2375706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D7FD9-1BDA-4152-A62A-488AFD329093}" type="datetime1">
              <a:rPr lang="en-GB" smtClean="0"/>
              <a:t>17/01/2019</a:t>
            </a:fld>
            <a:endParaRPr lang="en-GB"/>
          </a:p>
        </p:txBody>
      </p:sp>
      <p:sp>
        <p:nvSpPr>
          <p:cNvPr id="3" name="Footer Placeholder 2"/>
          <p:cNvSpPr>
            <a:spLocks noGrp="1"/>
          </p:cNvSpPr>
          <p:nvPr>
            <p:ph type="ftr" sz="quarter" idx="11"/>
          </p:nvPr>
        </p:nvSpPr>
        <p:spPr/>
        <p:txBody>
          <a:bodyPr/>
          <a:lstStyle/>
          <a:p>
            <a:r>
              <a:rPr lang="en-GB"/>
              <a:t>www.educationandemployers.org</a:t>
            </a:r>
          </a:p>
        </p:txBody>
      </p:sp>
      <p:sp>
        <p:nvSpPr>
          <p:cNvPr id="4" name="Slide Number Placeholder 3"/>
          <p:cNvSpPr>
            <a:spLocks noGrp="1"/>
          </p:cNvSpPr>
          <p:nvPr>
            <p:ph type="sldNum" sz="quarter" idx="12"/>
          </p:nvPr>
        </p:nvSpPr>
        <p:spPr/>
        <p:txBody>
          <a:bodyPr/>
          <a:lstStyle/>
          <a:p>
            <a:fld id="{E0F29E44-263B-4DBD-9C23-E29E5BC40477}" type="slidenum">
              <a:rPr lang="en-GB" smtClean="0"/>
              <a:t>‹#›</a:t>
            </a:fld>
            <a:endParaRPr lang="en-GB"/>
          </a:p>
        </p:txBody>
      </p:sp>
    </p:spTree>
    <p:extLst>
      <p:ext uri="{BB962C8B-B14F-4D97-AF65-F5344CB8AC3E}">
        <p14:creationId xmlns:p14="http://schemas.microsoft.com/office/powerpoint/2010/main" val="2170395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F3C017-36A3-48AA-83DD-FF4899EC9415}" type="datetime1">
              <a:rPr lang="en-GB" smtClean="0"/>
              <a:t>17/01/2019</a:t>
            </a:fld>
            <a:endParaRPr lang="en-GB"/>
          </a:p>
        </p:txBody>
      </p:sp>
      <p:sp>
        <p:nvSpPr>
          <p:cNvPr id="6" name="Footer Placeholder 5"/>
          <p:cNvSpPr>
            <a:spLocks noGrp="1"/>
          </p:cNvSpPr>
          <p:nvPr>
            <p:ph type="ftr" sz="quarter" idx="11"/>
          </p:nvPr>
        </p:nvSpPr>
        <p:spPr/>
        <p:txBody>
          <a:bodyPr/>
          <a:lstStyle/>
          <a:p>
            <a:r>
              <a:rPr lang="en-GB"/>
              <a:t>www.educationandemployers.org</a:t>
            </a:r>
          </a:p>
        </p:txBody>
      </p:sp>
      <p:sp>
        <p:nvSpPr>
          <p:cNvPr id="7" name="Slide Number Placeholder 6"/>
          <p:cNvSpPr>
            <a:spLocks noGrp="1"/>
          </p:cNvSpPr>
          <p:nvPr>
            <p:ph type="sldNum" sz="quarter" idx="12"/>
          </p:nvPr>
        </p:nvSpPr>
        <p:spPr/>
        <p:txBody>
          <a:bodyPr/>
          <a:lstStyle/>
          <a:p>
            <a:fld id="{E0F29E44-263B-4DBD-9C23-E29E5BC40477}" type="slidenum">
              <a:rPr lang="en-GB" smtClean="0"/>
              <a:t>‹#›</a:t>
            </a:fld>
            <a:endParaRPr lang="en-GB"/>
          </a:p>
        </p:txBody>
      </p:sp>
    </p:spTree>
    <p:extLst>
      <p:ext uri="{BB962C8B-B14F-4D97-AF65-F5344CB8AC3E}">
        <p14:creationId xmlns:p14="http://schemas.microsoft.com/office/powerpoint/2010/main" val="366681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463706-5416-4664-AD93-079EF6700FC3}" type="datetime1">
              <a:rPr lang="en-GB" smtClean="0"/>
              <a:t>17/01/2019</a:t>
            </a:fld>
            <a:endParaRPr lang="en-GB"/>
          </a:p>
        </p:txBody>
      </p:sp>
      <p:sp>
        <p:nvSpPr>
          <p:cNvPr id="6" name="Footer Placeholder 5"/>
          <p:cNvSpPr>
            <a:spLocks noGrp="1"/>
          </p:cNvSpPr>
          <p:nvPr>
            <p:ph type="ftr" sz="quarter" idx="11"/>
          </p:nvPr>
        </p:nvSpPr>
        <p:spPr/>
        <p:txBody>
          <a:bodyPr/>
          <a:lstStyle/>
          <a:p>
            <a:r>
              <a:rPr lang="en-GB"/>
              <a:t>www.educationandemployers.org</a:t>
            </a:r>
          </a:p>
        </p:txBody>
      </p:sp>
      <p:sp>
        <p:nvSpPr>
          <p:cNvPr id="7" name="Slide Number Placeholder 6"/>
          <p:cNvSpPr>
            <a:spLocks noGrp="1"/>
          </p:cNvSpPr>
          <p:nvPr>
            <p:ph type="sldNum" sz="quarter" idx="12"/>
          </p:nvPr>
        </p:nvSpPr>
        <p:spPr/>
        <p:txBody>
          <a:bodyPr/>
          <a:lstStyle/>
          <a:p>
            <a:fld id="{E0F29E44-263B-4DBD-9C23-E29E5BC40477}" type="slidenum">
              <a:rPr lang="en-GB" smtClean="0"/>
              <a:t>‹#›</a:t>
            </a:fld>
            <a:endParaRPr lang="en-GB"/>
          </a:p>
        </p:txBody>
      </p:sp>
    </p:spTree>
    <p:extLst>
      <p:ext uri="{BB962C8B-B14F-4D97-AF65-F5344CB8AC3E}">
        <p14:creationId xmlns:p14="http://schemas.microsoft.com/office/powerpoint/2010/main" val="4024161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27A5FE-AA81-4358-B0E9-EE633090F948}" type="datetime1">
              <a:rPr lang="en-GB" smtClean="0"/>
              <a:t>17/01/2019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www.educationandemployers.org</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F29E44-263B-4DBD-9C23-E29E5BC40477}" type="slidenum">
              <a:rPr lang="en-GB" smtClean="0"/>
              <a:t>‹#›</a:t>
            </a:fld>
            <a:endParaRPr lang="en-GB"/>
          </a:p>
        </p:txBody>
      </p:sp>
    </p:spTree>
    <p:extLst>
      <p:ext uri="{BB962C8B-B14F-4D97-AF65-F5344CB8AC3E}">
        <p14:creationId xmlns:p14="http://schemas.microsoft.com/office/powerpoint/2010/main" val="3707279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educationandemployers.org/research-mai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mailto:katy.langham@educationandemployers.or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smefinanceforum.org/data-sites/msme-country-indicator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ilo.org/ilostat/faces/oracle/webcenter/portalapp/pagehierarchy/Page3.jspx?MBI_ID=18"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chart" Target="../charts/chart1.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DB4B8D-729D-44AE-8B4B-E2AA54CA56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631" y="269578"/>
            <a:ext cx="3279319" cy="1157342"/>
          </a:xfrm>
          <a:prstGeom prst="rect">
            <a:avLst/>
          </a:prstGeom>
        </p:spPr>
      </p:pic>
      <p:sp>
        <p:nvSpPr>
          <p:cNvPr id="11" name="TextBox 10">
            <a:extLst>
              <a:ext uri="{FF2B5EF4-FFF2-40B4-BE49-F238E27FC236}">
                <a16:creationId xmlns:a16="http://schemas.microsoft.com/office/drawing/2014/main" id="{87C95BDE-050F-4EF5-BA3A-B10E393D46E0}"/>
              </a:ext>
            </a:extLst>
          </p:cNvPr>
          <p:cNvSpPr txBox="1"/>
          <p:nvPr/>
        </p:nvSpPr>
        <p:spPr>
          <a:xfrm>
            <a:off x="995234" y="1426920"/>
            <a:ext cx="3398746" cy="307777"/>
          </a:xfrm>
          <a:prstGeom prst="rect">
            <a:avLst/>
          </a:prstGeom>
          <a:noFill/>
        </p:spPr>
        <p:txBody>
          <a:bodyPr wrap="square" rtlCol="0">
            <a:spAutoFit/>
          </a:bodyPr>
          <a:lstStyle/>
          <a:p>
            <a:r>
              <a:rPr lang="en-GB" sz="1400" dirty="0">
                <a:solidFill>
                  <a:srgbClr val="004472"/>
                </a:solidFill>
                <a:latin typeface="Helvetica" panose="020B0604020202020204" pitchFamily="34" charset="0"/>
                <a:cs typeface="Helvetica" panose="020B0604020202020204" pitchFamily="34" charset="0"/>
              </a:rPr>
              <a:t>Working together for young people</a:t>
            </a:r>
          </a:p>
        </p:txBody>
      </p:sp>
      <p:sp>
        <p:nvSpPr>
          <p:cNvPr id="9" name="Content Placeholder 4">
            <a:extLst>
              <a:ext uri="{FF2B5EF4-FFF2-40B4-BE49-F238E27FC236}">
                <a16:creationId xmlns:a16="http://schemas.microsoft.com/office/drawing/2014/main" id="{556A1C7C-9253-498D-9BD0-13E8AA7C45FA}"/>
              </a:ext>
            </a:extLst>
          </p:cNvPr>
          <p:cNvSpPr txBox="1">
            <a:spLocks/>
          </p:cNvSpPr>
          <p:nvPr/>
        </p:nvSpPr>
        <p:spPr>
          <a:xfrm>
            <a:off x="-41883" y="2468670"/>
            <a:ext cx="9143999" cy="4355277"/>
          </a:xfrm>
          <a:prstGeom prst="rect">
            <a:avLst/>
          </a:prstGeom>
          <a:noFill/>
        </p:spPr>
        <p:txBody>
          <a:bodyPr vert="horz" lIns="91440" tIns="45720" rIns="91440" bIns="45720" rtlCol="0">
            <a:normAutofit fontScale="4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40000"/>
              </a:lnSpc>
            </a:pPr>
            <a:r>
              <a:rPr lang="en-GB" sz="7600" b="1" dirty="0">
                <a:solidFill>
                  <a:srgbClr val="001642"/>
                </a:solidFill>
              </a:rPr>
              <a:t>How do we prepare young people for a future world of work that we struggle to predict?</a:t>
            </a:r>
          </a:p>
          <a:p>
            <a:pPr>
              <a:lnSpc>
                <a:spcPct val="140000"/>
              </a:lnSpc>
            </a:pPr>
            <a:endParaRPr lang="en-GB" sz="3200" b="1" dirty="0">
              <a:solidFill>
                <a:srgbClr val="001642"/>
              </a:solidFill>
            </a:endParaRPr>
          </a:p>
          <a:p>
            <a:pPr>
              <a:lnSpc>
                <a:spcPct val="140000"/>
              </a:lnSpc>
            </a:pPr>
            <a:r>
              <a:rPr lang="en-GB" sz="3800" b="1" dirty="0">
                <a:solidFill>
                  <a:srgbClr val="001642"/>
                </a:solidFill>
              </a:rPr>
              <a:t>Christian Percy – Careers Researcher | Education and Employers</a:t>
            </a:r>
          </a:p>
          <a:p>
            <a:pPr>
              <a:lnSpc>
                <a:spcPct val="140000"/>
              </a:lnSpc>
            </a:pPr>
            <a:r>
              <a:rPr lang="en-GB" sz="3800" b="1" dirty="0">
                <a:solidFill>
                  <a:srgbClr val="001642"/>
                </a:solidFill>
              </a:rPr>
              <a:t>Katy Hampshire – Director Operations and Programmes | Education and Employers </a:t>
            </a:r>
          </a:p>
          <a:p>
            <a:endParaRPr lang="en-GB" sz="2300" b="1" dirty="0">
              <a:solidFill>
                <a:srgbClr val="001642"/>
              </a:solidFill>
            </a:endParaRPr>
          </a:p>
          <a:p>
            <a:r>
              <a:rPr lang="en-GB" sz="2300" b="1" dirty="0">
                <a:solidFill>
                  <a:srgbClr val="001642"/>
                </a:solidFill>
              </a:rPr>
              <a:t>Workshop Session, Education World Forum, Policy Dialogue 24</a:t>
            </a:r>
            <a:r>
              <a:rPr lang="en-GB" sz="2300" b="1" baseline="30000" dirty="0">
                <a:solidFill>
                  <a:srgbClr val="001642"/>
                </a:solidFill>
              </a:rPr>
              <a:t>th</a:t>
            </a:r>
            <a:r>
              <a:rPr lang="en-GB" sz="2300" b="1" dirty="0">
                <a:solidFill>
                  <a:srgbClr val="001642"/>
                </a:solidFill>
              </a:rPr>
              <a:t> January 2019</a:t>
            </a:r>
          </a:p>
          <a:p>
            <a:r>
              <a:rPr lang="en-GB" sz="2300" dirty="0">
                <a:solidFill>
                  <a:srgbClr val="001642"/>
                </a:solidFill>
              </a:rPr>
              <a:t>British Council, London</a:t>
            </a:r>
          </a:p>
          <a:p>
            <a:r>
              <a:rPr lang="en-GB" sz="2300" dirty="0">
                <a:solidFill>
                  <a:srgbClr val="001642"/>
                </a:solidFill>
              </a:rPr>
              <a:t>@</a:t>
            </a:r>
            <a:r>
              <a:rPr lang="en-GB" sz="2300" dirty="0" err="1">
                <a:solidFill>
                  <a:srgbClr val="001642"/>
                </a:solidFill>
              </a:rPr>
              <a:t>Edu_Employers</a:t>
            </a:r>
            <a:endParaRPr lang="en-GB" sz="3400" b="1" dirty="0">
              <a:solidFill>
                <a:srgbClr val="001642"/>
              </a:solidFill>
            </a:endParaRPr>
          </a:p>
          <a:p>
            <a:endParaRPr lang="en-GB" dirty="0">
              <a:solidFill>
                <a:srgbClr val="001642"/>
              </a:solidFill>
            </a:endParaRPr>
          </a:p>
          <a:p>
            <a:endParaRPr lang="en-GB" dirty="0">
              <a:solidFill>
                <a:srgbClr val="001642"/>
              </a:solidFill>
            </a:endParaRPr>
          </a:p>
        </p:txBody>
      </p:sp>
      <p:pic>
        <p:nvPicPr>
          <p:cNvPr id="10" name="Picture_x0020_5" descr="id:image002.jpg@01D38864.3222B980">
            <a:extLst>
              <a:ext uri="{FF2B5EF4-FFF2-40B4-BE49-F238E27FC236}">
                <a16:creationId xmlns:a16="http://schemas.microsoft.com/office/drawing/2014/main" id="{DE0758BE-B655-468E-9954-1AD6B48771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931" y="203404"/>
            <a:ext cx="4862669" cy="140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743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7175" y="938697"/>
            <a:ext cx="8629650" cy="646331"/>
          </a:xfrm>
          <a:prstGeom prst="rect">
            <a:avLst/>
          </a:prstGeom>
          <a:noFill/>
        </p:spPr>
        <p:txBody>
          <a:bodyPr wrap="square" rtlCol="0">
            <a:spAutoFit/>
          </a:bodyPr>
          <a:lstStyle/>
          <a:p>
            <a:r>
              <a:rPr lang="en-GB" sz="3600" b="1" dirty="0">
                <a:solidFill>
                  <a:schemeClr val="accent1">
                    <a:lumMod val="50000"/>
                  </a:schemeClr>
                </a:solidFill>
              </a:rPr>
              <a:t>These connections are powerful: </a:t>
            </a:r>
            <a:r>
              <a:rPr lang="en-GB" sz="3600" b="1" u="sng" dirty="0">
                <a:solidFill>
                  <a:schemeClr val="accent1">
                    <a:lumMod val="50000"/>
                  </a:schemeClr>
                </a:solidFill>
              </a:rPr>
              <a:t>Video</a:t>
            </a:r>
          </a:p>
        </p:txBody>
      </p:sp>
      <p:sp>
        <p:nvSpPr>
          <p:cNvPr id="10" name="Slide Number Placeholder 9"/>
          <p:cNvSpPr>
            <a:spLocks noGrp="1"/>
          </p:cNvSpPr>
          <p:nvPr>
            <p:ph type="sldNum" sz="quarter" idx="12"/>
          </p:nvPr>
        </p:nvSpPr>
        <p:spPr/>
        <p:txBody>
          <a:bodyPr/>
          <a:lstStyle/>
          <a:p>
            <a:fld id="{20F9FFA3-369E-42CB-A6F4-6F16D9ED15A0}" type="slidenum">
              <a:rPr lang="en-GB" smtClean="0"/>
              <a:t>10</a:t>
            </a:fld>
            <a:endParaRPr lang="en-GB"/>
          </a:p>
        </p:txBody>
      </p:sp>
      <p:sp>
        <p:nvSpPr>
          <p:cNvPr id="6" name="Footer Placeholder 5"/>
          <p:cNvSpPr>
            <a:spLocks noGrp="1"/>
          </p:cNvSpPr>
          <p:nvPr>
            <p:ph type="ftr" sz="quarter" idx="11"/>
          </p:nvPr>
        </p:nvSpPr>
        <p:spPr/>
        <p:txBody>
          <a:bodyPr/>
          <a:lstStyle/>
          <a:p>
            <a:r>
              <a:rPr lang="en-GB" dirty="0"/>
              <a:t>www.educationandemployers.org</a:t>
            </a:r>
          </a:p>
        </p:txBody>
      </p:sp>
      <p:sp>
        <p:nvSpPr>
          <p:cNvPr id="9" name="Rectangle 8">
            <a:extLst>
              <a:ext uri="{FF2B5EF4-FFF2-40B4-BE49-F238E27FC236}">
                <a16:creationId xmlns:a16="http://schemas.microsoft.com/office/drawing/2014/main" id="{5EC44567-037A-4A3A-B319-5443A98600A6}"/>
              </a:ext>
            </a:extLst>
          </p:cNvPr>
          <p:cNvSpPr/>
          <p:nvPr/>
        </p:nvSpPr>
        <p:spPr>
          <a:xfrm>
            <a:off x="427990" y="2888784"/>
            <a:ext cx="8087360" cy="1080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Link:  https://youtu.be/6N07G6kCgSc </a:t>
            </a:r>
          </a:p>
        </p:txBody>
      </p:sp>
      <p:pic>
        <p:nvPicPr>
          <p:cNvPr id="7" name="Picture 6">
            <a:extLst>
              <a:ext uri="{FF2B5EF4-FFF2-40B4-BE49-F238E27FC236}">
                <a16:creationId xmlns:a16="http://schemas.microsoft.com/office/drawing/2014/main" id="{61046175-9CA3-4095-8A2A-1E7935E2C9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9302" y="173318"/>
            <a:ext cx="1068157" cy="376976"/>
          </a:xfrm>
          <a:prstGeom prst="rect">
            <a:avLst/>
          </a:prstGeom>
        </p:spPr>
      </p:pic>
    </p:spTree>
    <p:extLst>
      <p:ext uri="{BB962C8B-B14F-4D97-AF65-F5344CB8AC3E}">
        <p14:creationId xmlns:p14="http://schemas.microsoft.com/office/powerpoint/2010/main" val="3843249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91602"/>
            <a:ext cx="7105650" cy="1754326"/>
          </a:xfrm>
          <a:prstGeom prst="rect">
            <a:avLst/>
          </a:prstGeom>
          <a:noFill/>
        </p:spPr>
        <p:txBody>
          <a:bodyPr wrap="square" rtlCol="0">
            <a:spAutoFit/>
          </a:bodyPr>
          <a:lstStyle/>
          <a:p>
            <a:r>
              <a:rPr lang="en-GB" sz="3600" b="1" dirty="0">
                <a:solidFill>
                  <a:schemeClr val="accent1">
                    <a:lumMod val="50000"/>
                  </a:schemeClr>
                </a:solidFill>
              </a:rPr>
              <a:t>Career guidance, incl. links with employers, must be </a:t>
            </a:r>
            <a:r>
              <a:rPr lang="en-GB" sz="3600" b="1" u="sng" dirty="0">
                <a:solidFill>
                  <a:schemeClr val="accent1">
                    <a:lumMod val="50000"/>
                  </a:schemeClr>
                </a:solidFill>
              </a:rPr>
              <a:t>part</a:t>
            </a:r>
            <a:r>
              <a:rPr lang="en-GB" sz="3600" b="1" dirty="0">
                <a:solidFill>
                  <a:schemeClr val="accent1">
                    <a:lumMod val="50000"/>
                  </a:schemeClr>
                </a:solidFill>
              </a:rPr>
              <a:t> of the answer for many issues</a:t>
            </a:r>
          </a:p>
        </p:txBody>
      </p:sp>
      <p:sp>
        <p:nvSpPr>
          <p:cNvPr id="10" name="Slide Number Placeholder 9"/>
          <p:cNvSpPr>
            <a:spLocks noGrp="1"/>
          </p:cNvSpPr>
          <p:nvPr>
            <p:ph type="sldNum" sz="quarter" idx="12"/>
          </p:nvPr>
        </p:nvSpPr>
        <p:spPr/>
        <p:txBody>
          <a:bodyPr/>
          <a:lstStyle/>
          <a:p>
            <a:fld id="{20F9FFA3-369E-42CB-A6F4-6F16D9ED15A0}" type="slidenum">
              <a:rPr lang="en-GB" smtClean="0"/>
              <a:t>11</a:t>
            </a:fld>
            <a:endParaRPr lang="en-GB"/>
          </a:p>
        </p:txBody>
      </p:sp>
      <p:sp>
        <p:nvSpPr>
          <p:cNvPr id="6" name="Footer Placeholder 5"/>
          <p:cNvSpPr>
            <a:spLocks noGrp="1"/>
          </p:cNvSpPr>
          <p:nvPr>
            <p:ph type="ftr" sz="quarter" idx="11"/>
          </p:nvPr>
        </p:nvSpPr>
        <p:spPr/>
        <p:txBody>
          <a:bodyPr/>
          <a:lstStyle/>
          <a:p>
            <a:r>
              <a:rPr lang="en-GB" dirty="0"/>
              <a:t>www.educationandemployers.org</a:t>
            </a:r>
          </a:p>
        </p:txBody>
      </p:sp>
      <p:sp>
        <p:nvSpPr>
          <p:cNvPr id="7" name="Rectangle 6">
            <a:extLst>
              <a:ext uri="{FF2B5EF4-FFF2-40B4-BE49-F238E27FC236}">
                <a16:creationId xmlns:a16="http://schemas.microsoft.com/office/drawing/2014/main" id="{47888336-4C19-467D-9EA6-8A25CEE04593}"/>
              </a:ext>
            </a:extLst>
          </p:cNvPr>
          <p:cNvSpPr/>
          <p:nvPr/>
        </p:nvSpPr>
        <p:spPr>
          <a:xfrm>
            <a:off x="6444350" y="2970809"/>
            <a:ext cx="2670182" cy="3385542"/>
          </a:xfrm>
          <a:prstGeom prst="rect">
            <a:avLst/>
          </a:prstGeom>
        </p:spPr>
        <p:txBody>
          <a:bodyPr wrap="square">
            <a:spAutoFit/>
          </a:bodyPr>
          <a:lstStyle/>
          <a:p>
            <a:pPr marL="285750" indent="-285750">
              <a:spcAft>
                <a:spcPts val="1200"/>
              </a:spcAft>
              <a:buFont typeface="Arial" panose="020B0604020202020204" pitchFamily="34" charset="0"/>
              <a:buChar char="•"/>
            </a:pPr>
            <a:r>
              <a:rPr lang="en-GB" sz="1600" b="1" dirty="0">
                <a:solidFill>
                  <a:schemeClr val="bg2">
                    <a:lumMod val="25000"/>
                  </a:schemeClr>
                </a:solidFill>
              </a:rPr>
              <a:t>Low productivity</a:t>
            </a:r>
          </a:p>
          <a:p>
            <a:pPr marL="285750" indent="-285750">
              <a:spcAft>
                <a:spcPts val="1200"/>
              </a:spcAft>
              <a:buFont typeface="Arial" panose="020B0604020202020204" pitchFamily="34" charset="0"/>
              <a:buChar char="•"/>
            </a:pPr>
            <a:r>
              <a:rPr lang="en-GB" sz="1600" b="1" dirty="0">
                <a:solidFill>
                  <a:schemeClr val="bg2">
                    <a:lumMod val="25000"/>
                  </a:schemeClr>
                </a:solidFill>
              </a:rPr>
              <a:t>Disengaged workforce</a:t>
            </a:r>
          </a:p>
          <a:p>
            <a:pPr marL="285750" indent="-285750">
              <a:spcAft>
                <a:spcPts val="1200"/>
              </a:spcAft>
              <a:buFont typeface="Arial" panose="020B0604020202020204" pitchFamily="34" charset="0"/>
              <a:buChar char="•"/>
            </a:pPr>
            <a:r>
              <a:rPr lang="en-GB" sz="1600" b="1" dirty="0">
                <a:solidFill>
                  <a:schemeClr val="bg2">
                    <a:lumMod val="25000"/>
                  </a:schemeClr>
                </a:solidFill>
              </a:rPr>
              <a:t>High (youth) unemployment</a:t>
            </a:r>
          </a:p>
          <a:p>
            <a:pPr marL="285750" indent="-285750">
              <a:spcAft>
                <a:spcPts val="1200"/>
              </a:spcAft>
              <a:buFont typeface="Arial" panose="020B0604020202020204" pitchFamily="34" charset="0"/>
              <a:buChar char="•"/>
            </a:pPr>
            <a:r>
              <a:rPr lang="en-GB" sz="1600" b="1" dirty="0">
                <a:solidFill>
                  <a:schemeClr val="bg2">
                    <a:lumMod val="25000"/>
                  </a:schemeClr>
                </a:solidFill>
              </a:rPr>
              <a:t>Shortage of jobs</a:t>
            </a:r>
          </a:p>
          <a:p>
            <a:pPr marL="285750" indent="-285750">
              <a:spcAft>
                <a:spcPts val="1200"/>
              </a:spcAft>
              <a:buFont typeface="Arial" panose="020B0604020202020204" pitchFamily="34" charset="0"/>
              <a:buChar char="•"/>
            </a:pPr>
            <a:r>
              <a:rPr lang="en-GB" sz="1600" b="1" dirty="0">
                <a:solidFill>
                  <a:schemeClr val="bg2">
                    <a:lumMod val="25000"/>
                  </a:schemeClr>
                </a:solidFill>
              </a:rPr>
              <a:t>Social mobility / inclusion</a:t>
            </a:r>
          </a:p>
          <a:p>
            <a:pPr marL="285750" indent="-285750">
              <a:spcAft>
                <a:spcPts val="1200"/>
              </a:spcAft>
              <a:buFont typeface="Arial" panose="020B0604020202020204" pitchFamily="34" charset="0"/>
              <a:buChar char="•"/>
            </a:pPr>
            <a:r>
              <a:rPr lang="en-GB" sz="1600" b="1" dirty="0">
                <a:solidFill>
                  <a:schemeClr val="bg2">
                    <a:lumMod val="25000"/>
                  </a:schemeClr>
                </a:solidFill>
              </a:rPr>
              <a:t>Stereotyping</a:t>
            </a:r>
          </a:p>
          <a:p>
            <a:pPr marL="285750" indent="-285750">
              <a:spcAft>
                <a:spcPts val="1200"/>
              </a:spcAft>
              <a:buFont typeface="Arial" panose="020B0604020202020204" pitchFamily="34" charset="0"/>
              <a:buChar char="•"/>
            </a:pPr>
            <a:r>
              <a:rPr lang="en-GB" sz="1600" b="1" dirty="0">
                <a:solidFill>
                  <a:schemeClr val="bg2">
                    <a:lumMod val="25000"/>
                  </a:schemeClr>
                </a:solidFill>
              </a:rPr>
              <a:t>School drop-outs</a:t>
            </a:r>
          </a:p>
          <a:p>
            <a:pPr marL="285750" indent="-285750">
              <a:spcAft>
                <a:spcPts val="1200"/>
              </a:spcAft>
              <a:buFont typeface="Arial" panose="020B0604020202020204" pitchFamily="34" charset="0"/>
              <a:buChar char="•"/>
            </a:pPr>
            <a:r>
              <a:rPr lang="en-GB" sz="1600" b="1" dirty="0">
                <a:solidFill>
                  <a:schemeClr val="bg2">
                    <a:lumMod val="25000"/>
                  </a:schemeClr>
                </a:solidFill>
              </a:rPr>
              <a:t>….</a:t>
            </a:r>
          </a:p>
        </p:txBody>
      </p:sp>
      <p:sp>
        <p:nvSpPr>
          <p:cNvPr id="9" name="Rectangle 8">
            <a:extLst>
              <a:ext uri="{FF2B5EF4-FFF2-40B4-BE49-F238E27FC236}">
                <a16:creationId xmlns:a16="http://schemas.microsoft.com/office/drawing/2014/main" id="{49F2B4B4-76D9-408A-950E-6B24DCCE817E}"/>
              </a:ext>
            </a:extLst>
          </p:cNvPr>
          <p:cNvSpPr/>
          <p:nvPr/>
        </p:nvSpPr>
        <p:spPr>
          <a:xfrm>
            <a:off x="427990" y="2485934"/>
            <a:ext cx="2848630" cy="400110"/>
          </a:xfrm>
          <a:prstGeom prst="rect">
            <a:avLst/>
          </a:prstGeom>
        </p:spPr>
        <p:txBody>
          <a:bodyPr wrap="square">
            <a:spAutoFit/>
          </a:bodyPr>
          <a:lstStyle/>
          <a:p>
            <a:pPr>
              <a:spcAft>
                <a:spcPts val="1200"/>
              </a:spcAft>
            </a:pPr>
            <a:r>
              <a:rPr lang="en-GB" sz="2000" b="1" dirty="0">
                <a:solidFill>
                  <a:schemeClr val="bg2">
                    <a:lumMod val="25000"/>
                  </a:schemeClr>
                </a:solidFill>
              </a:rPr>
              <a:t>Sector mismatch </a:t>
            </a:r>
          </a:p>
        </p:txBody>
      </p:sp>
      <p:sp>
        <p:nvSpPr>
          <p:cNvPr id="11" name="Rectangle 10">
            <a:extLst>
              <a:ext uri="{FF2B5EF4-FFF2-40B4-BE49-F238E27FC236}">
                <a16:creationId xmlns:a16="http://schemas.microsoft.com/office/drawing/2014/main" id="{460569B6-AF90-4595-937A-A0AC0A6E4D73}"/>
              </a:ext>
            </a:extLst>
          </p:cNvPr>
          <p:cNvSpPr/>
          <p:nvPr/>
        </p:nvSpPr>
        <p:spPr>
          <a:xfrm>
            <a:off x="3566011" y="2485934"/>
            <a:ext cx="2848630" cy="400110"/>
          </a:xfrm>
          <a:prstGeom prst="rect">
            <a:avLst/>
          </a:prstGeom>
        </p:spPr>
        <p:txBody>
          <a:bodyPr wrap="square">
            <a:spAutoFit/>
          </a:bodyPr>
          <a:lstStyle/>
          <a:p>
            <a:pPr>
              <a:spcAft>
                <a:spcPts val="1200"/>
              </a:spcAft>
            </a:pPr>
            <a:r>
              <a:rPr lang="en-GB" sz="2000" b="1" dirty="0">
                <a:solidFill>
                  <a:schemeClr val="bg2">
                    <a:lumMod val="25000"/>
                  </a:schemeClr>
                </a:solidFill>
              </a:rPr>
              <a:t>Underemployment</a:t>
            </a:r>
          </a:p>
        </p:txBody>
      </p:sp>
      <p:sp>
        <p:nvSpPr>
          <p:cNvPr id="12" name="Rectangle 11">
            <a:extLst>
              <a:ext uri="{FF2B5EF4-FFF2-40B4-BE49-F238E27FC236}">
                <a16:creationId xmlns:a16="http://schemas.microsoft.com/office/drawing/2014/main" id="{97EB16B3-B08E-42A6-BAF8-9E54CC56A94D}"/>
              </a:ext>
            </a:extLst>
          </p:cNvPr>
          <p:cNvSpPr/>
          <p:nvPr/>
        </p:nvSpPr>
        <p:spPr>
          <a:xfrm>
            <a:off x="6346232" y="2485934"/>
            <a:ext cx="2848630" cy="400110"/>
          </a:xfrm>
          <a:prstGeom prst="rect">
            <a:avLst/>
          </a:prstGeom>
        </p:spPr>
        <p:txBody>
          <a:bodyPr wrap="square">
            <a:spAutoFit/>
          </a:bodyPr>
          <a:lstStyle/>
          <a:p>
            <a:pPr>
              <a:spcAft>
                <a:spcPts val="1200"/>
              </a:spcAft>
            </a:pPr>
            <a:r>
              <a:rPr lang="en-GB" sz="2000" b="1" dirty="0">
                <a:solidFill>
                  <a:schemeClr val="bg2">
                    <a:lumMod val="25000"/>
                  </a:schemeClr>
                </a:solidFill>
              </a:rPr>
              <a:t>Other issues</a:t>
            </a:r>
          </a:p>
        </p:txBody>
      </p:sp>
      <p:graphicFrame>
        <p:nvGraphicFramePr>
          <p:cNvPr id="13" name="Chart 12">
            <a:extLst>
              <a:ext uri="{FF2B5EF4-FFF2-40B4-BE49-F238E27FC236}">
                <a16:creationId xmlns:a16="http://schemas.microsoft.com/office/drawing/2014/main" id="{71847699-EBD8-441E-8D0D-88E7E69C6F7A}"/>
              </a:ext>
            </a:extLst>
          </p:cNvPr>
          <p:cNvGraphicFramePr/>
          <p:nvPr>
            <p:extLst>
              <p:ext uri="{D42A27DB-BD31-4B8C-83A1-F6EECF244321}">
                <p14:modId xmlns:p14="http://schemas.microsoft.com/office/powerpoint/2010/main" val="223092420"/>
              </p:ext>
            </p:extLst>
          </p:nvPr>
        </p:nvGraphicFramePr>
        <p:xfrm>
          <a:off x="332890" y="2919391"/>
          <a:ext cx="2956102" cy="34369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B44202BC-B3FF-489B-94E4-91CE0951DB87}"/>
              </a:ext>
            </a:extLst>
          </p:cNvPr>
          <p:cNvGraphicFramePr/>
          <p:nvPr>
            <p:extLst>
              <p:ext uri="{D42A27DB-BD31-4B8C-83A1-F6EECF244321}">
                <p14:modId xmlns:p14="http://schemas.microsoft.com/office/powerpoint/2010/main" val="3786290815"/>
              </p:ext>
            </p:extLst>
          </p:nvPr>
        </p:nvGraphicFramePr>
        <p:xfrm>
          <a:off x="3672260" y="2993843"/>
          <a:ext cx="2052258" cy="2249266"/>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a:extLst>
              <a:ext uri="{FF2B5EF4-FFF2-40B4-BE49-F238E27FC236}">
                <a16:creationId xmlns:a16="http://schemas.microsoft.com/office/drawing/2014/main" id="{8E4339E5-E7BC-47E9-A116-AD2A10F2ECBD}"/>
              </a:ext>
            </a:extLst>
          </p:cNvPr>
          <p:cNvSpPr/>
          <p:nvPr/>
        </p:nvSpPr>
        <p:spPr>
          <a:xfrm>
            <a:off x="3444868" y="5280376"/>
            <a:ext cx="2670182" cy="1005403"/>
          </a:xfrm>
          <a:prstGeom prst="rect">
            <a:avLst/>
          </a:prstGeom>
        </p:spPr>
        <p:txBody>
          <a:bodyPr wrap="square">
            <a:spAutoFit/>
          </a:bodyPr>
          <a:lstStyle/>
          <a:p>
            <a:pPr marL="285750" indent="-285750">
              <a:spcAft>
                <a:spcPts val="400"/>
              </a:spcAft>
              <a:buFont typeface="Arial" panose="020B0604020202020204" pitchFamily="34" charset="0"/>
              <a:buChar char="•"/>
            </a:pPr>
            <a:r>
              <a:rPr lang="en-GB" sz="1400" dirty="0">
                <a:solidFill>
                  <a:schemeClr val="bg2">
                    <a:lumMod val="25000"/>
                  </a:schemeClr>
                </a:solidFill>
              </a:rPr>
              <a:t>~30% in UK have higher qualifications than job needs</a:t>
            </a:r>
          </a:p>
          <a:p>
            <a:pPr marL="285750" indent="-285750">
              <a:spcAft>
                <a:spcPts val="400"/>
              </a:spcAft>
              <a:buFont typeface="Arial" panose="020B0604020202020204" pitchFamily="34" charset="0"/>
              <a:buChar char="•"/>
            </a:pPr>
            <a:r>
              <a:rPr lang="en-GB" sz="1400" dirty="0">
                <a:solidFill>
                  <a:schemeClr val="bg2">
                    <a:lumMod val="25000"/>
                  </a:schemeClr>
                </a:solidFill>
              </a:rPr>
              <a:t>~15%-30% of Chinese and Indian graduates unemployed</a:t>
            </a:r>
          </a:p>
        </p:txBody>
      </p:sp>
      <p:pic>
        <p:nvPicPr>
          <p:cNvPr id="14" name="Picture 13">
            <a:extLst>
              <a:ext uri="{FF2B5EF4-FFF2-40B4-BE49-F238E27FC236}">
                <a16:creationId xmlns:a16="http://schemas.microsoft.com/office/drawing/2014/main" id="{3711C381-E178-4CF8-BA12-6EB7BC0CF2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29302" y="173318"/>
            <a:ext cx="1068157" cy="376976"/>
          </a:xfrm>
          <a:prstGeom prst="rect">
            <a:avLst/>
          </a:prstGeom>
        </p:spPr>
      </p:pic>
    </p:spTree>
    <p:extLst>
      <p:ext uri="{BB962C8B-B14F-4D97-AF65-F5344CB8AC3E}">
        <p14:creationId xmlns:p14="http://schemas.microsoft.com/office/powerpoint/2010/main" val="22493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13" grpId="0">
        <p:bldAsOne/>
      </p:bldGraphic>
      <p:bldGraphic spid="18" grpId="0">
        <p:bldAsOne/>
      </p:bldGraphic>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72" y="233405"/>
            <a:ext cx="7496104" cy="1200329"/>
          </a:xfrm>
          <a:prstGeom prst="rect">
            <a:avLst/>
          </a:prstGeom>
          <a:noFill/>
        </p:spPr>
        <p:txBody>
          <a:bodyPr wrap="square" rtlCol="0">
            <a:spAutoFit/>
          </a:bodyPr>
          <a:lstStyle/>
          <a:p>
            <a:r>
              <a:rPr lang="en-GB" sz="3600" b="1" dirty="0">
                <a:solidFill>
                  <a:schemeClr val="accent1">
                    <a:lumMod val="50000"/>
                  </a:schemeClr>
                </a:solidFill>
              </a:rPr>
              <a:t>Meaningful, memorable activities make a difference to young people</a:t>
            </a:r>
          </a:p>
        </p:txBody>
      </p:sp>
      <p:sp>
        <p:nvSpPr>
          <p:cNvPr id="10" name="Slide Number Placeholder 9"/>
          <p:cNvSpPr>
            <a:spLocks noGrp="1"/>
          </p:cNvSpPr>
          <p:nvPr>
            <p:ph type="sldNum" sz="quarter" idx="12"/>
          </p:nvPr>
        </p:nvSpPr>
        <p:spPr/>
        <p:txBody>
          <a:bodyPr/>
          <a:lstStyle/>
          <a:p>
            <a:fld id="{20F9FFA3-369E-42CB-A6F4-6F16D9ED15A0}" type="slidenum">
              <a:rPr lang="en-GB" smtClean="0"/>
              <a:t>12</a:t>
            </a:fld>
            <a:endParaRPr lang="en-GB"/>
          </a:p>
        </p:txBody>
      </p:sp>
      <p:graphicFrame>
        <p:nvGraphicFramePr>
          <p:cNvPr id="9" name="Chart 8">
            <a:extLst>
              <a:ext uri="{FF2B5EF4-FFF2-40B4-BE49-F238E27FC236}">
                <a16:creationId xmlns:a16="http://schemas.microsoft.com/office/drawing/2014/main" id="{F0B08ABB-7AD2-48DD-85FD-7CA93C127AF9}"/>
              </a:ext>
            </a:extLst>
          </p:cNvPr>
          <p:cNvGraphicFramePr/>
          <p:nvPr>
            <p:extLst>
              <p:ext uri="{D42A27DB-BD31-4B8C-83A1-F6EECF244321}">
                <p14:modId xmlns:p14="http://schemas.microsoft.com/office/powerpoint/2010/main" val="3684025967"/>
              </p:ext>
            </p:extLst>
          </p:nvPr>
        </p:nvGraphicFramePr>
        <p:xfrm>
          <a:off x="4480136" y="2057417"/>
          <a:ext cx="3955627" cy="38456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BB559FEE-7CA0-4C15-A683-6817FA3CD277}"/>
              </a:ext>
            </a:extLst>
          </p:cNvPr>
          <p:cNvGraphicFramePr/>
          <p:nvPr>
            <p:extLst>
              <p:ext uri="{D42A27DB-BD31-4B8C-83A1-F6EECF244321}">
                <p14:modId xmlns:p14="http://schemas.microsoft.com/office/powerpoint/2010/main" val="2657088070"/>
              </p:ext>
            </p:extLst>
          </p:nvPr>
        </p:nvGraphicFramePr>
        <p:xfrm>
          <a:off x="399569" y="2030648"/>
          <a:ext cx="3824840" cy="3845674"/>
        </p:xfrm>
        <a:graphic>
          <a:graphicData uri="http://schemas.openxmlformats.org/drawingml/2006/chart">
            <c:chart xmlns:c="http://schemas.openxmlformats.org/drawingml/2006/chart" xmlns:r="http://schemas.openxmlformats.org/officeDocument/2006/relationships" r:id="rId4"/>
          </a:graphicData>
        </a:graphic>
      </p:graphicFrame>
      <p:sp>
        <p:nvSpPr>
          <p:cNvPr id="12" name="Content Placeholder 2">
            <a:extLst>
              <a:ext uri="{FF2B5EF4-FFF2-40B4-BE49-F238E27FC236}">
                <a16:creationId xmlns:a16="http://schemas.microsoft.com/office/drawing/2014/main" id="{126DA99A-F1A4-44F0-9FC2-6F676BFEC9AD}"/>
              </a:ext>
            </a:extLst>
          </p:cNvPr>
          <p:cNvSpPr txBox="1">
            <a:spLocks/>
          </p:cNvSpPr>
          <p:nvPr/>
        </p:nvSpPr>
        <p:spPr bwMode="auto">
          <a:xfrm>
            <a:off x="-933852" y="5300647"/>
            <a:ext cx="11220752" cy="721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spAutoFit/>
          </a:bodyPr>
          <a:lstStyle>
            <a:lvl1pPr marL="342900" indent="-342900" algn="l" rtl="0" eaLnBrk="0" fontAlgn="base" hangingPunct="0">
              <a:spcBef>
                <a:spcPts val="1200"/>
              </a:spcBef>
              <a:spcAft>
                <a:spcPct val="0"/>
              </a:spcAft>
              <a:buFont typeface="Arial" charset="0"/>
              <a:defRPr sz="1600" kern="1200">
                <a:solidFill>
                  <a:schemeClr val="tx1"/>
                </a:solidFill>
                <a:latin typeface="Arial" pitchFamily="34" charset="0"/>
                <a:ea typeface="ＭＳ Ｐゴシック" charset="0"/>
                <a:cs typeface="ＭＳ Ｐゴシック" charset="0"/>
              </a:defRPr>
            </a:lvl1pPr>
            <a:lvl2pPr marL="742950" indent="-285750" algn="l" rtl="0" eaLnBrk="0" fontAlgn="base" hangingPunct="0">
              <a:spcBef>
                <a:spcPts val="600"/>
              </a:spcBef>
              <a:spcAft>
                <a:spcPct val="0"/>
              </a:spcAft>
              <a:defRPr sz="1500" kern="1200">
                <a:solidFill>
                  <a:schemeClr val="tx1"/>
                </a:solidFill>
                <a:latin typeface="Arial" pitchFamily="34" charset="0"/>
                <a:ea typeface="ＭＳ Ｐゴシック" charset="0"/>
                <a:cs typeface="+mn-cs"/>
              </a:defRPr>
            </a:lvl2pPr>
            <a:lvl3pPr marL="215900" indent="-215900" algn="l" rtl="0" eaLnBrk="0" fontAlgn="base" hangingPunct="0">
              <a:spcBef>
                <a:spcPts val="600"/>
              </a:spcBef>
              <a:spcAft>
                <a:spcPct val="0"/>
              </a:spcAft>
              <a:buFont typeface="Arial" charset="0"/>
              <a:buChar char="•"/>
              <a:defRPr sz="1500" kern="1200">
                <a:solidFill>
                  <a:schemeClr val="tx1"/>
                </a:solidFill>
                <a:latin typeface="Arial" pitchFamily="34" charset="0"/>
                <a:ea typeface="ＭＳ Ｐゴシック" charset="0"/>
                <a:cs typeface="+mn-cs"/>
              </a:defRPr>
            </a:lvl3pPr>
            <a:lvl4pPr marL="898525" indent="-287338" algn="l" rtl="0" eaLnBrk="0" fontAlgn="base" hangingPunct="0">
              <a:spcBef>
                <a:spcPts val="600"/>
              </a:spcBef>
              <a:spcAft>
                <a:spcPct val="0"/>
              </a:spcAft>
              <a:buFont typeface="Arial" charset="0"/>
              <a:buChar char="–"/>
              <a:defRPr sz="1500" kern="1200">
                <a:solidFill>
                  <a:schemeClr val="tx1"/>
                </a:solidFill>
                <a:latin typeface="Arial" pitchFamily="34" charset="0"/>
                <a:ea typeface="ＭＳ Ｐゴシック" charset="0"/>
                <a:cs typeface="+mn-cs"/>
              </a:defRPr>
            </a:lvl4pPr>
            <a:lvl5pPr marL="898525" indent="-287338" algn="l" rtl="0" eaLnBrk="0" fontAlgn="base" hangingPunct="0">
              <a:spcBef>
                <a:spcPct val="20000"/>
              </a:spcBef>
              <a:spcAft>
                <a:spcPct val="0"/>
              </a:spcAft>
              <a:buFont typeface="Arial" charset="0"/>
              <a:buAutoNum type="arabicPeriod"/>
              <a:defRPr sz="1500" kern="1200">
                <a:solidFill>
                  <a:schemeClr val="tx1"/>
                </a:solidFill>
                <a:latin typeface="Arial" pitchFamily="34" charset="0"/>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351" marR="0" lvl="0" indent="-6351" algn="ctr" defTabSz="895982" rtl="0" eaLnBrk="0" fontAlgn="base" latinLnBrk="0" hangingPunct="0">
              <a:lnSpc>
                <a:spcPct val="200000"/>
              </a:lnSpc>
              <a:spcBef>
                <a:spcPts val="0"/>
              </a:spcBef>
              <a:spcAft>
                <a:spcPct val="0"/>
              </a:spcAft>
              <a:buClrTx/>
              <a:buSzPct val="100000"/>
              <a:buFont typeface="Arial" charset="0"/>
              <a:buNone/>
              <a:tabLst/>
              <a:defRPr/>
            </a:pPr>
            <a:r>
              <a:rPr kumimoji="0" lang="en-GB" b="1" i="0" u="none" strike="noStrike" kern="1200" cap="none" spc="0" normalizeH="0" baseline="0" noProof="0" dirty="0">
                <a:ln>
                  <a:noFill/>
                </a:ln>
                <a:solidFill>
                  <a:schemeClr val="tx2"/>
                </a:solidFill>
                <a:effectLst/>
                <a:uLnTx/>
                <a:uFillTx/>
                <a:latin typeface="Arial" charset="0"/>
                <a:ea typeface="Arial" charset="0"/>
                <a:cs typeface="Arial" charset="0"/>
              </a:rPr>
              <a:t>Number of employer activities they remember from secondary school aged 14-19 </a:t>
            </a:r>
          </a:p>
          <a:p>
            <a:pPr marL="6351" marR="0" lvl="0" indent="-6351" algn="ctr" defTabSz="895982" rtl="0" eaLnBrk="0" fontAlgn="base" latinLnBrk="0" hangingPunct="0">
              <a:lnSpc>
                <a:spcPct val="93000"/>
              </a:lnSpc>
              <a:spcBef>
                <a:spcPts val="0"/>
              </a:spcBef>
              <a:spcAft>
                <a:spcPct val="0"/>
              </a:spcAft>
              <a:buClrTx/>
              <a:buSzPct val="100000"/>
              <a:buFont typeface="Arial" charset="0"/>
              <a:buNone/>
              <a:tabLst/>
              <a:defRPr/>
            </a:pPr>
            <a:r>
              <a:rPr kumimoji="0" lang="en-GB" b="0" i="0" u="none" strike="noStrike" kern="1200" cap="none" spc="0" normalizeH="0" baseline="0" noProof="0" dirty="0">
                <a:ln>
                  <a:noFill/>
                </a:ln>
                <a:solidFill>
                  <a:schemeClr val="tx2"/>
                </a:solidFill>
                <a:effectLst/>
                <a:uLnTx/>
                <a:uFillTx/>
                <a:latin typeface="Arial" charset="0"/>
                <a:ea typeface="Arial" charset="0"/>
                <a:cs typeface="Arial" charset="0"/>
              </a:rPr>
              <a:t>(prompted with work experience, mentoring, enterprise competitions, careers advice, CV, etc.)</a:t>
            </a:r>
          </a:p>
        </p:txBody>
      </p:sp>
      <p:sp>
        <p:nvSpPr>
          <p:cNvPr id="13" name="Content Placeholder 2">
            <a:extLst>
              <a:ext uri="{FF2B5EF4-FFF2-40B4-BE49-F238E27FC236}">
                <a16:creationId xmlns:a16="http://schemas.microsoft.com/office/drawing/2014/main" id="{FBD588CC-8BA0-4397-AEB0-1E9C309F24F4}"/>
              </a:ext>
            </a:extLst>
          </p:cNvPr>
          <p:cNvSpPr txBox="1">
            <a:spLocks/>
          </p:cNvSpPr>
          <p:nvPr/>
        </p:nvSpPr>
        <p:spPr bwMode="auto">
          <a:xfrm>
            <a:off x="282358" y="6394451"/>
            <a:ext cx="583269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spAutoFit/>
          </a:bodyPr>
          <a:lstStyle>
            <a:lvl1pPr marL="342900" indent="-342900" algn="l" rtl="0" eaLnBrk="0" fontAlgn="base" hangingPunct="0">
              <a:spcBef>
                <a:spcPts val="1200"/>
              </a:spcBef>
              <a:spcAft>
                <a:spcPct val="0"/>
              </a:spcAft>
              <a:buFont typeface="Arial" charset="0"/>
              <a:defRPr sz="1600" kern="1200">
                <a:solidFill>
                  <a:schemeClr val="tx1"/>
                </a:solidFill>
                <a:latin typeface="Arial" pitchFamily="34" charset="0"/>
                <a:ea typeface="ＭＳ Ｐゴシック" charset="0"/>
                <a:cs typeface="ＭＳ Ｐゴシック" charset="0"/>
              </a:defRPr>
            </a:lvl1pPr>
            <a:lvl2pPr marL="742950" indent="-285750" algn="l" rtl="0" eaLnBrk="0" fontAlgn="base" hangingPunct="0">
              <a:spcBef>
                <a:spcPts val="600"/>
              </a:spcBef>
              <a:spcAft>
                <a:spcPct val="0"/>
              </a:spcAft>
              <a:defRPr sz="1500" kern="1200">
                <a:solidFill>
                  <a:schemeClr val="tx1"/>
                </a:solidFill>
                <a:latin typeface="Arial" pitchFamily="34" charset="0"/>
                <a:ea typeface="ＭＳ Ｐゴシック" charset="0"/>
                <a:cs typeface="+mn-cs"/>
              </a:defRPr>
            </a:lvl2pPr>
            <a:lvl3pPr marL="215900" indent="-215900" algn="l" rtl="0" eaLnBrk="0" fontAlgn="base" hangingPunct="0">
              <a:spcBef>
                <a:spcPts val="600"/>
              </a:spcBef>
              <a:spcAft>
                <a:spcPct val="0"/>
              </a:spcAft>
              <a:buFont typeface="Arial" charset="0"/>
              <a:buChar char="•"/>
              <a:defRPr sz="1500" kern="1200">
                <a:solidFill>
                  <a:schemeClr val="tx1"/>
                </a:solidFill>
                <a:latin typeface="Arial" pitchFamily="34" charset="0"/>
                <a:ea typeface="ＭＳ Ｐゴシック" charset="0"/>
                <a:cs typeface="+mn-cs"/>
              </a:defRPr>
            </a:lvl3pPr>
            <a:lvl4pPr marL="898525" indent="-287338" algn="l" rtl="0" eaLnBrk="0" fontAlgn="base" hangingPunct="0">
              <a:spcBef>
                <a:spcPts val="600"/>
              </a:spcBef>
              <a:spcAft>
                <a:spcPct val="0"/>
              </a:spcAft>
              <a:buFont typeface="Arial" charset="0"/>
              <a:buChar char="–"/>
              <a:defRPr sz="1500" kern="1200">
                <a:solidFill>
                  <a:schemeClr val="tx1"/>
                </a:solidFill>
                <a:latin typeface="Arial" pitchFamily="34" charset="0"/>
                <a:ea typeface="ＭＳ Ｐゴシック" charset="0"/>
                <a:cs typeface="+mn-cs"/>
              </a:defRPr>
            </a:lvl4pPr>
            <a:lvl5pPr marL="898525" indent="-287338" algn="l" rtl="0" eaLnBrk="0" fontAlgn="base" hangingPunct="0">
              <a:spcBef>
                <a:spcPct val="20000"/>
              </a:spcBef>
              <a:spcAft>
                <a:spcPct val="0"/>
              </a:spcAft>
              <a:buFont typeface="Arial" charset="0"/>
              <a:buAutoNum type="arabicPeriod"/>
              <a:defRPr sz="1500" kern="1200">
                <a:solidFill>
                  <a:schemeClr val="tx1"/>
                </a:solidFill>
                <a:latin typeface="Arial" pitchFamily="34" charset="0"/>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351" marR="0" lvl="0" indent="-6351" algn="l" defTabSz="895982" rtl="0" eaLnBrk="0" fontAlgn="base" latinLnBrk="0" hangingPunct="0">
              <a:lnSpc>
                <a:spcPct val="93000"/>
              </a:lnSpc>
              <a:spcBef>
                <a:spcPts val="0"/>
              </a:spcBef>
              <a:spcAft>
                <a:spcPct val="0"/>
              </a:spcAft>
              <a:buClrTx/>
              <a:buSzPct val="100000"/>
              <a:buFont typeface="Arial" charset="0"/>
              <a:buNone/>
              <a:tabLst/>
              <a:defRPr/>
            </a:pPr>
            <a:r>
              <a:rPr kumimoji="0" lang="en-GB" sz="1000" i="0" u="none" strike="noStrike" kern="1200" cap="none" spc="0" normalizeH="0" baseline="0" noProof="0" dirty="0">
                <a:ln>
                  <a:noFill/>
                </a:ln>
                <a:solidFill>
                  <a:schemeClr val="tx2"/>
                </a:solidFill>
                <a:effectLst/>
                <a:uLnTx/>
                <a:uFillTx/>
                <a:latin typeface="Corbel"/>
                <a:ea typeface="ＭＳ Ｐゴシック" charset="0"/>
              </a:rPr>
              <a:t>Sample size: None=358; One=704; Two=466; Three=182; 4/more=306.</a:t>
            </a:r>
            <a:r>
              <a:rPr lang="en-GB" sz="1000" i="1" dirty="0">
                <a:solidFill>
                  <a:schemeClr val="tx2"/>
                </a:solidFill>
                <a:latin typeface="Corbel"/>
              </a:rPr>
              <a:t> </a:t>
            </a:r>
            <a:r>
              <a:rPr kumimoji="0" lang="en-GB" sz="1000" i="0" u="none" strike="noStrike" kern="1200" cap="none" spc="0" normalizeH="0" baseline="0" noProof="0" dirty="0">
                <a:ln>
                  <a:noFill/>
                </a:ln>
                <a:solidFill>
                  <a:schemeClr val="tx2"/>
                </a:solidFill>
                <a:effectLst/>
                <a:uLnTx/>
                <a:uFillTx/>
                <a:latin typeface="Corbel"/>
                <a:ea typeface="ＭＳ Ｐゴシック" charset="0"/>
              </a:rPr>
              <a:t>The correlation for NEET ratios remains robust when adjusting for background factors, such as demographics, free school meal status, region and so on.</a:t>
            </a:r>
          </a:p>
        </p:txBody>
      </p:sp>
      <p:pic>
        <p:nvPicPr>
          <p:cNvPr id="14" name="Picture 13">
            <a:extLst>
              <a:ext uri="{FF2B5EF4-FFF2-40B4-BE49-F238E27FC236}">
                <a16:creationId xmlns:a16="http://schemas.microsoft.com/office/drawing/2014/main" id="{0DC3D4DE-8132-4192-A8F9-0C9C2D3C1B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29302" y="173318"/>
            <a:ext cx="1068157" cy="376976"/>
          </a:xfrm>
          <a:prstGeom prst="rect">
            <a:avLst/>
          </a:prstGeom>
        </p:spPr>
      </p:pic>
    </p:spTree>
    <p:extLst>
      <p:ext uri="{BB962C8B-B14F-4D97-AF65-F5344CB8AC3E}">
        <p14:creationId xmlns:p14="http://schemas.microsoft.com/office/powerpoint/2010/main" val="164447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2775" y="90525"/>
            <a:ext cx="7524750" cy="1200329"/>
          </a:xfrm>
          <a:prstGeom prst="rect">
            <a:avLst/>
          </a:prstGeom>
          <a:noFill/>
        </p:spPr>
        <p:txBody>
          <a:bodyPr wrap="square" rtlCol="0">
            <a:spAutoFit/>
          </a:bodyPr>
          <a:lstStyle/>
          <a:p>
            <a:r>
              <a:rPr lang="en-GB" sz="3600" b="1" dirty="0">
                <a:solidFill>
                  <a:schemeClr val="accent1">
                    <a:lumMod val="50000"/>
                  </a:schemeClr>
                </a:solidFill>
              </a:rPr>
              <a:t>Translating to economic productivity gains</a:t>
            </a:r>
          </a:p>
        </p:txBody>
      </p:sp>
      <p:sp>
        <p:nvSpPr>
          <p:cNvPr id="10" name="Slide Number Placeholder 9"/>
          <p:cNvSpPr>
            <a:spLocks noGrp="1"/>
          </p:cNvSpPr>
          <p:nvPr>
            <p:ph type="sldNum" sz="quarter" idx="12"/>
          </p:nvPr>
        </p:nvSpPr>
        <p:spPr/>
        <p:txBody>
          <a:bodyPr/>
          <a:lstStyle/>
          <a:p>
            <a:fld id="{20F9FFA3-369E-42CB-A6F4-6F16D9ED15A0}" type="slidenum">
              <a:rPr lang="en-GB" smtClean="0"/>
              <a:t>13</a:t>
            </a:fld>
            <a:endParaRPr lang="en-GB"/>
          </a:p>
        </p:txBody>
      </p:sp>
      <p:pic>
        <p:nvPicPr>
          <p:cNvPr id="7" name="Picture 6">
            <a:extLst>
              <a:ext uri="{FF2B5EF4-FFF2-40B4-BE49-F238E27FC236}">
                <a16:creationId xmlns:a16="http://schemas.microsoft.com/office/drawing/2014/main" id="{07B07929-7766-4DE5-A122-118D8062442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768" t="4177" r="1945" b="3768"/>
          <a:stretch/>
        </p:blipFill>
        <p:spPr>
          <a:xfrm>
            <a:off x="257175" y="1863068"/>
            <a:ext cx="8601780" cy="4065019"/>
          </a:xfrm>
          <a:prstGeom prst="rect">
            <a:avLst/>
          </a:prstGeom>
        </p:spPr>
      </p:pic>
      <p:grpSp>
        <p:nvGrpSpPr>
          <p:cNvPr id="8" name="Group 7">
            <a:extLst>
              <a:ext uri="{FF2B5EF4-FFF2-40B4-BE49-F238E27FC236}">
                <a16:creationId xmlns:a16="http://schemas.microsoft.com/office/drawing/2014/main" id="{FAD728C8-681C-4D60-B5A6-C5935C415D13}"/>
              </a:ext>
            </a:extLst>
          </p:cNvPr>
          <p:cNvGrpSpPr/>
          <p:nvPr/>
        </p:nvGrpSpPr>
        <p:grpSpPr>
          <a:xfrm>
            <a:off x="1726810" y="2835215"/>
            <a:ext cx="4569818" cy="1715282"/>
            <a:chOff x="2239056" y="2766676"/>
            <a:chExt cx="3075273" cy="1286405"/>
          </a:xfrm>
        </p:grpSpPr>
        <p:sp>
          <p:nvSpPr>
            <p:cNvPr id="9" name="Oval 8">
              <a:extLst>
                <a:ext uri="{FF2B5EF4-FFF2-40B4-BE49-F238E27FC236}">
                  <a16:creationId xmlns:a16="http://schemas.microsoft.com/office/drawing/2014/main" id="{205A41A3-6351-4852-8993-5A4D62C95E15}"/>
                </a:ext>
              </a:extLst>
            </p:cNvPr>
            <p:cNvSpPr/>
            <p:nvPr/>
          </p:nvSpPr>
          <p:spPr>
            <a:xfrm rot="20749344">
              <a:off x="2723843" y="3620844"/>
              <a:ext cx="1552262" cy="4322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dirty="0" err="1">
                <a:ln>
                  <a:noFill/>
                </a:ln>
                <a:solidFill>
                  <a:srgbClr val="000000"/>
                </a:solidFill>
                <a:effectLst/>
                <a:uLnTx/>
                <a:uFillTx/>
                <a:latin typeface="Corbel"/>
                <a:ea typeface="+mn-ea"/>
                <a:cs typeface="+mn-cs"/>
              </a:endParaRPr>
            </a:p>
          </p:txBody>
        </p:sp>
        <p:sp>
          <p:nvSpPr>
            <p:cNvPr id="11" name="TextBox 10">
              <a:extLst>
                <a:ext uri="{FF2B5EF4-FFF2-40B4-BE49-F238E27FC236}">
                  <a16:creationId xmlns:a16="http://schemas.microsoft.com/office/drawing/2014/main" id="{29C8F42A-0D0A-43CD-BB6D-CF7B000CCBAA}"/>
                </a:ext>
              </a:extLst>
            </p:cNvPr>
            <p:cNvSpPr txBox="1"/>
            <p:nvPr/>
          </p:nvSpPr>
          <p:spPr>
            <a:xfrm>
              <a:off x="2239056" y="2766676"/>
              <a:ext cx="3075273" cy="648899"/>
            </a:xfrm>
            <a:prstGeom prst="rect">
              <a:avLst/>
            </a:prstGeom>
            <a:noFill/>
          </p:spPr>
          <p:txBody>
            <a:bodyPr wrap="square" rtlCol="0">
              <a:spAutoFit/>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r>
                <a:rPr kumimoji="0" lang="en-GB" sz="1800" b="1" i="0" u="none" strike="noStrike" kern="1200" cap="none" spc="0" normalizeH="0" baseline="0" noProof="0" dirty="0">
                  <a:ln>
                    <a:noFill/>
                  </a:ln>
                  <a:solidFill>
                    <a:srgbClr val="FF0000"/>
                  </a:solidFill>
                  <a:effectLst/>
                  <a:uLnTx/>
                  <a:uFillTx/>
                  <a:latin typeface="Arial" panose="020B0604020202020204" pitchFamily="34" charset="0"/>
                  <a:ea typeface="Microsoft YaHei" panose="020B0503020204020204" pitchFamily="34" charset="-122"/>
                  <a:cs typeface="+mn-cs"/>
                </a:rPr>
                <a:t>A talk once a fortnight or once a month in secondary school supports 10%-20% higher earnings a decade later</a:t>
              </a:r>
            </a:p>
          </p:txBody>
        </p:sp>
      </p:grpSp>
      <p:cxnSp>
        <p:nvCxnSpPr>
          <p:cNvPr id="12" name="Straight Arrow Connector 11">
            <a:extLst>
              <a:ext uri="{FF2B5EF4-FFF2-40B4-BE49-F238E27FC236}">
                <a16:creationId xmlns:a16="http://schemas.microsoft.com/office/drawing/2014/main" id="{433B0EAD-3A22-4D17-B9EC-8411CD49C460}"/>
              </a:ext>
            </a:extLst>
          </p:cNvPr>
          <p:cNvCxnSpPr>
            <a:cxnSpLocks/>
          </p:cNvCxnSpPr>
          <p:nvPr/>
        </p:nvCxnSpPr>
        <p:spPr>
          <a:xfrm flipV="1">
            <a:off x="1397320" y="3048074"/>
            <a:ext cx="7033098" cy="1831537"/>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A25C596A-97AD-42A9-840F-82CCB2B547BA}"/>
              </a:ext>
            </a:extLst>
          </p:cNvPr>
          <p:cNvSpPr txBox="1">
            <a:spLocks/>
          </p:cNvSpPr>
          <p:nvPr/>
        </p:nvSpPr>
        <p:spPr bwMode="auto">
          <a:xfrm>
            <a:off x="112775" y="6287480"/>
            <a:ext cx="7158570" cy="65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spAutoFit/>
          </a:bodyPr>
          <a:lstStyle>
            <a:lvl1pPr marL="342900" indent="-342900" algn="l" rtl="0" eaLnBrk="0" fontAlgn="base" hangingPunct="0">
              <a:spcBef>
                <a:spcPts val="1200"/>
              </a:spcBef>
              <a:spcAft>
                <a:spcPct val="0"/>
              </a:spcAft>
              <a:buFont typeface="Arial" charset="0"/>
              <a:defRPr sz="1600" kern="1200">
                <a:solidFill>
                  <a:schemeClr val="tx1"/>
                </a:solidFill>
                <a:latin typeface="Arial" pitchFamily="34" charset="0"/>
                <a:ea typeface="ＭＳ Ｐゴシック" charset="0"/>
                <a:cs typeface="ＭＳ Ｐゴシック" charset="0"/>
              </a:defRPr>
            </a:lvl1pPr>
            <a:lvl2pPr marL="742950" indent="-285750" algn="l" rtl="0" eaLnBrk="0" fontAlgn="base" hangingPunct="0">
              <a:spcBef>
                <a:spcPts val="600"/>
              </a:spcBef>
              <a:spcAft>
                <a:spcPct val="0"/>
              </a:spcAft>
              <a:defRPr sz="1500" kern="1200">
                <a:solidFill>
                  <a:schemeClr val="tx1"/>
                </a:solidFill>
                <a:latin typeface="Arial" pitchFamily="34" charset="0"/>
                <a:ea typeface="ＭＳ Ｐゴシック" charset="0"/>
                <a:cs typeface="+mn-cs"/>
              </a:defRPr>
            </a:lvl2pPr>
            <a:lvl3pPr marL="215900" indent="-215900" algn="l" rtl="0" eaLnBrk="0" fontAlgn="base" hangingPunct="0">
              <a:spcBef>
                <a:spcPts val="600"/>
              </a:spcBef>
              <a:spcAft>
                <a:spcPct val="0"/>
              </a:spcAft>
              <a:buFont typeface="Arial" charset="0"/>
              <a:buChar char="•"/>
              <a:defRPr sz="1500" kern="1200">
                <a:solidFill>
                  <a:schemeClr val="tx1"/>
                </a:solidFill>
                <a:latin typeface="Arial" pitchFamily="34" charset="0"/>
                <a:ea typeface="ＭＳ Ｐゴシック" charset="0"/>
                <a:cs typeface="+mn-cs"/>
              </a:defRPr>
            </a:lvl3pPr>
            <a:lvl4pPr marL="898525" indent="-287338" algn="l" rtl="0" eaLnBrk="0" fontAlgn="base" hangingPunct="0">
              <a:spcBef>
                <a:spcPts val="600"/>
              </a:spcBef>
              <a:spcAft>
                <a:spcPct val="0"/>
              </a:spcAft>
              <a:buFont typeface="Arial" charset="0"/>
              <a:buChar char="–"/>
              <a:defRPr sz="1500" kern="1200">
                <a:solidFill>
                  <a:schemeClr val="tx1"/>
                </a:solidFill>
                <a:latin typeface="Arial" pitchFamily="34" charset="0"/>
                <a:ea typeface="ＭＳ Ｐゴシック" charset="0"/>
                <a:cs typeface="+mn-cs"/>
              </a:defRPr>
            </a:lvl4pPr>
            <a:lvl5pPr marL="898525" indent="-287338" algn="l" rtl="0" eaLnBrk="0" fontAlgn="base" hangingPunct="0">
              <a:spcBef>
                <a:spcPct val="20000"/>
              </a:spcBef>
              <a:spcAft>
                <a:spcPct val="0"/>
              </a:spcAft>
              <a:buFont typeface="Arial" charset="0"/>
              <a:buAutoNum type="arabicPeriod"/>
              <a:defRPr sz="1500" kern="1200">
                <a:solidFill>
                  <a:schemeClr val="tx1"/>
                </a:solidFill>
                <a:latin typeface="Arial" pitchFamily="34" charset="0"/>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351" marR="0" lvl="0" indent="-6351" algn="l" defTabSz="895982" rtl="0" eaLnBrk="0" fontAlgn="base" latinLnBrk="0" hangingPunct="0">
              <a:lnSpc>
                <a:spcPct val="93000"/>
              </a:lnSpc>
              <a:spcBef>
                <a:spcPts val="0"/>
              </a:spcBef>
              <a:spcAft>
                <a:spcPct val="0"/>
              </a:spcAft>
              <a:buClrTx/>
              <a:buSzPct val="100000"/>
              <a:buFont typeface="Arial" charset="0"/>
              <a:buNone/>
              <a:tabLst/>
              <a:defRPr/>
            </a:pPr>
            <a:endParaRPr kumimoji="0" lang="en-GB" sz="400" i="0" u="none" strike="noStrike" kern="1200" cap="none" spc="0" normalizeH="0" baseline="0" noProof="0" dirty="0">
              <a:ln>
                <a:noFill/>
              </a:ln>
              <a:solidFill>
                <a:srgbClr val="00BCB4">
                  <a:lumMod val="50000"/>
                </a:srgbClr>
              </a:solidFill>
              <a:effectLst/>
              <a:uLnTx/>
              <a:uFillTx/>
              <a:latin typeface="Corbel"/>
              <a:ea typeface="ＭＳ Ｐゴシック" charset="0"/>
            </a:endParaRPr>
          </a:p>
          <a:p>
            <a:pPr marL="6351" marR="0" lvl="0" indent="-6351" algn="l" defTabSz="895982" rtl="0" eaLnBrk="0" fontAlgn="base" latinLnBrk="0" hangingPunct="0">
              <a:lnSpc>
                <a:spcPct val="93000"/>
              </a:lnSpc>
              <a:spcBef>
                <a:spcPts val="0"/>
              </a:spcBef>
              <a:spcAft>
                <a:spcPct val="0"/>
              </a:spcAft>
              <a:buClrTx/>
              <a:buSzPct val="100000"/>
              <a:buFont typeface="Arial" charset="0"/>
              <a:buNone/>
              <a:tabLst/>
              <a:defRPr/>
            </a:pPr>
            <a:r>
              <a:rPr kumimoji="0" lang="en-GB" sz="1050" i="0" u="none" strike="noStrike" kern="1200" cap="none" spc="0" normalizeH="0" baseline="0" noProof="0" dirty="0">
                <a:ln>
                  <a:noFill/>
                </a:ln>
                <a:solidFill>
                  <a:srgbClr val="00BCB4">
                    <a:lumMod val="50000"/>
                  </a:srgbClr>
                </a:solidFill>
                <a:effectLst/>
                <a:uLnTx/>
                <a:uFillTx/>
                <a:latin typeface="Corbel"/>
                <a:ea typeface="ＭＳ Ｐゴシック" charset="0"/>
              </a:rPr>
              <a:t>Analysis based on N=826 British adults in full-time employment aged ~26 in 1996, considering the number of careers talks with outside speakers experienced aged in the mid-1980s. A wide range of controls for academic attainment, demographics, local labour market conditions and socio-economic background are included. Less effect in exam years.</a:t>
            </a:r>
          </a:p>
          <a:p>
            <a:pPr marL="6351" marR="0" lvl="0" indent="-6351" algn="l" defTabSz="895982" rtl="0" eaLnBrk="0" fontAlgn="base" latinLnBrk="0" hangingPunct="0">
              <a:lnSpc>
                <a:spcPct val="93000"/>
              </a:lnSpc>
              <a:spcBef>
                <a:spcPts val="0"/>
              </a:spcBef>
              <a:spcAft>
                <a:spcPct val="0"/>
              </a:spcAft>
              <a:buClrTx/>
              <a:buSzPct val="100000"/>
              <a:buFont typeface="Arial" charset="0"/>
              <a:buNone/>
              <a:tabLst/>
              <a:defRPr/>
            </a:pPr>
            <a:endParaRPr kumimoji="0" lang="en-GB" sz="1050" i="1" u="none" strike="noStrike" kern="1200" cap="none" spc="0" normalizeH="0" baseline="0" noProof="0" dirty="0">
              <a:ln>
                <a:noFill/>
              </a:ln>
              <a:solidFill>
                <a:srgbClr val="00BCB4">
                  <a:lumMod val="50000"/>
                </a:srgbClr>
              </a:solidFill>
              <a:effectLst/>
              <a:uLnTx/>
              <a:uFillTx/>
              <a:latin typeface="Corbel"/>
              <a:ea typeface="ＭＳ Ｐゴシック" charset="0"/>
            </a:endParaRPr>
          </a:p>
        </p:txBody>
      </p:sp>
      <p:pic>
        <p:nvPicPr>
          <p:cNvPr id="13" name="Picture 12">
            <a:extLst>
              <a:ext uri="{FF2B5EF4-FFF2-40B4-BE49-F238E27FC236}">
                <a16:creationId xmlns:a16="http://schemas.microsoft.com/office/drawing/2014/main" id="{67B016A8-8156-49CB-84F0-5E488FD20E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9302" y="173318"/>
            <a:ext cx="1068157" cy="376976"/>
          </a:xfrm>
          <a:prstGeom prst="rect">
            <a:avLst/>
          </a:prstGeom>
        </p:spPr>
      </p:pic>
    </p:spTree>
    <p:extLst>
      <p:ext uri="{BB962C8B-B14F-4D97-AF65-F5344CB8AC3E}">
        <p14:creationId xmlns:p14="http://schemas.microsoft.com/office/powerpoint/2010/main" val="198607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844" y="225637"/>
            <a:ext cx="7200214" cy="1754326"/>
          </a:xfrm>
          <a:prstGeom prst="rect">
            <a:avLst/>
          </a:prstGeom>
          <a:noFill/>
        </p:spPr>
        <p:txBody>
          <a:bodyPr wrap="square" rtlCol="0">
            <a:spAutoFit/>
          </a:bodyPr>
          <a:lstStyle/>
          <a:p>
            <a:r>
              <a:rPr lang="en-GB" sz="3600" b="1" dirty="0">
                <a:solidFill>
                  <a:schemeClr val="accent1">
                    <a:lumMod val="50000"/>
                  </a:schemeClr>
                </a:solidFill>
              </a:rPr>
              <a:t>Key for the major parts of the economy that are hard to influence centrally, e.g. SMEs</a:t>
            </a:r>
          </a:p>
        </p:txBody>
      </p:sp>
      <p:sp>
        <p:nvSpPr>
          <p:cNvPr id="6" name="Footer Placeholder 5"/>
          <p:cNvSpPr>
            <a:spLocks noGrp="1"/>
          </p:cNvSpPr>
          <p:nvPr>
            <p:ph type="ftr" sz="quarter" idx="11"/>
          </p:nvPr>
        </p:nvSpPr>
        <p:spPr/>
        <p:txBody>
          <a:bodyPr/>
          <a:lstStyle/>
          <a:p>
            <a:r>
              <a:rPr lang="en-GB" dirty="0"/>
              <a:t>www.educationandemployers.org</a:t>
            </a:r>
          </a:p>
        </p:txBody>
      </p:sp>
      <p:pic>
        <p:nvPicPr>
          <p:cNvPr id="2" name="Picture 1">
            <a:extLst>
              <a:ext uri="{FF2B5EF4-FFF2-40B4-BE49-F238E27FC236}">
                <a16:creationId xmlns:a16="http://schemas.microsoft.com/office/drawing/2014/main" id="{2FCB6486-3023-429D-9CB8-66A0B7D8516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96239" y="2669162"/>
            <a:ext cx="8309376" cy="3957783"/>
          </a:xfrm>
          <a:prstGeom prst="rect">
            <a:avLst/>
          </a:prstGeom>
        </p:spPr>
      </p:pic>
      <p:sp>
        <p:nvSpPr>
          <p:cNvPr id="4" name="Rectangle 3">
            <a:extLst>
              <a:ext uri="{FF2B5EF4-FFF2-40B4-BE49-F238E27FC236}">
                <a16:creationId xmlns:a16="http://schemas.microsoft.com/office/drawing/2014/main" id="{8B81F79C-861E-4811-B74E-10EE2F89B896}"/>
              </a:ext>
            </a:extLst>
          </p:cNvPr>
          <p:cNvSpPr/>
          <p:nvPr/>
        </p:nvSpPr>
        <p:spPr>
          <a:xfrm>
            <a:off x="356234" y="6076703"/>
            <a:ext cx="1300480" cy="66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07E2A37-E8F0-481A-89FD-ED24653C160F}"/>
              </a:ext>
            </a:extLst>
          </p:cNvPr>
          <p:cNvSpPr/>
          <p:nvPr/>
        </p:nvSpPr>
        <p:spPr>
          <a:xfrm>
            <a:off x="3140711" y="6079409"/>
            <a:ext cx="1300480" cy="66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C3E3BD9-29E5-46CC-825F-0732BA13F736}"/>
              </a:ext>
            </a:extLst>
          </p:cNvPr>
          <p:cNvSpPr/>
          <p:nvPr/>
        </p:nvSpPr>
        <p:spPr>
          <a:xfrm>
            <a:off x="6457950" y="6098458"/>
            <a:ext cx="1300480" cy="66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D131E387-DF05-45EF-AE6E-1951739E528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342270" y="4938638"/>
            <a:ext cx="1403350" cy="1754264"/>
          </a:xfrm>
          <a:prstGeom prst="rect">
            <a:avLst/>
          </a:prstGeom>
        </p:spPr>
      </p:pic>
      <p:sp>
        <p:nvSpPr>
          <p:cNvPr id="13" name="Title 1">
            <a:extLst>
              <a:ext uri="{FF2B5EF4-FFF2-40B4-BE49-F238E27FC236}">
                <a16:creationId xmlns:a16="http://schemas.microsoft.com/office/drawing/2014/main" id="{CA1B54B1-C20F-4720-BB1C-51B0E89687B6}"/>
              </a:ext>
            </a:extLst>
          </p:cNvPr>
          <p:cNvSpPr>
            <a:spLocks noGrp="1"/>
          </p:cNvSpPr>
          <p:nvPr>
            <p:ph type="title"/>
          </p:nvPr>
        </p:nvSpPr>
        <p:spPr>
          <a:xfrm>
            <a:off x="1656714" y="2191799"/>
            <a:ext cx="5874787" cy="349827"/>
          </a:xfrm>
          <a:solidFill>
            <a:schemeClr val="bg1"/>
          </a:solidFill>
        </p:spPr>
        <p:txBody>
          <a:bodyPr>
            <a:normAutofit fontScale="90000"/>
          </a:bodyPr>
          <a:lstStyle/>
          <a:p>
            <a:pPr algn="ctr"/>
            <a:r>
              <a:rPr lang="en-GB" sz="2000" b="1" dirty="0">
                <a:solidFill>
                  <a:schemeClr val="bg2">
                    <a:lumMod val="25000"/>
                  </a:schemeClr>
                </a:solidFill>
                <a:latin typeface="+mn-lt"/>
              </a:rPr>
              <a:t>Micro and SME as % of all employment [IFC, 2014]</a:t>
            </a:r>
          </a:p>
        </p:txBody>
      </p:sp>
      <p:pic>
        <p:nvPicPr>
          <p:cNvPr id="14" name="Picture 13">
            <a:extLst>
              <a:ext uri="{FF2B5EF4-FFF2-40B4-BE49-F238E27FC236}">
                <a16:creationId xmlns:a16="http://schemas.microsoft.com/office/drawing/2014/main" id="{93F2E0F6-C21D-4A0E-AC73-F185C5C6D9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29302" y="173318"/>
            <a:ext cx="1068157" cy="376976"/>
          </a:xfrm>
          <a:prstGeom prst="rect">
            <a:avLst/>
          </a:prstGeom>
        </p:spPr>
      </p:pic>
    </p:spTree>
    <p:extLst>
      <p:ext uri="{BB962C8B-B14F-4D97-AF65-F5344CB8AC3E}">
        <p14:creationId xmlns:p14="http://schemas.microsoft.com/office/powerpoint/2010/main" val="390029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7175" y="322143"/>
            <a:ext cx="8629650" cy="646331"/>
          </a:xfrm>
          <a:prstGeom prst="rect">
            <a:avLst/>
          </a:prstGeom>
          <a:noFill/>
        </p:spPr>
        <p:txBody>
          <a:bodyPr wrap="square" rtlCol="0">
            <a:spAutoFit/>
          </a:bodyPr>
          <a:lstStyle/>
          <a:p>
            <a:r>
              <a:rPr lang="en-GB" sz="3600" b="1" dirty="0">
                <a:solidFill>
                  <a:schemeClr val="accent1">
                    <a:lumMod val="50000"/>
                  </a:schemeClr>
                </a:solidFill>
              </a:rPr>
              <a:t>Possible Discussion Questions</a:t>
            </a:r>
          </a:p>
        </p:txBody>
      </p:sp>
      <p:sp>
        <p:nvSpPr>
          <p:cNvPr id="10" name="Slide Number Placeholder 9"/>
          <p:cNvSpPr>
            <a:spLocks noGrp="1"/>
          </p:cNvSpPr>
          <p:nvPr>
            <p:ph type="sldNum" sz="quarter" idx="12"/>
          </p:nvPr>
        </p:nvSpPr>
        <p:spPr/>
        <p:txBody>
          <a:bodyPr/>
          <a:lstStyle/>
          <a:p>
            <a:fld id="{20F9FFA3-369E-42CB-A6F4-6F16D9ED15A0}" type="slidenum">
              <a:rPr lang="en-GB" smtClean="0"/>
              <a:t>15</a:t>
            </a:fld>
            <a:endParaRPr lang="en-GB"/>
          </a:p>
        </p:txBody>
      </p:sp>
      <p:sp>
        <p:nvSpPr>
          <p:cNvPr id="6" name="Footer Placeholder 5"/>
          <p:cNvSpPr>
            <a:spLocks noGrp="1"/>
          </p:cNvSpPr>
          <p:nvPr>
            <p:ph type="ftr" sz="quarter" idx="11"/>
          </p:nvPr>
        </p:nvSpPr>
        <p:spPr/>
        <p:txBody>
          <a:bodyPr/>
          <a:lstStyle/>
          <a:p>
            <a:r>
              <a:rPr lang="en-GB" dirty="0"/>
              <a:t>www.educationandemployers.org</a:t>
            </a:r>
          </a:p>
        </p:txBody>
      </p:sp>
      <p:sp>
        <p:nvSpPr>
          <p:cNvPr id="7" name="TextBox 6">
            <a:extLst>
              <a:ext uri="{FF2B5EF4-FFF2-40B4-BE49-F238E27FC236}">
                <a16:creationId xmlns:a16="http://schemas.microsoft.com/office/drawing/2014/main" id="{8698E58C-CA85-4106-9E35-25FA7518B0CD}"/>
              </a:ext>
            </a:extLst>
          </p:cNvPr>
          <p:cNvSpPr txBox="1"/>
          <p:nvPr/>
        </p:nvSpPr>
        <p:spPr>
          <a:xfrm>
            <a:off x="257175" y="1311366"/>
            <a:ext cx="8629650" cy="3247043"/>
          </a:xfrm>
          <a:prstGeom prst="rect">
            <a:avLst/>
          </a:prstGeom>
          <a:noFill/>
        </p:spPr>
        <p:txBody>
          <a:bodyPr wrap="square" rtlCol="0">
            <a:spAutoFit/>
          </a:bodyPr>
          <a:lstStyle/>
          <a:p>
            <a:pPr marL="514350" indent="-514350">
              <a:spcAft>
                <a:spcPts val="1800"/>
              </a:spcAft>
              <a:buFont typeface="+mj-lt"/>
              <a:buAutoNum type="arabicPeriod"/>
            </a:pPr>
            <a:r>
              <a:rPr lang="en-GB" sz="2000" dirty="0">
                <a:solidFill>
                  <a:schemeClr val="accent1">
                    <a:lumMod val="50000"/>
                  </a:schemeClr>
                </a:solidFill>
              </a:rPr>
              <a:t>General: Do young people tend to make good decisions about their future in your country? When they make better decisions, what helps them do so?</a:t>
            </a:r>
          </a:p>
          <a:p>
            <a:pPr marL="514350" indent="-514350">
              <a:spcAft>
                <a:spcPts val="1800"/>
              </a:spcAft>
              <a:buFont typeface="+mj-lt"/>
              <a:buAutoNum type="arabicPeriod"/>
            </a:pPr>
            <a:r>
              <a:rPr lang="en-GB" sz="2000" dirty="0">
                <a:solidFill>
                  <a:schemeClr val="accent1">
                    <a:lumMod val="50000"/>
                  </a:schemeClr>
                </a:solidFill>
              </a:rPr>
              <a:t>Thought 1: What is the right balance between education/training investment prior to entering full-time work and afterwards?</a:t>
            </a:r>
          </a:p>
          <a:p>
            <a:pPr marL="514350" indent="-514350">
              <a:spcAft>
                <a:spcPts val="1800"/>
              </a:spcAft>
              <a:buFont typeface="+mj-lt"/>
              <a:buAutoNum type="arabicPeriod"/>
            </a:pPr>
            <a:r>
              <a:rPr lang="en-GB" sz="2000" dirty="0">
                <a:solidFill>
                  <a:schemeClr val="accent1">
                    <a:lumMod val="50000"/>
                  </a:schemeClr>
                </a:solidFill>
              </a:rPr>
              <a:t>Thought 2: How can education promote skills and attitudes as well as knowledge transfer?</a:t>
            </a:r>
          </a:p>
          <a:p>
            <a:pPr marL="514350" indent="-514350">
              <a:spcAft>
                <a:spcPts val="1800"/>
              </a:spcAft>
              <a:buFont typeface="+mj-lt"/>
              <a:buAutoNum type="arabicPeriod"/>
            </a:pPr>
            <a:r>
              <a:rPr lang="en-GB" sz="2000" dirty="0">
                <a:solidFill>
                  <a:schemeClr val="accent1">
                    <a:lumMod val="50000"/>
                  </a:schemeClr>
                </a:solidFill>
              </a:rPr>
              <a:t>Thought 3: How can you increase the connections between young people and employers in your education system?</a:t>
            </a:r>
          </a:p>
        </p:txBody>
      </p:sp>
      <p:pic>
        <p:nvPicPr>
          <p:cNvPr id="8" name="Picture 7">
            <a:extLst>
              <a:ext uri="{FF2B5EF4-FFF2-40B4-BE49-F238E27FC236}">
                <a16:creationId xmlns:a16="http://schemas.microsoft.com/office/drawing/2014/main" id="{88494352-B43C-4DC0-8424-12E334E329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9302" y="173318"/>
            <a:ext cx="1068157" cy="376976"/>
          </a:xfrm>
          <a:prstGeom prst="rect">
            <a:avLst/>
          </a:prstGeom>
        </p:spPr>
      </p:pic>
    </p:spTree>
    <p:extLst>
      <p:ext uri="{BB962C8B-B14F-4D97-AF65-F5344CB8AC3E}">
        <p14:creationId xmlns:p14="http://schemas.microsoft.com/office/powerpoint/2010/main" val="1855751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15821"/>
            <a:ext cx="7886700" cy="994172"/>
          </a:xfrm>
        </p:spPr>
        <p:txBody>
          <a:bodyPr>
            <a:normAutofit/>
          </a:bodyPr>
          <a:lstStyle/>
          <a:p>
            <a:pPr algn="ctr"/>
            <a:r>
              <a:rPr lang="en-GB" sz="4125" b="1" dirty="0">
                <a:solidFill>
                  <a:schemeClr val="bg2">
                    <a:lumMod val="25000"/>
                  </a:schemeClr>
                </a:solidFill>
                <a:latin typeface="+mn-lt"/>
              </a:rPr>
              <a:t>Thank you and stay in touch</a:t>
            </a:r>
          </a:p>
        </p:txBody>
      </p:sp>
      <p:sp>
        <p:nvSpPr>
          <p:cNvPr id="3" name="Content Placeholder 2"/>
          <p:cNvSpPr>
            <a:spLocks noGrp="1"/>
          </p:cNvSpPr>
          <p:nvPr>
            <p:ph idx="1"/>
          </p:nvPr>
        </p:nvSpPr>
        <p:spPr>
          <a:xfrm>
            <a:off x="521773" y="3675589"/>
            <a:ext cx="7938407" cy="2782151"/>
          </a:xfrm>
        </p:spPr>
        <p:txBody>
          <a:bodyPr>
            <a:normAutofit/>
          </a:bodyPr>
          <a:lstStyle/>
          <a:p>
            <a:pPr marL="0" indent="0" algn="ctr">
              <a:buNone/>
            </a:pPr>
            <a:r>
              <a:rPr lang="en-GB" dirty="0">
                <a:solidFill>
                  <a:schemeClr val="bg2">
                    <a:lumMod val="25000"/>
                  </a:schemeClr>
                </a:solidFill>
                <a:hlinkClick r:id="rId3"/>
              </a:rPr>
              <a:t>www.educationandemployers.org/research-main</a:t>
            </a:r>
            <a:r>
              <a:rPr lang="en-GB" dirty="0">
                <a:solidFill>
                  <a:schemeClr val="bg2">
                    <a:lumMod val="25000"/>
                  </a:schemeClr>
                </a:solidFill>
              </a:rPr>
              <a:t>  </a:t>
            </a:r>
          </a:p>
          <a:p>
            <a:pPr marL="0" indent="0" algn="ctr">
              <a:buNone/>
            </a:pPr>
            <a:endParaRPr lang="en-GB" dirty="0">
              <a:solidFill>
                <a:schemeClr val="bg2">
                  <a:lumMod val="25000"/>
                </a:schemeClr>
              </a:solidFill>
            </a:endParaRPr>
          </a:p>
          <a:p>
            <a:pPr marL="0" indent="0" algn="ctr">
              <a:buNone/>
            </a:pPr>
            <a:r>
              <a:rPr lang="en-GB" dirty="0">
                <a:solidFill>
                  <a:schemeClr val="bg2">
                    <a:lumMod val="25000"/>
                  </a:schemeClr>
                </a:solidFill>
              </a:rPr>
              <a:t>@</a:t>
            </a:r>
            <a:r>
              <a:rPr lang="en-GB" dirty="0" err="1">
                <a:solidFill>
                  <a:schemeClr val="bg2">
                    <a:lumMod val="25000"/>
                  </a:schemeClr>
                </a:solidFill>
              </a:rPr>
              <a:t>Edu_Employers</a:t>
            </a:r>
            <a:endParaRPr lang="en-GB" dirty="0">
              <a:solidFill>
                <a:schemeClr val="bg2">
                  <a:lumMod val="25000"/>
                </a:schemeClr>
              </a:solidFill>
            </a:endParaRPr>
          </a:p>
          <a:p>
            <a:pPr marL="0" indent="0" algn="ctr">
              <a:buNone/>
            </a:pPr>
            <a:endParaRPr lang="en-GB" dirty="0">
              <a:solidFill>
                <a:schemeClr val="bg2">
                  <a:lumMod val="25000"/>
                </a:schemeClr>
              </a:solidFill>
            </a:endParaRPr>
          </a:p>
          <a:p>
            <a:pPr marL="0" indent="0" algn="ctr">
              <a:buNone/>
            </a:pPr>
            <a:r>
              <a:rPr lang="en-GB" dirty="0">
                <a:solidFill>
                  <a:schemeClr val="bg2">
                    <a:lumMod val="25000"/>
                  </a:schemeClr>
                </a:solidFill>
                <a:hlinkClick r:id="rId4"/>
              </a:rPr>
              <a:t>katy.hampshire@educationandemployers.org</a:t>
            </a:r>
            <a:r>
              <a:rPr lang="en-GB" dirty="0">
                <a:solidFill>
                  <a:schemeClr val="bg2">
                    <a:lumMod val="25000"/>
                  </a:schemeClr>
                </a:solidFill>
              </a:rPr>
              <a:t> </a:t>
            </a:r>
          </a:p>
        </p:txBody>
      </p:sp>
      <p:pic>
        <p:nvPicPr>
          <p:cNvPr id="5" name="Picture 4">
            <a:extLst>
              <a:ext uri="{FF2B5EF4-FFF2-40B4-BE49-F238E27FC236}">
                <a16:creationId xmlns:a16="http://schemas.microsoft.com/office/drawing/2014/main" id="{239664B1-5D5B-4B4E-BC7D-5231833333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5478" y="792883"/>
            <a:ext cx="3279319" cy="1157342"/>
          </a:xfrm>
          <a:prstGeom prst="rect">
            <a:avLst/>
          </a:prstGeom>
        </p:spPr>
      </p:pic>
      <p:sp>
        <p:nvSpPr>
          <p:cNvPr id="7" name="TextBox 6">
            <a:extLst>
              <a:ext uri="{FF2B5EF4-FFF2-40B4-BE49-F238E27FC236}">
                <a16:creationId xmlns:a16="http://schemas.microsoft.com/office/drawing/2014/main" id="{31547A38-CFCA-42FC-AE87-11493419DD36}"/>
              </a:ext>
            </a:extLst>
          </p:cNvPr>
          <p:cNvSpPr txBox="1"/>
          <p:nvPr/>
        </p:nvSpPr>
        <p:spPr>
          <a:xfrm>
            <a:off x="3457081" y="1950225"/>
            <a:ext cx="3398746" cy="307777"/>
          </a:xfrm>
          <a:prstGeom prst="rect">
            <a:avLst/>
          </a:prstGeom>
          <a:noFill/>
        </p:spPr>
        <p:txBody>
          <a:bodyPr wrap="square" rtlCol="0">
            <a:spAutoFit/>
          </a:bodyPr>
          <a:lstStyle/>
          <a:p>
            <a:r>
              <a:rPr lang="en-GB" sz="1400" dirty="0">
                <a:solidFill>
                  <a:srgbClr val="004472"/>
                </a:solidFill>
                <a:latin typeface="Helvetica" panose="020B0604020202020204" pitchFamily="34" charset="0"/>
                <a:cs typeface="Helvetica" panose="020B0604020202020204" pitchFamily="34" charset="0"/>
              </a:rPr>
              <a:t>Working together for young people</a:t>
            </a:r>
          </a:p>
        </p:txBody>
      </p:sp>
    </p:spTree>
    <p:extLst>
      <p:ext uri="{BB962C8B-B14F-4D97-AF65-F5344CB8AC3E}">
        <p14:creationId xmlns:p14="http://schemas.microsoft.com/office/powerpoint/2010/main" val="1274057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25917"/>
            <a:ext cx="7886700" cy="994172"/>
          </a:xfrm>
        </p:spPr>
        <p:txBody>
          <a:bodyPr>
            <a:normAutofit/>
          </a:bodyPr>
          <a:lstStyle/>
          <a:p>
            <a:r>
              <a:rPr lang="en-GB" sz="4125" b="1" dirty="0">
                <a:solidFill>
                  <a:schemeClr val="bg2">
                    <a:lumMod val="25000"/>
                  </a:schemeClr>
                </a:solidFill>
                <a:latin typeface="+mn-lt"/>
              </a:rPr>
              <a:t>Sources</a:t>
            </a:r>
          </a:p>
        </p:txBody>
      </p:sp>
      <p:sp>
        <p:nvSpPr>
          <p:cNvPr id="8" name="TextBox 7">
            <a:extLst>
              <a:ext uri="{FF2B5EF4-FFF2-40B4-BE49-F238E27FC236}">
                <a16:creationId xmlns:a16="http://schemas.microsoft.com/office/drawing/2014/main" id="{F4C486E2-F454-4F71-B3C3-78699B8D04FE}"/>
              </a:ext>
            </a:extLst>
          </p:cNvPr>
          <p:cNvSpPr txBox="1"/>
          <p:nvPr/>
        </p:nvSpPr>
        <p:spPr>
          <a:xfrm>
            <a:off x="777240" y="1529480"/>
            <a:ext cx="8109584" cy="5170646"/>
          </a:xfrm>
          <a:prstGeom prst="rect">
            <a:avLst/>
          </a:prstGeom>
          <a:noFill/>
        </p:spPr>
        <p:txBody>
          <a:bodyPr wrap="square" rtlCol="0">
            <a:spAutoFit/>
          </a:bodyPr>
          <a:lstStyle/>
          <a:p>
            <a:pPr>
              <a:spcAft>
                <a:spcPts val="1800"/>
              </a:spcAft>
            </a:pPr>
            <a:r>
              <a:rPr lang="en-GB" sz="1400" dirty="0">
                <a:solidFill>
                  <a:schemeClr val="accent1">
                    <a:lumMod val="50000"/>
                  </a:schemeClr>
                </a:solidFill>
              </a:rPr>
              <a:t>Belfield, Crawford and </a:t>
            </a:r>
            <a:r>
              <a:rPr lang="en-GB" sz="1400" dirty="0" err="1">
                <a:solidFill>
                  <a:schemeClr val="accent1">
                    <a:lumMod val="50000"/>
                  </a:schemeClr>
                </a:solidFill>
              </a:rPr>
              <a:t>Sibieta</a:t>
            </a:r>
            <a:r>
              <a:rPr lang="en-GB" sz="1400" dirty="0">
                <a:solidFill>
                  <a:schemeClr val="accent1">
                    <a:lumMod val="50000"/>
                  </a:schemeClr>
                </a:solidFill>
              </a:rPr>
              <a:t>. (2018). Long-run comparisons of spending per pupil across different stages of education. London: Institute for Fiscal Studies</a:t>
            </a:r>
          </a:p>
          <a:p>
            <a:pPr>
              <a:spcAft>
                <a:spcPts val="1800"/>
              </a:spcAft>
            </a:pPr>
            <a:r>
              <a:rPr lang="en-GB" sz="1400" dirty="0" err="1">
                <a:solidFill>
                  <a:schemeClr val="accent1">
                    <a:lumMod val="50000"/>
                  </a:schemeClr>
                </a:solidFill>
              </a:rPr>
              <a:t>Gloster</a:t>
            </a:r>
            <a:r>
              <a:rPr lang="en-GB" sz="1400" dirty="0">
                <a:solidFill>
                  <a:schemeClr val="accent1">
                    <a:lumMod val="50000"/>
                  </a:schemeClr>
                </a:solidFill>
              </a:rPr>
              <a:t> et al from Institute for Employment Studies. (2016). Mapping investment in adult skills: Which individuals, in what learning and with what returns? London: Department for Business, Innovation and Skills </a:t>
            </a:r>
          </a:p>
          <a:p>
            <a:pPr>
              <a:spcAft>
                <a:spcPts val="1800"/>
              </a:spcAft>
            </a:pPr>
            <a:r>
              <a:rPr lang="en-GB" sz="1400" dirty="0" err="1">
                <a:solidFill>
                  <a:schemeClr val="accent1">
                    <a:lumMod val="50000"/>
                  </a:schemeClr>
                </a:solidFill>
              </a:rPr>
              <a:t>Kashefpakdel</a:t>
            </a:r>
            <a:r>
              <a:rPr lang="en-GB" sz="1400" dirty="0">
                <a:solidFill>
                  <a:schemeClr val="accent1">
                    <a:lumMod val="50000"/>
                  </a:schemeClr>
                </a:solidFill>
              </a:rPr>
              <a:t>, E.T. and Percy, C. (2017). Career education that works: an economic analysis using the British Cohort Study. Journal of Education and Work. Volume 30: 3, 217-234. </a:t>
            </a:r>
          </a:p>
          <a:p>
            <a:pPr>
              <a:spcAft>
                <a:spcPts val="1800"/>
              </a:spcAft>
            </a:pPr>
            <a:r>
              <a:rPr lang="en-GB" sz="1400" dirty="0">
                <a:solidFill>
                  <a:schemeClr val="accent1">
                    <a:lumMod val="50000"/>
                  </a:schemeClr>
                </a:solidFill>
              </a:rPr>
              <a:t>Mann, A., Massey, D., Glover, P., </a:t>
            </a:r>
            <a:r>
              <a:rPr lang="en-GB" sz="1400" dirty="0" err="1">
                <a:solidFill>
                  <a:schemeClr val="accent1">
                    <a:lumMod val="50000"/>
                  </a:schemeClr>
                </a:solidFill>
              </a:rPr>
              <a:t>Kashefpakdel</a:t>
            </a:r>
            <a:r>
              <a:rPr lang="en-GB" sz="1400" dirty="0">
                <a:solidFill>
                  <a:schemeClr val="accent1">
                    <a:lumMod val="50000"/>
                  </a:schemeClr>
                </a:solidFill>
              </a:rPr>
              <a:t>, E.T., and Dawkins, J. (2013) Nothing in Common: The career aspirations of young Britons mapped against projected labour market demand (2010-2020)</a:t>
            </a:r>
          </a:p>
          <a:p>
            <a:pPr>
              <a:spcAft>
                <a:spcPts val="1800"/>
              </a:spcAft>
            </a:pPr>
            <a:r>
              <a:rPr lang="en-GB" sz="1400" dirty="0">
                <a:solidFill>
                  <a:schemeClr val="accent1">
                    <a:lumMod val="50000"/>
                  </a:schemeClr>
                </a:solidFill>
              </a:rPr>
              <a:t>Mann, </a:t>
            </a:r>
            <a:r>
              <a:rPr lang="en-GB" sz="1400" dirty="0" err="1">
                <a:solidFill>
                  <a:schemeClr val="accent1">
                    <a:lumMod val="50000"/>
                  </a:schemeClr>
                </a:solidFill>
              </a:rPr>
              <a:t>Kashefpakdel</a:t>
            </a:r>
            <a:r>
              <a:rPr lang="en-GB" sz="1400" dirty="0">
                <a:solidFill>
                  <a:schemeClr val="accent1">
                    <a:lumMod val="50000"/>
                  </a:schemeClr>
                </a:solidFill>
              </a:rPr>
              <a:t>, </a:t>
            </a:r>
            <a:r>
              <a:rPr lang="en-GB" sz="1400" dirty="0" err="1">
                <a:solidFill>
                  <a:schemeClr val="accent1">
                    <a:lumMod val="50000"/>
                  </a:schemeClr>
                </a:solidFill>
              </a:rPr>
              <a:t>Rehill</a:t>
            </a:r>
            <a:r>
              <a:rPr lang="en-GB" sz="1400" dirty="0">
                <a:solidFill>
                  <a:schemeClr val="accent1">
                    <a:lumMod val="50000"/>
                  </a:schemeClr>
                </a:solidFill>
              </a:rPr>
              <a:t> and Huddleston. 2017. Contemporary transitions: Young Britons reflect on life after secondary school and college. London: Education and Employers</a:t>
            </a:r>
          </a:p>
          <a:p>
            <a:pPr>
              <a:spcAft>
                <a:spcPts val="1800"/>
              </a:spcAft>
            </a:pPr>
            <a:r>
              <a:rPr lang="en-GB" sz="1400" dirty="0">
                <a:solidFill>
                  <a:schemeClr val="accent1">
                    <a:lumMod val="50000"/>
                  </a:schemeClr>
                </a:solidFill>
              </a:rPr>
              <a:t>MSME data from IFC (2014): </a:t>
            </a:r>
            <a:r>
              <a:rPr lang="en-GB" sz="1400" dirty="0">
                <a:solidFill>
                  <a:schemeClr val="accent1">
                    <a:lumMod val="50000"/>
                  </a:schemeClr>
                </a:solidFill>
                <a:hlinkClick r:id="rId3"/>
              </a:rPr>
              <a:t>https://www.smefinanceforum.org/data-sites/msme-country-indicators</a:t>
            </a:r>
            <a:endParaRPr lang="en-GB" sz="1400" dirty="0">
              <a:solidFill>
                <a:schemeClr val="accent1">
                  <a:lumMod val="50000"/>
                </a:schemeClr>
              </a:solidFill>
            </a:endParaRPr>
          </a:p>
          <a:p>
            <a:pPr>
              <a:spcAft>
                <a:spcPts val="1800"/>
              </a:spcAft>
            </a:pPr>
            <a:r>
              <a:rPr lang="en-GB" sz="1400" dirty="0">
                <a:solidFill>
                  <a:schemeClr val="accent1">
                    <a:lumMod val="50000"/>
                  </a:schemeClr>
                </a:solidFill>
              </a:rPr>
              <a:t>Time-related underemployment data from ILO (2017) (aged 15-64; both male and female): </a:t>
            </a:r>
            <a:r>
              <a:rPr lang="en-GB" sz="1400" dirty="0">
                <a:solidFill>
                  <a:schemeClr val="accent1">
                    <a:lumMod val="50000"/>
                  </a:schemeClr>
                </a:solidFill>
                <a:hlinkClick r:id="rId4"/>
              </a:rPr>
              <a:t>https://www.ilo.org/ilostat/faces/oracle/webcenter/portalapp/pagehierarchy/Page3.jspx?MBI_ID=18</a:t>
            </a:r>
            <a:endParaRPr lang="en-GB" sz="1400" dirty="0">
              <a:solidFill>
                <a:schemeClr val="accent1">
                  <a:lumMod val="50000"/>
                </a:schemeClr>
              </a:solidFill>
            </a:endParaRPr>
          </a:p>
          <a:p>
            <a:pPr>
              <a:spcAft>
                <a:spcPts val="1800"/>
              </a:spcAft>
            </a:pPr>
            <a:r>
              <a:rPr lang="en-GB" sz="1400" dirty="0">
                <a:solidFill>
                  <a:schemeClr val="accent1">
                    <a:lumMod val="50000"/>
                  </a:schemeClr>
                </a:solidFill>
              </a:rPr>
              <a:t>Bob </a:t>
            </a:r>
            <a:r>
              <a:rPr lang="en-GB" sz="1400" dirty="0" err="1">
                <a:solidFill>
                  <a:schemeClr val="accent1">
                    <a:lumMod val="50000"/>
                  </a:schemeClr>
                </a:solidFill>
              </a:rPr>
              <a:t>Jagendorf</a:t>
            </a:r>
            <a:r>
              <a:rPr lang="en-GB" sz="1400" dirty="0">
                <a:solidFill>
                  <a:schemeClr val="accent1">
                    <a:lumMod val="50000"/>
                  </a:schemeClr>
                </a:solidFill>
              </a:rPr>
              <a:t> credit for US rust belt photo; Labour Party Photograph Library  for UK coal strike 1984</a:t>
            </a:r>
          </a:p>
          <a:p>
            <a:pPr>
              <a:spcAft>
                <a:spcPts val="1800"/>
              </a:spcAft>
            </a:pPr>
            <a:r>
              <a:rPr lang="en-GB" sz="1400" dirty="0">
                <a:solidFill>
                  <a:schemeClr val="accent1">
                    <a:lumMod val="50000"/>
                  </a:schemeClr>
                </a:solidFill>
              </a:rPr>
              <a:t>Various news articles and reports drawn on throughout; contact the authors for full details.</a:t>
            </a:r>
          </a:p>
        </p:txBody>
      </p:sp>
    </p:spTree>
    <p:extLst>
      <p:ext uri="{BB962C8B-B14F-4D97-AF65-F5344CB8AC3E}">
        <p14:creationId xmlns:p14="http://schemas.microsoft.com/office/powerpoint/2010/main" val="3921163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1677" y="173318"/>
            <a:ext cx="7667625" cy="1200329"/>
          </a:xfrm>
          <a:prstGeom prst="rect">
            <a:avLst/>
          </a:prstGeom>
          <a:noFill/>
        </p:spPr>
        <p:txBody>
          <a:bodyPr wrap="square" rtlCol="0">
            <a:spAutoFit/>
          </a:bodyPr>
          <a:lstStyle/>
          <a:p>
            <a:r>
              <a:rPr lang="en-GB" sz="3600" b="1" dirty="0">
                <a:solidFill>
                  <a:schemeClr val="accent1">
                    <a:lumMod val="50000"/>
                  </a:schemeClr>
                </a:solidFill>
              </a:rPr>
              <a:t>No shortage of predictions about the future</a:t>
            </a:r>
          </a:p>
        </p:txBody>
      </p:sp>
      <p:sp>
        <p:nvSpPr>
          <p:cNvPr id="10" name="Slide Number Placeholder 9"/>
          <p:cNvSpPr>
            <a:spLocks noGrp="1"/>
          </p:cNvSpPr>
          <p:nvPr>
            <p:ph type="sldNum" sz="quarter" idx="12"/>
          </p:nvPr>
        </p:nvSpPr>
        <p:spPr/>
        <p:txBody>
          <a:bodyPr/>
          <a:lstStyle/>
          <a:p>
            <a:fld id="{20F9FFA3-369E-42CB-A6F4-6F16D9ED15A0}" type="slidenum">
              <a:rPr lang="en-GB" smtClean="0"/>
              <a:t>2</a:t>
            </a:fld>
            <a:endParaRPr lang="en-GB"/>
          </a:p>
        </p:txBody>
      </p:sp>
      <p:sp>
        <p:nvSpPr>
          <p:cNvPr id="6" name="Footer Placeholder 5"/>
          <p:cNvSpPr>
            <a:spLocks noGrp="1"/>
          </p:cNvSpPr>
          <p:nvPr>
            <p:ph type="ftr" sz="quarter" idx="11"/>
          </p:nvPr>
        </p:nvSpPr>
        <p:spPr/>
        <p:txBody>
          <a:bodyPr/>
          <a:lstStyle/>
          <a:p>
            <a:r>
              <a:rPr lang="en-GB" dirty="0"/>
              <a:t>www.educationandemployers.org</a:t>
            </a:r>
          </a:p>
        </p:txBody>
      </p:sp>
      <p:pic>
        <p:nvPicPr>
          <p:cNvPr id="9" name="Picture 8">
            <a:extLst>
              <a:ext uri="{FF2B5EF4-FFF2-40B4-BE49-F238E27FC236}">
                <a16:creationId xmlns:a16="http://schemas.microsoft.com/office/drawing/2014/main" id="{30F49CB9-E6B9-4657-B8BD-3BAABBFF872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641549" y="2475386"/>
            <a:ext cx="4815840" cy="2324653"/>
          </a:xfrm>
          <a:prstGeom prst="rect">
            <a:avLst/>
          </a:prstGeom>
          <a:ln>
            <a:solidFill>
              <a:schemeClr val="tx1"/>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5DBFD4D-45E7-4090-9602-0F01A4425BE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34571" y="1892493"/>
            <a:ext cx="2129791" cy="2955714"/>
          </a:xfrm>
          <a:prstGeom prst="rect">
            <a:avLst/>
          </a:prstGeom>
          <a:ln>
            <a:solidFill>
              <a:schemeClr val="tx1"/>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D6196D23-29FC-4088-8683-0B5E2CD89AB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915198" y="1711183"/>
            <a:ext cx="2600152" cy="2650208"/>
          </a:xfrm>
          <a:prstGeom prst="rect">
            <a:avLst/>
          </a:prstGeom>
          <a:ln>
            <a:solidFill>
              <a:schemeClr val="tx1"/>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C0D2F11D-CD20-491A-B726-FC841FB9A26A}"/>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412045" y="3470742"/>
            <a:ext cx="6217920" cy="2574545"/>
          </a:xfrm>
          <a:prstGeom prst="rect">
            <a:avLst/>
          </a:prstGeom>
          <a:ln>
            <a:solidFill>
              <a:schemeClr val="tx1"/>
            </a:solidFill>
          </a:ln>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5A1689E2-3CAE-431F-96B8-416147EF9011}"/>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49411" y="3217021"/>
            <a:ext cx="4093211" cy="2828266"/>
          </a:xfrm>
          <a:prstGeom prst="rect">
            <a:avLst/>
          </a:prstGeom>
          <a:ln>
            <a:solidFill>
              <a:schemeClr val="tx1"/>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E5FECCFD-5EAD-4BDD-8830-7E4EF2245E72}"/>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283598" y="2698154"/>
            <a:ext cx="4575871" cy="2724509"/>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7279828D-492F-41D7-95F4-B7019BD9DCD0}"/>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2484979" y="1705245"/>
            <a:ext cx="3086100" cy="2789360"/>
          </a:xfrm>
          <a:prstGeom prst="rect">
            <a:avLst/>
          </a:prstGeom>
          <a:ln>
            <a:solidFill>
              <a:schemeClr val="tx1"/>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36853D51-84A3-4A3C-9F8C-D03625D4135B}"/>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2129542" y="3023413"/>
            <a:ext cx="5699760" cy="2942384"/>
          </a:xfrm>
          <a:prstGeom prst="rect">
            <a:avLst/>
          </a:prstGeom>
          <a:ln>
            <a:solidFill>
              <a:schemeClr val="tx1"/>
            </a:solidFill>
          </a:ln>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94672F68-C838-497C-AD80-A885BC05624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29302" y="173318"/>
            <a:ext cx="1068157" cy="376976"/>
          </a:xfrm>
          <a:prstGeom prst="rect">
            <a:avLst/>
          </a:prstGeom>
        </p:spPr>
      </p:pic>
    </p:spTree>
    <p:extLst>
      <p:ext uri="{BB962C8B-B14F-4D97-AF65-F5344CB8AC3E}">
        <p14:creationId xmlns:p14="http://schemas.microsoft.com/office/powerpoint/2010/main" val="64677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0025" y="29247"/>
            <a:ext cx="7200214" cy="1200329"/>
          </a:xfrm>
          <a:prstGeom prst="rect">
            <a:avLst/>
          </a:prstGeom>
          <a:noFill/>
        </p:spPr>
        <p:txBody>
          <a:bodyPr wrap="square" rtlCol="0">
            <a:spAutoFit/>
          </a:bodyPr>
          <a:lstStyle/>
          <a:p>
            <a:r>
              <a:rPr lang="en-GB" sz="3600" b="1" dirty="0">
                <a:solidFill>
                  <a:schemeClr val="accent1">
                    <a:lumMod val="50000"/>
                  </a:schemeClr>
                </a:solidFill>
              </a:rPr>
              <a:t>But most past predictions have been weak</a:t>
            </a:r>
          </a:p>
        </p:txBody>
      </p:sp>
      <p:sp>
        <p:nvSpPr>
          <p:cNvPr id="10" name="Slide Number Placeholder 9"/>
          <p:cNvSpPr>
            <a:spLocks noGrp="1"/>
          </p:cNvSpPr>
          <p:nvPr>
            <p:ph type="sldNum" sz="quarter" idx="12"/>
          </p:nvPr>
        </p:nvSpPr>
        <p:spPr/>
        <p:txBody>
          <a:bodyPr/>
          <a:lstStyle/>
          <a:p>
            <a:fld id="{20F9FFA3-369E-42CB-A6F4-6F16D9ED15A0}" type="slidenum">
              <a:rPr lang="en-GB" smtClean="0"/>
              <a:t>3</a:t>
            </a:fld>
            <a:endParaRPr lang="en-GB"/>
          </a:p>
        </p:txBody>
      </p:sp>
      <p:sp>
        <p:nvSpPr>
          <p:cNvPr id="6" name="Footer Placeholder 5"/>
          <p:cNvSpPr>
            <a:spLocks noGrp="1"/>
          </p:cNvSpPr>
          <p:nvPr>
            <p:ph type="ftr" sz="quarter" idx="11"/>
          </p:nvPr>
        </p:nvSpPr>
        <p:spPr/>
        <p:txBody>
          <a:bodyPr/>
          <a:lstStyle/>
          <a:p>
            <a:r>
              <a:rPr lang="en-GB" dirty="0"/>
              <a:t>www.educationandemployers.org</a:t>
            </a:r>
          </a:p>
        </p:txBody>
      </p:sp>
      <p:sp>
        <p:nvSpPr>
          <p:cNvPr id="2" name="Speech Bubble: Rectangle 1">
            <a:extLst>
              <a:ext uri="{FF2B5EF4-FFF2-40B4-BE49-F238E27FC236}">
                <a16:creationId xmlns:a16="http://schemas.microsoft.com/office/drawing/2014/main" id="{4B378178-8975-40A7-B72A-E580533D5565}"/>
              </a:ext>
            </a:extLst>
          </p:cNvPr>
          <p:cNvSpPr/>
          <p:nvPr/>
        </p:nvSpPr>
        <p:spPr>
          <a:xfrm>
            <a:off x="257175" y="1923394"/>
            <a:ext cx="5349240" cy="2701748"/>
          </a:xfrm>
          <a:prstGeom prst="wedgeRectCallout">
            <a:avLst>
              <a:gd name="adj1" fmla="val -8597"/>
              <a:gd name="adj2" fmla="val 86029"/>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“[By 2030 man’s real problem will be] how to occupy the leisure, which science and compound interest will have won for him […] </a:t>
            </a:r>
            <a:r>
              <a:rPr lang="en-GB" sz="2800" b="1" dirty="0">
                <a:solidFill>
                  <a:srgbClr val="FFFF00"/>
                </a:solidFill>
              </a:rPr>
              <a:t>three hours a day </a:t>
            </a:r>
            <a:r>
              <a:rPr lang="en-GB" sz="2800" b="1" dirty="0"/>
              <a:t>is quite enough”</a:t>
            </a:r>
          </a:p>
          <a:p>
            <a:pPr algn="ctr"/>
            <a:r>
              <a:rPr lang="en-GB" dirty="0"/>
              <a:t> John Maynard Keynes, British Economist, 1930</a:t>
            </a:r>
          </a:p>
        </p:txBody>
      </p:sp>
      <p:sp>
        <p:nvSpPr>
          <p:cNvPr id="11" name="Speech Bubble: Rectangle 10">
            <a:extLst>
              <a:ext uri="{FF2B5EF4-FFF2-40B4-BE49-F238E27FC236}">
                <a16:creationId xmlns:a16="http://schemas.microsoft.com/office/drawing/2014/main" id="{06064815-7718-43BE-923D-FDA1351DE166}"/>
              </a:ext>
            </a:extLst>
          </p:cNvPr>
          <p:cNvSpPr/>
          <p:nvPr/>
        </p:nvSpPr>
        <p:spPr>
          <a:xfrm>
            <a:off x="3924299" y="3172631"/>
            <a:ext cx="4711065" cy="2500205"/>
          </a:xfrm>
          <a:prstGeom prst="wedgeRectCallout">
            <a:avLst>
              <a:gd name="adj1" fmla="val -38683"/>
              <a:gd name="adj2" fmla="val 839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“By 1982 the graduated income tax will have practically </a:t>
            </a:r>
            <a:r>
              <a:rPr lang="en-GB" sz="2800" b="1" dirty="0">
                <a:solidFill>
                  <a:srgbClr val="FFFF00"/>
                </a:solidFill>
              </a:rPr>
              <a:t>abolished major differences in wealth</a:t>
            </a:r>
            <a:r>
              <a:rPr lang="en-GB" sz="2800" b="1" dirty="0"/>
              <a:t>.” </a:t>
            </a:r>
          </a:p>
          <a:p>
            <a:pPr algn="ctr"/>
            <a:r>
              <a:rPr lang="en-GB" dirty="0"/>
              <a:t> Irwin Edman, professor of philosophy Columbia University, 1932</a:t>
            </a:r>
          </a:p>
        </p:txBody>
      </p:sp>
      <p:sp>
        <p:nvSpPr>
          <p:cNvPr id="8" name="Speech Bubble: Rectangle 7">
            <a:extLst>
              <a:ext uri="{FF2B5EF4-FFF2-40B4-BE49-F238E27FC236}">
                <a16:creationId xmlns:a16="http://schemas.microsoft.com/office/drawing/2014/main" id="{50A5B864-521D-42D2-8439-BF1A06D4B51B}"/>
              </a:ext>
            </a:extLst>
          </p:cNvPr>
          <p:cNvSpPr/>
          <p:nvPr/>
        </p:nvSpPr>
        <p:spPr>
          <a:xfrm>
            <a:off x="3970018" y="1814433"/>
            <a:ext cx="4711065" cy="2046547"/>
          </a:xfrm>
          <a:prstGeom prst="wedgeRectCallout">
            <a:avLst>
              <a:gd name="adj1" fmla="val -53563"/>
              <a:gd name="adj2" fmla="val 81893"/>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800" b="1" dirty="0">
                <a:solidFill>
                  <a:prstClr val="white"/>
                </a:solidFill>
              </a:rPr>
              <a:t>“[saw mills and stamps will] </a:t>
            </a:r>
            <a:r>
              <a:rPr lang="en-GB" sz="2800" b="1" dirty="0">
                <a:solidFill>
                  <a:srgbClr val="FFC000"/>
                </a:solidFill>
              </a:rPr>
              <a:t>exclude the labour </a:t>
            </a:r>
            <a:r>
              <a:rPr lang="en-GB" sz="2800" b="1" dirty="0">
                <a:solidFill>
                  <a:prstClr val="white"/>
                </a:solidFill>
              </a:rPr>
              <a:t>of thousands of the human race” </a:t>
            </a:r>
          </a:p>
          <a:p>
            <a:pPr lvl="0" algn="ctr"/>
            <a:r>
              <a:rPr lang="en-GB" dirty="0">
                <a:solidFill>
                  <a:prstClr val="white"/>
                </a:solidFill>
              </a:rPr>
              <a:t> Thomas Mortimer, 1772</a:t>
            </a:r>
          </a:p>
          <a:p>
            <a:pPr algn="ctr"/>
            <a:endParaRPr lang="en-GB" dirty="0"/>
          </a:p>
        </p:txBody>
      </p:sp>
      <p:sp>
        <p:nvSpPr>
          <p:cNvPr id="9" name="Speech Bubble: Rectangle 8">
            <a:extLst>
              <a:ext uri="{FF2B5EF4-FFF2-40B4-BE49-F238E27FC236}">
                <a16:creationId xmlns:a16="http://schemas.microsoft.com/office/drawing/2014/main" id="{65A613B1-8947-4B9B-BCEF-512DEFA564A0}"/>
              </a:ext>
            </a:extLst>
          </p:cNvPr>
          <p:cNvSpPr/>
          <p:nvPr/>
        </p:nvSpPr>
        <p:spPr>
          <a:xfrm>
            <a:off x="1591626" y="2573747"/>
            <a:ext cx="4711065" cy="2211001"/>
          </a:xfrm>
          <a:prstGeom prst="wedgeRectCallout">
            <a:avLst>
              <a:gd name="adj1" fmla="val -21214"/>
              <a:gd name="adj2" fmla="val 70175"/>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“The Americans have need of the telephone, but we do not. We have </a:t>
            </a:r>
            <a:r>
              <a:rPr lang="en-GB" sz="2800" b="1" dirty="0">
                <a:solidFill>
                  <a:srgbClr val="FFC000"/>
                </a:solidFill>
              </a:rPr>
              <a:t>plenty of messenger boys</a:t>
            </a:r>
            <a:r>
              <a:rPr lang="en-GB" sz="2800" b="1" dirty="0"/>
              <a:t>.”</a:t>
            </a:r>
          </a:p>
          <a:p>
            <a:pPr algn="ctr"/>
            <a:r>
              <a:rPr lang="en-GB" dirty="0"/>
              <a:t> Sir William </a:t>
            </a:r>
            <a:r>
              <a:rPr lang="en-GB" dirty="0" err="1"/>
              <a:t>Preece</a:t>
            </a:r>
            <a:r>
              <a:rPr lang="en-GB" dirty="0"/>
              <a:t>, British Post Office, 1876</a:t>
            </a:r>
          </a:p>
        </p:txBody>
      </p:sp>
      <p:sp>
        <p:nvSpPr>
          <p:cNvPr id="12" name="Speech Bubble: Rectangle 11">
            <a:extLst>
              <a:ext uri="{FF2B5EF4-FFF2-40B4-BE49-F238E27FC236}">
                <a16:creationId xmlns:a16="http://schemas.microsoft.com/office/drawing/2014/main" id="{9DBBECCC-40A4-4CA8-B421-322E6BA53DB2}"/>
              </a:ext>
            </a:extLst>
          </p:cNvPr>
          <p:cNvSpPr/>
          <p:nvPr/>
        </p:nvSpPr>
        <p:spPr>
          <a:xfrm>
            <a:off x="3102292" y="2732488"/>
            <a:ext cx="5784533" cy="1510573"/>
          </a:xfrm>
          <a:prstGeom prst="wedgeRectCallout">
            <a:avLst>
              <a:gd name="adj1" fmla="val -27354"/>
              <a:gd name="adj2" fmla="val 90847"/>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“The invention of aircraft will make </a:t>
            </a:r>
            <a:r>
              <a:rPr lang="en-GB" sz="2800" b="1" dirty="0">
                <a:solidFill>
                  <a:srgbClr val="FFC000"/>
                </a:solidFill>
              </a:rPr>
              <a:t>war impossible </a:t>
            </a:r>
            <a:r>
              <a:rPr lang="en-GB" sz="2800" b="1" dirty="0"/>
              <a:t>in the future.” </a:t>
            </a:r>
          </a:p>
          <a:p>
            <a:pPr algn="ctr"/>
            <a:r>
              <a:rPr lang="en-GB" b="1" dirty="0"/>
              <a:t>George Gissing, 1903</a:t>
            </a:r>
            <a:endParaRPr lang="en-GB" sz="1200" dirty="0"/>
          </a:p>
        </p:txBody>
      </p:sp>
      <p:sp>
        <p:nvSpPr>
          <p:cNvPr id="13" name="Speech Bubble: Rectangle 12">
            <a:extLst>
              <a:ext uri="{FF2B5EF4-FFF2-40B4-BE49-F238E27FC236}">
                <a16:creationId xmlns:a16="http://schemas.microsoft.com/office/drawing/2014/main" id="{9D32C68F-556D-4D4A-80A3-1CDD5E8127C4}"/>
              </a:ext>
            </a:extLst>
          </p:cNvPr>
          <p:cNvSpPr/>
          <p:nvPr/>
        </p:nvSpPr>
        <p:spPr>
          <a:xfrm>
            <a:off x="210025" y="4220502"/>
            <a:ext cx="5784533" cy="1510573"/>
          </a:xfrm>
          <a:prstGeom prst="wedgeRectCallout">
            <a:avLst>
              <a:gd name="adj1" fmla="val -24983"/>
              <a:gd name="adj2" fmla="val 112034"/>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“There is no reason anyone would </a:t>
            </a:r>
            <a:r>
              <a:rPr lang="en-GB" sz="2800" b="1" dirty="0">
                <a:solidFill>
                  <a:srgbClr val="FFC000"/>
                </a:solidFill>
              </a:rPr>
              <a:t>want a computer </a:t>
            </a:r>
            <a:r>
              <a:rPr lang="en-GB" sz="2800" b="1" dirty="0"/>
              <a:t>in their home.” </a:t>
            </a:r>
          </a:p>
          <a:p>
            <a:pPr algn="ctr"/>
            <a:r>
              <a:rPr lang="en-GB" b="1" dirty="0"/>
              <a:t>Ken Olson, Digital Equipment Corp, 1977</a:t>
            </a:r>
            <a:endParaRPr lang="en-GB" sz="1000" dirty="0"/>
          </a:p>
        </p:txBody>
      </p:sp>
      <p:pic>
        <p:nvPicPr>
          <p:cNvPr id="14" name="Picture 13">
            <a:extLst>
              <a:ext uri="{FF2B5EF4-FFF2-40B4-BE49-F238E27FC236}">
                <a16:creationId xmlns:a16="http://schemas.microsoft.com/office/drawing/2014/main" id="{48846588-646D-45E9-A3F8-BEEE7C0E86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9302" y="173318"/>
            <a:ext cx="1068157" cy="376976"/>
          </a:xfrm>
          <a:prstGeom prst="rect">
            <a:avLst/>
          </a:prstGeom>
        </p:spPr>
      </p:pic>
    </p:spTree>
    <p:extLst>
      <p:ext uri="{BB962C8B-B14F-4D97-AF65-F5344CB8AC3E}">
        <p14:creationId xmlns:p14="http://schemas.microsoft.com/office/powerpoint/2010/main" val="132596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8" grpId="0" animBg="1"/>
      <p:bldP spid="9"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1225" y="100822"/>
            <a:ext cx="7651443" cy="1200329"/>
          </a:xfrm>
          <a:prstGeom prst="rect">
            <a:avLst/>
          </a:prstGeom>
          <a:noFill/>
        </p:spPr>
        <p:txBody>
          <a:bodyPr wrap="square" rtlCol="0">
            <a:spAutoFit/>
          </a:bodyPr>
          <a:lstStyle/>
          <a:p>
            <a:r>
              <a:rPr lang="en-GB" sz="3600" b="1" dirty="0">
                <a:solidFill>
                  <a:schemeClr val="accent1">
                    <a:lumMod val="50000"/>
                  </a:schemeClr>
                </a:solidFill>
              </a:rPr>
              <a:t>And yet: doing the same as before is not good enough</a:t>
            </a:r>
          </a:p>
        </p:txBody>
      </p:sp>
      <p:sp>
        <p:nvSpPr>
          <p:cNvPr id="10" name="Slide Number Placeholder 9"/>
          <p:cNvSpPr>
            <a:spLocks noGrp="1"/>
          </p:cNvSpPr>
          <p:nvPr>
            <p:ph type="sldNum" sz="quarter" idx="12"/>
          </p:nvPr>
        </p:nvSpPr>
        <p:spPr>
          <a:xfrm>
            <a:off x="6457950" y="6252178"/>
            <a:ext cx="2057400" cy="365125"/>
          </a:xfrm>
        </p:spPr>
        <p:txBody>
          <a:bodyPr/>
          <a:lstStyle/>
          <a:p>
            <a:fld id="{20F9FFA3-369E-42CB-A6F4-6F16D9ED15A0}" type="slidenum">
              <a:rPr lang="en-GB" smtClean="0"/>
              <a:t>4</a:t>
            </a:fld>
            <a:endParaRPr lang="en-GB"/>
          </a:p>
        </p:txBody>
      </p:sp>
      <p:sp>
        <p:nvSpPr>
          <p:cNvPr id="6" name="Footer Placeholder 5"/>
          <p:cNvSpPr>
            <a:spLocks noGrp="1"/>
          </p:cNvSpPr>
          <p:nvPr>
            <p:ph type="ftr" sz="quarter" idx="11"/>
          </p:nvPr>
        </p:nvSpPr>
        <p:spPr>
          <a:xfrm>
            <a:off x="3028950" y="6252178"/>
            <a:ext cx="3086100" cy="365125"/>
          </a:xfrm>
        </p:spPr>
        <p:txBody>
          <a:bodyPr/>
          <a:lstStyle/>
          <a:p>
            <a:r>
              <a:rPr lang="en-GB" dirty="0"/>
              <a:t>www.educationandemployers.org</a:t>
            </a:r>
          </a:p>
        </p:txBody>
      </p:sp>
      <p:cxnSp>
        <p:nvCxnSpPr>
          <p:cNvPr id="4" name="Straight Connector 3">
            <a:extLst>
              <a:ext uri="{FF2B5EF4-FFF2-40B4-BE49-F238E27FC236}">
                <a16:creationId xmlns:a16="http://schemas.microsoft.com/office/drawing/2014/main" id="{DE653899-DB48-4C17-BBD5-51A0992AE9CF}"/>
              </a:ext>
            </a:extLst>
          </p:cNvPr>
          <p:cNvCxnSpPr>
            <a:cxnSpLocks/>
          </p:cNvCxnSpPr>
          <p:nvPr/>
        </p:nvCxnSpPr>
        <p:spPr>
          <a:xfrm>
            <a:off x="687343" y="2705034"/>
            <a:ext cx="798653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E392BF77-7E44-4A41-B18B-D01243FC63B1}"/>
              </a:ext>
            </a:extLst>
          </p:cNvPr>
          <p:cNvSpPr/>
          <p:nvPr/>
        </p:nvSpPr>
        <p:spPr>
          <a:xfrm>
            <a:off x="978222" y="2531412"/>
            <a:ext cx="520390" cy="3651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solidFill>
              </a:rPr>
              <a:t>4</a:t>
            </a:r>
          </a:p>
        </p:txBody>
      </p:sp>
      <p:sp>
        <p:nvSpPr>
          <p:cNvPr id="11" name="Oval 10">
            <a:extLst>
              <a:ext uri="{FF2B5EF4-FFF2-40B4-BE49-F238E27FC236}">
                <a16:creationId xmlns:a16="http://schemas.microsoft.com/office/drawing/2014/main" id="{ABAA7ABD-6C44-4360-BAFE-02724BB88874}"/>
              </a:ext>
            </a:extLst>
          </p:cNvPr>
          <p:cNvSpPr/>
          <p:nvPr/>
        </p:nvSpPr>
        <p:spPr>
          <a:xfrm>
            <a:off x="1844521" y="2531412"/>
            <a:ext cx="520390" cy="3651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solidFill>
              </a:rPr>
              <a:t>14</a:t>
            </a:r>
          </a:p>
        </p:txBody>
      </p:sp>
      <p:sp>
        <p:nvSpPr>
          <p:cNvPr id="12" name="Oval 11">
            <a:extLst>
              <a:ext uri="{FF2B5EF4-FFF2-40B4-BE49-F238E27FC236}">
                <a16:creationId xmlns:a16="http://schemas.microsoft.com/office/drawing/2014/main" id="{0AA34888-AB93-4AFA-955A-D3BB7369D1D2}"/>
              </a:ext>
            </a:extLst>
          </p:cNvPr>
          <p:cNvSpPr/>
          <p:nvPr/>
        </p:nvSpPr>
        <p:spPr>
          <a:xfrm>
            <a:off x="2710820" y="2531412"/>
            <a:ext cx="520390" cy="3651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solidFill>
              </a:rPr>
              <a:t>24</a:t>
            </a:r>
          </a:p>
        </p:txBody>
      </p:sp>
      <p:sp>
        <p:nvSpPr>
          <p:cNvPr id="13" name="Oval 12">
            <a:extLst>
              <a:ext uri="{FF2B5EF4-FFF2-40B4-BE49-F238E27FC236}">
                <a16:creationId xmlns:a16="http://schemas.microsoft.com/office/drawing/2014/main" id="{FD7EBDD5-0315-4297-93AC-2E201BC06764}"/>
              </a:ext>
            </a:extLst>
          </p:cNvPr>
          <p:cNvSpPr/>
          <p:nvPr/>
        </p:nvSpPr>
        <p:spPr>
          <a:xfrm>
            <a:off x="3577119" y="2531412"/>
            <a:ext cx="520390" cy="3651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solidFill>
              </a:rPr>
              <a:t>34</a:t>
            </a:r>
          </a:p>
        </p:txBody>
      </p:sp>
      <p:sp>
        <p:nvSpPr>
          <p:cNvPr id="14" name="Oval 13">
            <a:extLst>
              <a:ext uri="{FF2B5EF4-FFF2-40B4-BE49-F238E27FC236}">
                <a16:creationId xmlns:a16="http://schemas.microsoft.com/office/drawing/2014/main" id="{8F7DA48E-6728-4292-96ED-CB5BD1808855}"/>
              </a:ext>
            </a:extLst>
          </p:cNvPr>
          <p:cNvSpPr/>
          <p:nvPr/>
        </p:nvSpPr>
        <p:spPr>
          <a:xfrm>
            <a:off x="4443418" y="2531412"/>
            <a:ext cx="520390" cy="3651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solidFill>
              </a:rPr>
              <a:t>44</a:t>
            </a:r>
          </a:p>
        </p:txBody>
      </p:sp>
      <p:sp>
        <p:nvSpPr>
          <p:cNvPr id="15" name="Oval 14">
            <a:extLst>
              <a:ext uri="{FF2B5EF4-FFF2-40B4-BE49-F238E27FC236}">
                <a16:creationId xmlns:a16="http://schemas.microsoft.com/office/drawing/2014/main" id="{2AA8FA4A-6655-4435-B1F4-D03909C0B4EA}"/>
              </a:ext>
            </a:extLst>
          </p:cNvPr>
          <p:cNvSpPr/>
          <p:nvPr/>
        </p:nvSpPr>
        <p:spPr>
          <a:xfrm>
            <a:off x="5309717" y="2531412"/>
            <a:ext cx="520390" cy="3651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solidFill>
              </a:rPr>
              <a:t>54</a:t>
            </a:r>
          </a:p>
        </p:txBody>
      </p:sp>
      <p:sp>
        <p:nvSpPr>
          <p:cNvPr id="16" name="Oval 15">
            <a:extLst>
              <a:ext uri="{FF2B5EF4-FFF2-40B4-BE49-F238E27FC236}">
                <a16:creationId xmlns:a16="http://schemas.microsoft.com/office/drawing/2014/main" id="{F5967EF1-0AD2-4EDA-AE73-4118F337D4C9}"/>
              </a:ext>
            </a:extLst>
          </p:cNvPr>
          <p:cNvSpPr/>
          <p:nvPr/>
        </p:nvSpPr>
        <p:spPr>
          <a:xfrm>
            <a:off x="6176016" y="2531412"/>
            <a:ext cx="520390" cy="3651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solidFill>
              </a:rPr>
              <a:t>64</a:t>
            </a:r>
          </a:p>
        </p:txBody>
      </p:sp>
      <p:sp>
        <p:nvSpPr>
          <p:cNvPr id="17" name="Oval 16">
            <a:extLst>
              <a:ext uri="{FF2B5EF4-FFF2-40B4-BE49-F238E27FC236}">
                <a16:creationId xmlns:a16="http://schemas.microsoft.com/office/drawing/2014/main" id="{4BF3206A-372D-4BDF-ADFC-9ADC2F79ACB8}"/>
              </a:ext>
            </a:extLst>
          </p:cNvPr>
          <p:cNvSpPr/>
          <p:nvPr/>
        </p:nvSpPr>
        <p:spPr>
          <a:xfrm>
            <a:off x="7042315" y="2531412"/>
            <a:ext cx="520390" cy="3651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solidFill>
              </a:rPr>
              <a:t>74</a:t>
            </a:r>
          </a:p>
        </p:txBody>
      </p:sp>
      <p:sp>
        <p:nvSpPr>
          <p:cNvPr id="18" name="Oval 17">
            <a:extLst>
              <a:ext uri="{FF2B5EF4-FFF2-40B4-BE49-F238E27FC236}">
                <a16:creationId xmlns:a16="http://schemas.microsoft.com/office/drawing/2014/main" id="{0E556FA4-80EF-4BFF-A73E-D040A9D97C3A}"/>
              </a:ext>
            </a:extLst>
          </p:cNvPr>
          <p:cNvSpPr/>
          <p:nvPr/>
        </p:nvSpPr>
        <p:spPr>
          <a:xfrm>
            <a:off x="7908617" y="2531412"/>
            <a:ext cx="520390" cy="3651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solidFill>
              </a:rPr>
              <a:t>84</a:t>
            </a:r>
          </a:p>
        </p:txBody>
      </p:sp>
      <p:sp>
        <p:nvSpPr>
          <p:cNvPr id="19" name="Rectangle 18">
            <a:extLst>
              <a:ext uri="{FF2B5EF4-FFF2-40B4-BE49-F238E27FC236}">
                <a16:creationId xmlns:a16="http://schemas.microsoft.com/office/drawing/2014/main" id="{75AD0666-8830-45CE-8B9E-B3F05AF6452F}"/>
              </a:ext>
            </a:extLst>
          </p:cNvPr>
          <p:cNvSpPr/>
          <p:nvPr/>
        </p:nvSpPr>
        <p:spPr>
          <a:xfrm>
            <a:off x="302896" y="2109267"/>
            <a:ext cx="2516504" cy="469080"/>
          </a:xfrm>
          <a:prstGeom prst="rect">
            <a:avLst/>
          </a:prstGeom>
        </p:spPr>
        <p:txBody>
          <a:bodyPr wrap="square">
            <a:spAutoFit/>
          </a:bodyPr>
          <a:lstStyle/>
          <a:p>
            <a:pPr>
              <a:spcAft>
                <a:spcPts val="1200"/>
              </a:spcAft>
            </a:pPr>
            <a:r>
              <a:rPr lang="en-GB" sz="2400" b="1" dirty="0">
                <a:solidFill>
                  <a:schemeClr val="bg2">
                    <a:lumMod val="25000"/>
                  </a:schemeClr>
                </a:solidFill>
              </a:rPr>
              <a:t>Our kids’ age</a:t>
            </a:r>
          </a:p>
        </p:txBody>
      </p:sp>
      <p:sp>
        <p:nvSpPr>
          <p:cNvPr id="20" name="Rectangle 19">
            <a:extLst>
              <a:ext uri="{FF2B5EF4-FFF2-40B4-BE49-F238E27FC236}">
                <a16:creationId xmlns:a16="http://schemas.microsoft.com/office/drawing/2014/main" id="{12730312-03C7-4DBE-9A0D-E2A3ADAA917F}"/>
              </a:ext>
            </a:extLst>
          </p:cNvPr>
          <p:cNvSpPr/>
          <p:nvPr/>
        </p:nvSpPr>
        <p:spPr>
          <a:xfrm>
            <a:off x="804219" y="2965845"/>
            <a:ext cx="926741" cy="461665"/>
          </a:xfrm>
          <a:prstGeom prst="rect">
            <a:avLst/>
          </a:prstGeom>
        </p:spPr>
        <p:txBody>
          <a:bodyPr wrap="square">
            <a:spAutoFit/>
          </a:bodyPr>
          <a:lstStyle/>
          <a:p>
            <a:pPr>
              <a:spcAft>
                <a:spcPts val="1200"/>
              </a:spcAft>
            </a:pPr>
            <a:r>
              <a:rPr lang="en-GB" sz="2400" b="1" dirty="0">
                <a:solidFill>
                  <a:schemeClr val="bg2">
                    <a:lumMod val="25000"/>
                  </a:schemeClr>
                </a:solidFill>
              </a:rPr>
              <a:t>2020</a:t>
            </a:r>
          </a:p>
        </p:txBody>
      </p:sp>
      <p:sp>
        <p:nvSpPr>
          <p:cNvPr id="21" name="Rectangle 20">
            <a:extLst>
              <a:ext uri="{FF2B5EF4-FFF2-40B4-BE49-F238E27FC236}">
                <a16:creationId xmlns:a16="http://schemas.microsoft.com/office/drawing/2014/main" id="{34BE9682-FA95-4A49-85BE-C0E24236B4C5}"/>
              </a:ext>
            </a:extLst>
          </p:cNvPr>
          <p:cNvSpPr/>
          <p:nvPr/>
        </p:nvSpPr>
        <p:spPr>
          <a:xfrm>
            <a:off x="2650378" y="2965845"/>
            <a:ext cx="926741" cy="461665"/>
          </a:xfrm>
          <a:prstGeom prst="rect">
            <a:avLst/>
          </a:prstGeom>
        </p:spPr>
        <p:txBody>
          <a:bodyPr wrap="square">
            <a:spAutoFit/>
          </a:bodyPr>
          <a:lstStyle/>
          <a:p>
            <a:pPr>
              <a:spcAft>
                <a:spcPts val="1200"/>
              </a:spcAft>
            </a:pPr>
            <a:r>
              <a:rPr lang="en-GB" sz="2400" b="1" dirty="0">
                <a:solidFill>
                  <a:schemeClr val="bg2">
                    <a:lumMod val="25000"/>
                  </a:schemeClr>
                </a:solidFill>
              </a:rPr>
              <a:t>2040</a:t>
            </a:r>
          </a:p>
        </p:txBody>
      </p:sp>
      <p:sp>
        <p:nvSpPr>
          <p:cNvPr id="22" name="Rectangle 21">
            <a:extLst>
              <a:ext uri="{FF2B5EF4-FFF2-40B4-BE49-F238E27FC236}">
                <a16:creationId xmlns:a16="http://schemas.microsoft.com/office/drawing/2014/main" id="{A6FF5D08-24ED-4FA7-A51C-4ABD47BA0985}"/>
              </a:ext>
            </a:extLst>
          </p:cNvPr>
          <p:cNvSpPr/>
          <p:nvPr/>
        </p:nvSpPr>
        <p:spPr>
          <a:xfrm>
            <a:off x="4294017" y="2965845"/>
            <a:ext cx="926741" cy="461665"/>
          </a:xfrm>
          <a:prstGeom prst="rect">
            <a:avLst/>
          </a:prstGeom>
        </p:spPr>
        <p:txBody>
          <a:bodyPr wrap="square">
            <a:spAutoFit/>
          </a:bodyPr>
          <a:lstStyle/>
          <a:p>
            <a:pPr>
              <a:spcAft>
                <a:spcPts val="1200"/>
              </a:spcAft>
            </a:pPr>
            <a:r>
              <a:rPr lang="en-GB" sz="2400" b="1" dirty="0">
                <a:solidFill>
                  <a:schemeClr val="bg2">
                    <a:lumMod val="25000"/>
                  </a:schemeClr>
                </a:solidFill>
              </a:rPr>
              <a:t>2060</a:t>
            </a:r>
          </a:p>
        </p:txBody>
      </p:sp>
      <p:sp>
        <p:nvSpPr>
          <p:cNvPr id="23" name="Rectangle 22">
            <a:extLst>
              <a:ext uri="{FF2B5EF4-FFF2-40B4-BE49-F238E27FC236}">
                <a16:creationId xmlns:a16="http://schemas.microsoft.com/office/drawing/2014/main" id="{34B769C1-8615-4376-B3A1-2C72C6B44048}"/>
              </a:ext>
            </a:extLst>
          </p:cNvPr>
          <p:cNvSpPr/>
          <p:nvPr/>
        </p:nvSpPr>
        <p:spPr>
          <a:xfrm>
            <a:off x="5941613" y="2965845"/>
            <a:ext cx="926741" cy="461665"/>
          </a:xfrm>
          <a:prstGeom prst="rect">
            <a:avLst/>
          </a:prstGeom>
        </p:spPr>
        <p:txBody>
          <a:bodyPr wrap="square">
            <a:spAutoFit/>
          </a:bodyPr>
          <a:lstStyle/>
          <a:p>
            <a:pPr>
              <a:spcAft>
                <a:spcPts val="1200"/>
              </a:spcAft>
            </a:pPr>
            <a:r>
              <a:rPr lang="en-GB" sz="2400" b="1" dirty="0">
                <a:solidFill>
                  <a:schemeClr val="bg2">
                    <a:lumMod val="25000"/>
                  </a:schemeClr>
                </a:solidFill>
              </a:rPr>
              <a:t>2080</a:t>
            </a:r>
          </a:p>
        </p:txBody>
      </p:sp>
      <p:sp>
        <p:nvSpPr>
          <p:cNvPr id="24" name="Rectangle 23">
            <a:extLst>
              <a:ext uri="{FF2B5EF4-FFF2-40B4-BE49-F238E27FC236}">
                <a16:creationId xmlns:a16="http://schemas.microsoft.com/office/drawing/2014/main" id="{E97151E2-F83A-4744-BD98-7D0C4221C858}"/>
              </a:ext>
            </a:extLst>
          </p:cNvPr>
          <p:cNvSpPr/>
          <p:nvPr/>
        </p:nvSpPr>
        <p:spPr>
          <a:xfrm>
            <a:off x="7759216" y="2965845"/>
            <a:ext cx="926741" cy="461665"/>
          </a:xfrm>
          <a:prstGeom prst="rect">
            <a:avLst/>
          </a:prstGeom>
        </p:spPr>
        <p:txBody>
          <a:bodyPr wrap="square">
            <a:spAutoFit/>
          </a:bodyPr>
          <a:lstStyle/>
          <a:p>
            <a:pPr>
              <a:spcAft>
                <a:spcPts val="1200"/>
              </a:spcAft>
            </a:pPr>
            <a:r>
              <a:rPr lang="en-GB" sz="2400" b="1" dirty="0">
                <a:solidFill>
                  <a:schemeClr val="bg2">
                    <a:lumMod val="25000"/>
                  </a:schemeClr>
                </a:solidFill>
              </a:rPr>
              <a:t>2100</a:t>
            </a:r>
          </a:p>
        </p:txBody>
      </p:sp>
      <p:sp>
        <p:nvSpPr>
          <p:cNvPr id="29" name="Rectangle 28">
            <a:extLst>
              <a:ext uri="{FF2B5EF4-FFF2-40B4-BE49-F238E27FC236}">
                <a16:creationId xmlns:a16="http://schemas.microsoft.com/office/drawing/2014/main" id="{4E755EC3-6FE0-47BF-966C-98BB1FA9B4E7}"/>
              </a:ext>
            </a:extLst>
          </p:cNvPr>
          <p:cNvSpPr/>
          <p:nvPr/>
        </p:nvSpPr>
        <p:spPr>
          <a:xfrm>
            <a:off x="555440" y="4521842"/>
            <a:ext cx="8403893" cy="1600438"/>
          </a:xfrm>
          <a:prstGeom prst="rect">
            <a:avLst/>
          </a:prstGeom>
        </p:spPr>
        <p:txBody>
          <a:bodyPr wrap="square">
            <a:spAutoFit/>
          </a:bodyPr>
          <a:lstStyle/>
          <a:p>
            <a:pPr>
              <a:spcAft>
                <a:spcPts val="400"/>
              </a:spcAft>
            </a:pPr>
            <a:r>
              <a:rPr lang="en-GB" sz="2200" b="1" dirty="0">
                <a:solidFill>
                  <a:schemeClr val="bg2">
                    <a:lumMod val="25000"/>
                  </a:schemeClr>
                </a:solidFill>
              </a:rPr>
              <a:t>Time from now to their first full-time job is longer than the time since:</a:t>
            </a:r>
          </a:p>
          <a:p>
            <a:pPr marL="342900" indent="-342900">
              <a:spcAft>
                <a:spcPts val="400"/>
              </a:spcAft>
              <a:buFont typeface="Arial" panose="020B0604020202020204" pitchFamily="34" charset="0"/>
              <a:buChar char="•"/>
            </a:pPr>
            <a:r>
              <a:rPr lang="en-GB" sz="2200" b="1" dirty="0">
                <a:solidFill>
                  <a:schemeClr val="bg2">
                    <a:lumMod val="25000"/>
                  </a:schemeClr>
                </a:solidFill>
              </a:rPr>
              <a:t>Uber/Bitcoin  (2009 = 10 years)</a:t>
            </a:r>
          </a:p>
          <a:p>
            <a:pPr marL="342900" indent="-342900">
              <a:spcAft>
                <a:spcPts val="400"/>
              </a:spcAft>
              <a:buFont typeface="Arial" panose="020B0604020202020204" pitchFamily="34" charset="0"/>
              <a:buChar char="•"/>
            </a:pPr>
            <a:r>
              <a:rPr lang="en-GB" sz="2200" b="1" dirty="0">
                <a:solidFill>
                  <a:schemeClr val="bg2">
                    <a:lumMod val="25000"/>
                  </a:schemeClr>
                </a:solidFill>
              </a:rPr>
              <a:t>iPhone 	  (2007 = 12 years)</a:t>
            </a:r>
          </a:p>
          <a:p>
            <a:pPr marL="342900" indent="-342900">
              <a:spcAft>
                <a:spcPts val="400"/>
              </a:spcAft>
              <a:buFont typeface="Arial" panose="020B0604020202020204" pitchFamily="34" charset="0"/>
              <a:buChar char="•"/>
            </a:pPr>
            <a:r>
              <a:rPr lang="en-GB" sz="2200" b="1" dirty="0">
                <a:solidFill>
                  <a:schemeClr val="bg2">
                    <a:lumMod val="25000"/>
                  </a:schemeClr>
                </a:solidFill>
              </a:rPr>
              <a:t>Facebook 	  (2004 = 15 years)</a:t>
            </a:r>
          </a:p>
        </p:txBody>
      </p:sp>
      <p:cxnSp>
        <p:nvCxnSpPr>
          <p:cNvPr id="31" name="Straight Connector 30">
            <a:extLst>
              <a:ext uri="{FF2B5EF4-FFF2-40B4-BE49-F238E27FC236}">
                <a16:creationId xmlns:a16="http://schemas.microsoft.com/office/drawing/2014/main" id="{C283AF73-95F5-4EEE-8679-79674FCB0B03}"/>
              </a:ext>
            </a:extLst>
          </p:cNvPr>
          <p:cNvCxnSpPr/>
          <p:nvPr/>
        </p:nvCxnSpPr>
        <p:spPr>
          <a:xfrm>
            <a:off x="1730960" y="2713971"/>
            <a:ext cx="0" cy="852189"/>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4826D338-93C0-48DE-BE5C-0CF84DCC21C1}"/>
              </a:ext>
            </a:extLst>
          </p:cNvPr>
          <p:cNvSpPr/>
          <p:nvPr/>
        </p:nvSpPr>
        <p:spPr>
          <a:xfrm>
            <a:off x="955548" y="3529197"/>
            <a:ext cx="1451293" cy="646331"/>
          </a:xfrm>
          <a:prstGeom prst="rect">
            <a:avLst/>
          </a:prstGeom>
        </p:spPr>
        <p:txBody>
          <a:bodyPr wrap="square">
            <a:spAutoFit/>
          </a:bodyPr>
          <a:lstStyle/>
          <a:p>
            <a:pPr>
              <a:spcAft>
                <a:spcPts val="1200"/>
              </a:spcAft>
            </a:pPr>
            <a:r>
              <a:rPr lang="en-GB" b="1" i="1" dirty="0">
                <a:solidFill>
                  <a:schemeClr val="accent2"/>
                </a:solidFill>
              </a:rPr>
              <a:t>Secondary School</a:t>
            </a:r>
          </a:p>
        </p:txBody>
      </p:sp>
      <p:cxnSp>
        <p:nvCxnSpPr>
          <p:cNvPr id="33" name="Straight Connector 32">
            <a:extLst>
              <a:ext uri="{FF2B5EF4-FFF2-40B4-BE49-F238E27FC236}">
                <a16:creationId xmlns:a16="http://schemas.microsoft.com/office/drawing/2014/main" id="{307ABC8A-0009-4000-A033-E1B7016FD10E}"/>
              </a:ext>
            </a:extLst>
          </p:cNvPr>
          <p:cNvCxnSpPr/>
          <p:nvPr/>
        </p:nvCxnSpPr>
        <p:spPr>
          <a:xfrm>
            <a:off x="2710820" y="2713971"/>
            <a:ext cx="0" cy="852189"/>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D5102246-F0FD-4B0A-A95C-AEA1115BBA83}"/>
              </a:ext>
            </a:extLst>
          </p:cNvPr>
          <p:cNvSpPr/>
          <p:nvPr/>
        </p:nvSpPr>
        <p:spPr>
          <a:xfrm>
            <a:off x="2125722" y="3529198"/>
            <a:ext cx="1222176" cy="923330"/>
          </a:xfrm>
          <a:prstGeom prst="rect">
            <a:avLst/>
          </a:prstGeom>
        </p:spPr>
        <p:txBody>
          <a:bodyPr wrap="square">
            <a:spAutoFit/>
          </a:bodyPr>
          <a:lstStyle/>
          <a:p>
            <a:pPr>
              <a:spcAft>
                <a:spcPts val="1200"/>
              </a:spcAft>
            </a:pPr>
            <a:r>
              <a:rPr lang="en-GB" b="1" i="1" dirty="0">
                <a:solidFill>
                  <a:schemeClr val="accent2"/>
                </a:solidFill>
              </a:rPr>
              <a:t>First FT job around now?</a:t>
            </a:r>
          </a:p>
        </p:txBody>
      </p:sp>
      <p:cxnSp>
        <p:nvCxnSpPr>
          <p:cNvPr id="35" name="Straight Connector 34">
            <a:extLst>
              <a:ext uri="{FF2B5EF4-FFF2-40B4-BE49-F238E27FC236}">
                <a16:creationId xmlns:a16="http://schemas.microsoft.com/office/drawing/2014/main" id="{59EE06E6-7E39-4167-BCFC-8E805115BD42}"/>
              </a:ext>
            </a:extLst>
          </p:cNvPr>
          <p:cNvCxnSpPr/>
          <p:nvPr/>
        </p:nvCxnSpPr>
        <p:spPr>
          <a:xfrm>
            <a:off x="7812668" y="2713971"/>
            <a:ext cx="0" cy="852189"/>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1BF9B01E-34EC-4321-8325-F51B02344DE5}"/>
              </a:ext>
            </a:extLst>
          </p:cNvPr>
          <p:cNvSpPr/>
          <p:nvPr/>
        </p:nvSpPr>
        <p:spPr>
          <a:xfrm>
            <a:off x="7599614" y="3635474"/>
            <a:ext cx="1346264" cy="923330"/>
          </a:xfrm>
          <a:prstGeom prst="rect">
            <a:avLst/>
          </a:prstGeom>
        </p:spPr>
        <p:txBody>
          <a:bodyPr wrap="square">
            <a:spAutoFit/>
          </a:bodyPr>
          <a:lstStyle/>
          <a:p>
            <a:pPr>
              <a:spcAft>
                <a:spcPts val="1200"/>
              </a:spcAft>
            </a:pPr>
            <a:r>
              <a:rPr lang="en-GB" b="1" i="1" dirty="0">
                <a:solidFill>
                  <a:schemeClr val="accent2"/>
                </a:solidFill>
              </a:rPr>
              <a:t>Retire?   New phase of work?</a:t>
            </a:r>
          </a:p>
        </p:txBody>
      </p:sp>
      <p:cxnSp>
        <p:nvCxnSpPr>
          <p:cNvPr id="37" name="Straight Connector 36">
            <a:extLst>
              <a:ext uri="{FF2B5EF4-FFF2-40B4-BE49-F238E27FC236}">
                <a16:creationId xmlns:a16="http://schemas.microsoft.com/office/drawing/2014/main" id="{31ECFFB8-9CAC-4378-928F-518B2B91775F}"/>
              </a:ext>
            </a:extLst>
          </p:cNvPr>
          <p:cNvCxnSpPr>
            <a:cxnSpLocks/>
            <a:stCxn id="13" idx="4"/>
          </p:cNvCxnSpPr>
          <p:nvPr/>
        </p:nvCxnSpPr>
        <p:spPr>
          <a:xfrm>
            <a:off x="3837314" y="2896531"/>
            <a:ext cx="13407" cy="669629"/>
          </a:xfrm>
          <a:prstGeom prst="line">
            <a:avLst/>
          </a:prstGeom>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FAAD6C5B-8130-4AD5-99B6-092BABC5999A}"/>
              </a:ext>
            </a:extLst>
          </p:cNvPr>
          <p:cNvSpPr/>
          <p:nvPr/>
        </p:nvSpPr>
        <p:spPr>
          <a:xfrm>
            <a:off x="3475111" y="3529198"/>
            <a:ext cx="1919776" cy="923330"/>
          </a:xfrm>
          <a:prstGeom prst="rect">
            <a:avLst/>
          </a:prstGeom>
        </p:spPr>
        <p:txBody>
          <a:bodyPr wrap="square">
            <a:spAutoFit/>
          </a:bodyPr>
          <a:lstStyle/>
          <a:p>
            <a:pPr>
              <a:spcAft>
                <a:spcPts val="1200"/>
              </a:spcAft>
            </a:pPr>
            <a:r>
              <a:rPr lang="en-GB" b="1" i="1" dirty="0">
                <a:solidFill>
                  <a:schemeClr val="accent2"/>
                </a:solidFill>
              </a:rPr>
              <a:t>Major life changes /     career changes?</a:t>
            </a:r>
          </a:p>
        </p:txBody>
      </p:sp>
      <p:cxnSp>
        <p:nvCxnSpPr>
          <p:cNvPr id="39" name="Straight Connector 38">
            <a:extLst>
              <a:ext uri="{FF2B5EF4-FFF2-40B4-BE49-F238E27FC236}">
                <a16:creationId xmlns:a16="http://schemas.microsoft.com/office/drawing/2014/main" id="{DC27B6BB-B58C-4795-A1DA-15A2FC48A9C3}"/>
              </a:ext>
            </a:extLst>
          </p:cNvPr>
          <p:cNvCxnSpPr/>
          <p:nvPr/>
        </p:nvCxnSpPr>
        <p:spPr>
          <a:xfrm>
            <a:off x="6003943" y="2713971"/>
            <a:ext cx="0" cy="852189"/>
          </a:xfrm>
          <a:prstGeom prst="line">
            <a:avLst/>
          </a:prstGeom>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AB677F00-F4D1-406F-85A9-FFBD44293B36}"/>
              </a:ext>
            </a:extLst>
          </p:cNvPr>
          <p:cNvSpPr/>
          <p:nvPr/>
        </p:nvSpPr>
        <p:spPr>
          <a:xfrm>
            <a:off x="5309717" y="3529198"/>
            <a:ext cx="2195607" cy="923330"/>
          </a:xfrm>
          <a:prstGeom prst="rect">
            <a:avLst/>
          </a:prstGeom>
        </p:spPr>
        <p:txBody>
          <a:bodyPr wrap="square">
            <a:spAutoFit/>
          </a:bodyPr>
          <a:lstStyle/>
          <a:p>
            <a:pPr>
              <a:spcAft>
                <a:spcPts val="1200"/>
              </a:spcAft>
            </a:pPr>
            <a:r>
              <a:rPr lang="en-GB" b="1" i="1" dirty="0">
                <a:solidFill>
                  <a:schemeClr val="accent2"/>
                </a:solidFill>
              </a:rPr>
              <a:t>At least 2-3 major recessions / industry disruptions by now?</a:t>
            </a:r>
          </a:p>
        </p:txBody>
      </p:sp>
      <p:pic>
        <p:nvPicPr>
          <p:cNvPr id="41" name="Picture 40">
            <a:extLst>
              <a:ext uri="{FF2B5EF4-FFF2-40B4-BE49-F238E27FC236}">
                <a16:creationId xmlns:a16="http://schemas.microsoft.com/office/drawing/2014/main" id="{6F824F81-05F0-4908-9514-087B6F9C44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9302" y="173318"/>
            <a:ext cx="1068157" cy="376976"/>
          </a:xfrm>
          <a:prstGeom prst="rect">
            <a:avLst/>
          </a:prstGeom>
        </p:spPr>
      </p:pic>
    </p:spTree>
    <p:extLst>
      <p:ext uri="{BB962C8B-B14F-4D97-AF65-F5344CB8AC3E}">
        <p14:creationId xmlns:p14="http://schemas.microsoft.com/office/powerpoint/2010/main" val="200592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4" grpId="0"/>
      <p:bldP spid="36" grpId="0"/>
      <p:bldP spid="38"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0311" y="157004"/>
            <a:ext cx="8629650" cy="646331"/>
          </a:xfrm>
          <a:prstGeom prst="rect">
            <a:avLst/>
          </a:prstGeom>
          <a:noFill/>
        </p:spPr>
        <p:txBody>
          <a:bodyPr wrap="square" rtlCol="0">
            <a:spAutoFit/>
          </a:bodyPr>
          <a:lstStyle/>
          <a:p>
            <a:r>
              <a:rPr lang="en-GB" sz="3600" b="1" dirty="0">
                <a:solidFill>
                  <a:schemeClr val="accent1">
                    <a:lumMod val="50000"/>
                  </a:schemeClr>
                </a:solidFill>
              </a:rPr>
              <a:t>Macro trends as more reliable?</a:t>
            </a:r>
          </a:p>
        </p:txBody>
      </p:sp>
      <p:sp>
        <p:nvSpPr>
          <p:cNvPr id="10" name="Slide Number Placeholder 9"/>
          <p:cNvSpPr>
            <a:spLocks noGrp="1"/>
          </p:cNvSpPr>
          <p:nvPr>
            <p:ph type="sldNum" sz="quarter" idx="12"/>
          </p:nvPr>
        </p:nvSpPr>
        <p:spPr/>
        <p:txBody>
          <a:bodyPr/>
          <a:lstStyle/>
          <a:p>
            <a:fld id="{20F9FFA3-369E-42CB-A6F4-6F16D9ED15A0}" type="slidenum">
              <a:rPr lang="en-GB" smtClean="0"/>
              <a:t>5</a:t>
            </a:fld>
            <a:endParaRPr lang="en-GB"/>
          </a:p>
        </p:txBody>
      </p:sp>
      <p:sp>
        <p:nvSpPr>
          <p:cNvPr id="6" name="Footer Placeholder 5"/>
          <p:cNvSpPr>
            <a:spLocks noGrp="1"/>
          </p:cNvSpPr>
          <p:nvPr>
            <p:ph type="ftr" sz="quarter" idx="11"/>
          </p:nvPr>
        </p:nvSpPr>
        <p:spPr/>
        <p:txBody>
          <a:bodyPr/>
          <a:lstStyle/>
          <a:p>
            <a:r>
              <a:rPr lang="en-GB" dirty="0"/>
              <a:t>www.educationandemployers.org</a:t>
            </a:r>
          </a:p>
        </p:txBody>
      </p:sp>
      <p:pic>
        <p:nvPicPr>
          <p:cNvPr id="2" name="Picture 1">
            <a:extLst>
              <a:ext uri="{FF2B5EF4-FFF2-40B4-BE49-F238E27FC236}">
                <a16:creationId xmlns:a16="http://schemas.microsoft.com/office/drawing/2014/main" id="{945A5D37-BF05-4C2A-AA49-F0209F2605C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0311" y="1959059"/>
            <a:ext cx="759140" cy="759140"/>
          </a:xfrm>
          <a:prstGeom prst="rect">
            <a:avLst/>
          </a:prstGeom>
        </p:spPr>
      </p:pic>
      <p:sp>
        <p:nvSpPr>
          <p:cNvPr id="11" name="Rectangle 10">
            <a:extLst>
              <a:ext uri="{FF2B5EF4-FFF2-40B4-BE49-F238E27FC236}">
                <a16:creationId xmlns:a16="http://schemas.microsoft.com/office/drawing/2014/main" id="{4A604142-D6E3-45FE-A041-9C44C375B618}"/>
              </a:ext>
            </a:extLst>
          </p:cNvPr>
          <p:cNvSpPr/>
          <p:nvPr/>
        </p:nvSpPr>
        <p:spPr>
          <a:xfrm>
            <a:off x="1014356" y="2056265"/>
            <a:ext cx="3535679" cy="461665"/>
          </a:xfrm>
          <a:prstGeom prst="rect">
            <a:avLst/>
          </a:prstGeom>
        </p:spPr>
        <p:txBody>
          <a:bodyPr wrap="square">
            <a:spAutoFit/>
          </a:bodyPr>
          <a:lstStyle/>
          <a:p>
            <a:pPr>
              <a:spcAft>
                <a:spcPts val="1200"/>
              </a:spcAft>
            </a:pPr>
            <a:r>
              <a:rPr lang="en-GB" sz="2400" b="1" dirty="0">
                <a:solidFill>
                  <a:schemeClr val="bg2">
                    <a:lumMod val="25000"/>
                  </a:schemeClr>
                </a:solidFill>
              </a:rPr>
              <a:t>Technological progress</a:t>
            </a:r>
          </a:p>
        </p:txBody>
      </p:sp>
      <p:pic>
        <p:nvPicPr>
          <p:cNvPr id="12" name="Picture 11">
            <a:extLst>
              <a:ext uri="{FF2B5EF4-FFF2-40B4-BE49-F238E27FC236}">
                <a16:creationId xmlns:a16="http://schemas.microsoft.com/office/drawing/2014/main" id="{D3EB6EA7-11B3-4048-BD03-6AFF3E41AD2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5216" y="2894440"/>
            <a:ext cx="759140" cy="759140"/>
          </a:xfrm>
          <a:prstGeom prst="rect">
            <a:avLst/>
          </a:prstGeom>
        </p:spPr>
      </p:pic>
      <p:sp>
        <p:nvSpPr>
          <p:cNvPr id="13" name="Rectangle 12">
            <a:extLst>
              <a:ext uri="{FF2B5EF4-FFF2-40B4-BE49-F238E27FC236}">
                <a16:creationId xmlns:a16="http://schemas.microsoft.com/office/drawing/2014/main" id="{0373D528-BE04-42DC-9001-DC901A3E403E}"/>
              </a:ext>
            </a:extLst>
          </p:cNvPr>
          <p:cNvSpPr/>
          <p:nvPr/>
        </p:nvSpPr>
        <p:spPr>
          <a:xfrm>
            <a:off x="1014356" y="2985986"/>
            <a:ext cx="3535679" cy="830997"/>
          </a:xfrm>
          <a:prstGeom prst="rect">
            <a:avLst/>
          </a:prstGeom>
        </p:spPr>
        <p:txBody>
          <a:bodyPr wrap="square">
            <a:spAutoFit/>
          </a:bodyPr>
          <a:lstStyle/>
          <a:p>
            <a:pPr>
              <a:spcAft>
                <a:spcPts val="1200"/>
              </a:spcAft>
            </a:pPr>
            <a:r>
              <a:rPr lang="en-GB" sz="2400" b="1" dirty="0">
                <a:solidFill>
                  <a:schemeClr val="bg2">
                    <a:lumMod val="25000"/>
                  </a:schemeClr>
                </a:solidFill>
              </a:rPr>
              <a:t>Longer working lives with multiple career stages</a:t>
            </a:r>
          </a:p>
        </p:txBody>
      </p:sp>
      <p:pic>
        <p:nvPicPr>
          <p:cNvPr id="14" name="Picture 13">
            <a:extLst>
              <a:ext uri="{FF2B5EF4-FFF2-40B4-BE49-F238E27FC236}">
                <a16:creationId xmlns:a16="http://schemas.microsoft.com/office/drawing/2014/main" id="{B5C9EBFC-B658-40D8-87FD-D97B367E5BF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0311" y="4173197"/>
            <a:ext cx="759140" cy="759140"/>
          </a:xfrm>
          <a:prstGeom prst="rect">
            <a:avLst/>
          </a:prstGeom>
        </p:spPr>
      </p:pic>
      <p:sp>
        <p:nvSpPr>
          <p:cNvPr id="15" name="Rectangle 14">
            <a:extLst>
              <a:ext uri="{FF2B5EF4-FFF2-40B4-BE49-F238E27FC236}">
                <a16:creationId xmlns:a16="http://schemas.microsoft.com/office/drawing/2014/main" id="{2FADC3D7-E617-40D1-9BEC-FCD764A49248}"/>
              </a:ext>
            </a:extLst>
          </p:cNvPr>
          <p:cNvSpPr/>
          <p:nvPr/>
        </p:nvSpPr>
        <p:spPr>
          <a:xfrm>
            <a:off x="1014356" y="4098896"/>
            <a:ext cx="3535679" cy="830997"/>
          </a:xfrm>
          <a:prstGeom prst="rect">
            <a:avLst/>
          </a:prstGeom>
        </p:spPr>
        <p:txBody>
          <a:bodyPr wrap="square">
            <a:spAutoFit/>
          </a:bodyPr>
          <a:lstStyle/>
          <a:p>
            <a:pPr>
              <a:spcAft>
                <a:spcPts val="1200"/>
              </a:spcAft>
            </a:pPr>
            <a:r>
              <a:rPr lang="en-GB" sz="2400" b="1" dirty="0">
                <a:solidFill>
                  <a:schemeClr val="bg2">
                    <a:lumMod val="25000"/>
                  </a:schemeClr>
                </a:solidFill>
              </a:rPr>
              <a:t>Changing world of work (even if specifics unclear)</a:t>
            </a:r>
          </a:p>
        </p:txBody>
      </p:sp>
      <p:pic>
        <p:nvPicPr>
          <p:cNvPr id="16" name="Picture 15">
            <a:extLst>
              <a:ext uri="{FF2B5EF4-FFF2-40B4-BE49-F238E27FC236}">
                <a16:creationId xmlns:a16="http://schemas.microsoft.com/office/drawing/2014/main" id="{B44CE4F7-3D2B-4D3D-A5B3-305F45CF5A6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0311" y="5235230"/>
            <a:ext cx="759140" cy="759140"/>
          </a:xfrm>
          <a:prstGeom prst="rect">
            <a:avLst/>
          </a:prstGeom>
        </p:spPr>
      </p:pic>
      <p:sp>
        <p:nvSpPr>
          <p:cNvPr id="17" name="Rectangle 16">
            <a:extLst>
              <a:ext uri="{FF2B5EF4-FFF2-40B4-BE49-F238E27FC236}">
                <a16:creationId xmlns:a16="http://schemas.microsoft.com/office/drawing/2014/main" id="{56740DD1-4C5D-45B8-82E9-BA577F5050B0}"/>
              </a:ext>
            </a:extLst>
          </p:cNvPr>
          <p:cNvSpPr/>
          <p:nvPr/>
        </p:nvSpPr>
        <p:spPr>
          <a:xfrm>
            <a:off x="1014356" y="5332436"/>
            <a:ext cx="3535679" cy="830997"/>
          </a:xfrm>
          <a:prstGeom prst="rect">
            <a:avLst/>
          </a:prstGeom>
        </p:spPr>
        <p:txBody>
          <a:bodyPr wrap="square">
            <a:spAutoFit/>
          </a:bodyPr>
          <a:lstStyle/>
          <a:p>
            <a:pPr>
              <a:spcAft>
                <a:spcPts val="1200"/>
              </a:spcAft>
            </a:pPr>
            <a:r>
              <a:rPr lang="en-GB" sz="2400" b="1" dirty="0">
                <a:solidFill>
                  <a:schemeClr val="bg2">
                    <a:lumMod val="25000"/>
                  </a:schemeClr>
                </a:solidFill>
              </a:rPr>
              <a:t>Pressure on resources / Climate change</a:t>
            </a:r>
          </a:p>
        </p:txBody>
      </p:sp>
      <p:sp>
        <p:nvSpPr>
          <p:cNvPr id="18" name="Rectangle 17">
            <a:extLst>
              <a:ext uri="{FF2B5EF4-FFF2-40B4-BE49-F238E27FC236}">
                <a16:creationId xmlns:a16="http://schemas.microsoft.com/office/drawing/2014/main" id="{6F9365AE-95CC-4871-9870-777C23AF7CEC}"/>
              </a:ext>
            </a:extLst>
          </p:cNvPr>
          <p:cNvSpPr/>
          <p:nvPr/>
        </p:nvSpPr>
        <p:spPr>
          <a:xfrm>
            <a:off x="4911282" y="1990151"/>
            <a:ext cx="596531" cy="769441"/>
          </a:xfrm>
          <a:prstGeom prst="rect">
            <a:avLst/>
          </a:prstGeom>
        </p:spPr>
        <p:txBody>
          <a:bodyPr wrap="square">
            <a:spAutoFit/>
          </a:bodyPr>
          <a:lstStyle/>
          <a:p>
            <a:pPr>
              <a:spcAft>
                <a:spcPts val="1200"/>
              </a:spcAft>
            </a:pPr>
            <a:r>
              <a:rPr lang="en-GB" sz="4400" b="1" dirty="0">
                <a:solidFill>
                  <a:schemeClr val="accent2"/>
                </a:solidFill>
                <a:latin typeface="Adobe Devanagari" panose="02040503050201020203" pitchFamily="18" charset="0"/>
                <a:cs typeface="Adobe Devanagari" panose="02040503050201020203" pitchFamily="18" charset="0"/>
              </a:rPr>
              <a:t>?</a:t>
            </a:r>
            <a:endParaRPr lang="en-GB" sz="3600" b="1" dirty="0">
              <a:solidFill>
                <a:schemeClr val="accent2"/>
              </a:solidFill>
              <a:latin typeface="Adobe Devanagari" panose="02040503050201020203" pitchFamily="18" charset="0"/>
              <a:cs typeface="Adobe Devanagari" panose="02040503050201020203" pitchFamily="18" charset="0"/>
            </a:endParaRPr>
          </a:p>
        </p:txBody>
      </p:sp>
      <p:sp>
        <p:nvSpPr>
          <p:cNvPr id="19" name="Rectangle 18">
            <a:extLst>
              <a:ext uri="{FF2B5EF4-FFF2-40B4-BE49-F238E27FC236}">
                <a16:creationId xmlns:a16="http://schemas.microsoft.com/office/drawing/2014/main" id="{D0E6D045-2291-4805-B19E-5247238C1050}"/>
              </a:ext>
            </a:extLst>
          </p:cNvPr>
          <p:cNvSpPr/>
          <p:nvPr/>
        </p:nvSpPr>
        <p:spPr>
          <a:xfrm>
            <a:off x="4911282" y="3074011"/>
            <a:ext cx="596531" cy="769441"/>
          </a:xfrm>
          <a:prstGeom prst="rect">
            <a:avLst/>
          </a:prstGeom>
        </p:spPr>
        <p:txBody>
          <a:bodyPr wrap="square">
            <a:spAutoFit/>
          </a:bodyPr>
          <a:lstStyle/>
          <a:p>
            <a:pPr>
              <a:spcAft>
                <a:spcPts val="1200"/>
              </a:spcAft>
            </a:pPr>
            <a:r>
              <a:rPr lang="en-GB" sz="4400" b="1" dirty="0">
                <a:solidFill>
                  <a:schemeClr val="accent2"/>
                </a:solidFill>
                <a:latin typeface="Adobe Devanagari" panose="02040503050201020203" pitchFamily="18" charset="0"/>
                <a:cs typeface="Adobe Devanagari" panose="02040503050201020203" pitchFamily="18" charset="0"/>
              </a:rPr>
              <a:t>?</a:t>
            </a:r>
            <a:endParaRPr lang="en-GB" sz="3600" b="1" dirty="0">
              <a:solidFill>
                <a:schemeClr val="accent2"/>
              </a:solidFill>
              <a:latin typeface="Adobe Devanagari" panose="02040503050201020203" pitchFamily="18" charset="0"/>
              <a:cs typeface="Adobe Devanagari" panose="02040503050201020203" pitchFamily="18" charset="0"/>
            </a:endParaRPr>
          </a:p>
        </p:txBody>
      </p:sp>
      <p:sp>
        <p:nvSpPr>
          <p:cNvPr id="20" name="Rectangle 19">
            <a:extLst>
              <a:ext uri="{FF2B5EF4-FFF2-40B4-BE49-F238E27FC236}">
                <a16:creationId xmlns:a16="http://schemas.microsoft.com/office/drawing/2014/main" id="{725BC380-B795-4181-9590-974AFC179E8D}"/>
              </a:ext>
            </a:extLst>
          </p:cNvPr>
          <p:cNvSpPr/>
          <p:nvPr/>
        </p:nvSpPr>
        <p:spPr>
          <a:xfrm>
            <a:off x="4911282" y="4186050"/>
            <a:ext cx="596531" cy="769441"/>
          </a:xfrm>
          <a:prstGeom prst="rect">
            <a:avLst/>
          </a:prstGeom>
        </p:spPr>
        <p:txBody>
          <a:bodyPr wrap="square">
            <a:spAutoFit/>
          </a:bodyPr>
          <a:lstStyle/>
          <a:p>
            <a:pPr>
              <a:spcAft>
                <a:spcPts val="1200"/>
              </a:spcAft>
            </a:pPr>
            <a:r>
              <a:rPr lang="en-GB" sz="4400" b="1" dirty="0">
                <a:solidFill>
                  <a:schemeClr val="accent2"/>
                </a:solidFill>
                <a:latin typeface="Adobe Devanagari" panose="02040503050201020203" pitchFamily="18" charset="0"/>
                <a:cs typeface="Adobe Devanagari" panose="02040503050201020203" pitchFamily="18" charset="0"/>
              </a:rPr>
              <a:t>?</a:t>
            </a:r>
            <a:endParaRPr lang="en-GB" sz="3600" b="1" dirty="0">
              <a:solidFill>
                <a:schemeClr val="accent2"/>
              </a:solidFill>
              <a:latin typeface="Adobe Devanagari" panose="02040503050201020203" pitchFamily="18" charset="0"/>
              <a:cs typeface="Adobe Devanagari" panose="02040503050201020203" pitchFamily="18" charset="0"/>
            </a:endParaRPr>
          </a:p>
        </p:txBody>
      </p:sp>
      <p:sp>
        <p:nvSpPr>
          <p:cNvPr id="21" name="Rectangle 20">
            <a:extLst>
              <a:ext uri="{FF2B5EF4-FFF2-40B4-BE49-F238E27FC236}">
                <a16:creationId xmlns:a16="http://schemas.microsoft.com/office/drawing/2014/main" id="{4469BE99-C992-4F67-BBCF-CF8D5E69678A}"/>
              </a:ext>
            </a:extLst>
          </p:cNvPr>
          <p:cNvSpPr/>
          <p:nvPr/>
        </p:nvSpPr>
        <p:spPr>
          <a:xfrm>
            <a:off x="4911282" y="5443141"/>
            <a:ext cx="596531" cy="769441"/>
          </a:xfrm>
          <a:prstGeom prst="rect">
            <a:avLst/>
          </a:prstGeom>
        </p:spPr>
        <p:txBody>
          <a:bodyPr wrap="square">
            <a:spAutoFit/>
          </a:bodyPr>
          <a:lstStyle/>
          <a:p>
            <a:pPr>
              <a:spcAft>
                <a:spcPts val="1200"/>
              </a:spcAft>
            </a:pPr>
            <a:r>
              <a:rPr lang="en-GB" sz="4400" b="1" dirty="0">
                <a:solidFill>
                  <a:schemeClr val="accent2"/>
                </a:solidFill>
                <a:latin typeface="Adobe Devanagari" panose="02040503050201020203" pitchFamily="18" charset="0"/>
                <a:cs typeface="Adobe Devanagari" panose="02040503050201020203" pitchFamily="18" charset="0"/>
              </a:rPr>
              <a:t>?</a:t>
            </a:r>
            <a:endParaRPr lang="en-GB" sz="3600" b="1" dirty="0">
              <a:solidFill>
                <a:schemeClr val="accent2"/>
              </a:solidFill>
              <a:latin typeface="Adobe Devanagari" panose="02040503050201020203" pitchFamily="18" charset="0"/>
              <a:cs typeface="Adobe Devanagari" panose="02040503050201020203" pitchFamily="18" charset="0"/>
            </a:endParaRPr>
          </a:p>
        </p:txBody>
      </p:sp>
      <p:sp>
        <p:nvSpPr>
          <p:cNvPr id="22" name="Rectangle 21">
            <a:extLst>
              <a:ext uri="{FF2B5EF4-FFF2-40B4-BE49-F238E27FC236}">
                <a16:creationId xmlns:a16="http://schemas.microsoft.com/office/drawing/2014/main" id="{24D4579D-8F93-4BD2-82A1-B8F70642F2D3}"/>
              </a:ext>
            </a:extLst>
          </p:cNvPr>
          <p:cNvSpPr/>
          <p:nvPr/>
        </p:nvSpPr>
        <p:spPr>
          <a:xfrm>
            <a:off x="5316421" y="2056265"/>
            <a:ext cx="3535679" cy="461665"/>
          </a:xfrm>
          <a:prstGeom prst="rect">
            <a:avLst/>
          </a:prstGeom>
        </p:spPr>
        <p:txBody>
          <a:bodyPr wrap="square">
            <a:spAutoFit/>
          </a:bodyPr>
          <a:lstStyle/>
          <a:p>
            <a:pPr>
              <a:spcAft>
                <a:spcPts val="1200"/>
              </a:spcAft>
            </a:pPr>
            <a:r>
              <a:rPr lang="en-GB" sz="2400" b="1" dirty="0">
                <a:solidFill>
                  <a:schemeClr val="bg2">
                    <a:lumMod val="25000"/>
                  </a:schemeClr>
                </a:solidFill>
              </a:rPr>
              <a:t>Localism vs globalism</a:t>
            </a:r>
          </a:p>
        </p:txBody>
      </p:sp>
      <p:sp>
        <p:nvSpPr>
          <p:cNvPr id="23" name="Rectangle 22">
            <a:extLst>
              <a:ext uri="{FF2B5EF4-FFF2-40B4-BE49-F238E27FC236}">
                <a16:creationId xmlns:a16="http://schemas.microsoft.com/office/drawing/2014/main" id="{1C55A14C-71E9-4D2E-B254-E6027FAC1E0B}"/>
              </a:ext>
            </a:extLst>
          </p:cNvPr>
          <p:cNvSpPr/>
          <p:nvPr/>
        </p:nvSpPr>
        <p:spPr>
          <a:xfrm>
            <a:off x="5316421" y="2985986"/>
            <a:ext cx="3535679" cy="830997"/>
          </a:xfrm>
          <a:prstGeom prst="rect">
            <a:avLst/>
          </a:prstGeom>
        </p:spPr>
        <p:txBody>
          <a:bodyPr wrap="square">
            <a:spAutoFit/>
          </a:bodyPr>
          <a:lstStyle/>
          <a:p>
            <a:pPr>
              <a:spcAft>
                <a:spcPts val="1200"/>
              </a:spcAft>
            </a:pPr>
            <a:r>
              <a:rPr lang="en-GB" sz="2400" b="1" dirty="0">
                <a:solidFill>
                  <a:schemeClr val="bg2">
                    <a:lumMod val="25000"/>
                  </a:schemeClr>
                </a:solidFill>
              </a:rPr>
              <a:t>Economic growth vs plateau vs decline</a:t>
            </a:r>
          </a:p>
        </p:txBody>
      </p:sp>
      <p:sp>
        <p:nvSpPr>
          <p:cNvPr id="24" name="Rectangle 23">
            <a:extLst>
              <a:ext uri="{FF2B5EF4-FFF2-40B4-BE49-F238E27FC236}">
                <a16:creationId xmlns:a16="http://schemas.microsoft.com/office/drawing/2014/main" id="{638ABB73-68B6-4656-BFDD-611F397AF5F1}"/>
              </a:ext>
            </a:extLst>
          </p:cNvPr>
          <p:cNvSpPr/>
          <p:nvPr/>
        </p:nvSpPr>
        <p:spPr>
          <a:xfrm>
            <a:off x="5398254" y="4098896"/>
            <a:ext cx="3792854" cy="830997"/>
          </a:xfrm>
          <a:prstGeom prst="rect">
            <a:avLst/>
          </a:prstGeom>
        </p:spPr>
        <p:txBody>
          <a:bodyPr wrap="square">
            <a:spAutoFit/>
          </a:bodyPr>
          <a:lstStyle/>
          <a:p>
            <a:pPr>
              <a:spcAft>
                <a:spcPts val="1200"/>
              </a:spcAft>
            </a:pPr>
            <a:r>
              <a:rPr lang="en-GB" sz="2400" b="1" dirty="0">
                <a:solidFill>
                  <a:schemeClr val="bg2">
                    <a:lumMod val="25000"/>
                  </a:schemeClr>
                </a:solidFill>
              </a:rPr>
              <a:t>Which industries will thrive, transform or struggle</a:t>
            </a:r>
          </a:p>
        </p:txBody>
      </p:sp>
      <p:sp>
        <p:nvSpPr>
          <p:cNvPr id="25" name="Rectangle 24">
            <a:extLst>
              <a:ext uri="{FF2B5EF4-FFF2-40B4-BE49-F238E27FC236}">
                <a16:creationId xmlns:a16="http://schemas.microsoft.com/office/drawing/2014/main" id="{E42A0EB7-682D-4A98-9716-10C3E6C00DE7}"/>
              </a:ext>
            </a:extLst>
          </p:cNvPr>
          <p:cNvSpPr/>
          <p:nvPr/>
        </p:nvSpPr>
        <p:spPr>
          <a:xfrm>
            <a:off x="5398254" y="5332436"/>
            <a:ext cx="3535679" cy="830997"/>
          </a:xfrm>
          <a:prstGeom prst="rect">
            <a:avLst/>
          </a:prstGeom>
        </p:spPr>
        <p:txBody>
          <a:bodyPr wrap="square">
            <a:spAutoFit/>
          </a:bodyPr>
          <a:lstStyle/>
          <a:p>
            <a:pPr>
              <a:spcAft>
                <a:spcPts val="1200"/>
              </a:spcAft>
            </a:pPr>
            <a:r>
              <a:rPr lang="en-GB" sz="2400" b="1" dirty="0">
                <a:solidFill>
                  <a:schemeClr val="bg2">
                    <a:lumMod val="25000"/>
                  </a:schemeClr>
                </a:solidFill>
              </a:rPr>
              <a:t>Impact of regulation on gig economy</a:t>
            </a:r>
          </a:p>
        </p:txBody>
      </p:sp>
      <p:pic>
        <p:nvPicPr>
          <p:cNvPr id="26" name="Picture 25">
            <a:extLst>
              <a:ext uri="{FF2B5EF4-FFF2-40B4-BE49-F238E27FC236}">
                <a16:creationId xmlns:a16="http://schemas.microsoft.com/office/drawing/2014/main" id="{F08EAE97-E8BF-4487-9365-3AA2031D6E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9302" y="173318"/>
            <a:ext cx="1068157" cy="376976"/>
          </a:xfrm>
          <a:prstGeom prst="rect">
            <a:avLst/>
          </a:prstGeom>
        </p:spPr>
      </p:pic>
    </p:spTree>
    <p:extLst>
      <p:ext uri="{BB962C8B-B14F-4D97-AF65-F5344CB8AC3E}">
        <p14:creationId xmlns:p14="http://schemas.microsoft.com/office/powerpoint/2010/main" val="1087047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7175" y="138544"/>
            <a:ext cx="8629650" cy="1200329"/>
          </a:xfrm>
          <a:prstGeom prst="rect">
            <a:avLst/>
          </a:prstGeom>
          <a:noFill/>
        </p:spPr>
        <p:txBody>
          <a:bodyPr wrap="square" rtlCol="0">
            <a:spAutoFit/>
          </a:bodyPr>
          <a:lstStyle/>
          <a:p>
            <a:r>
              <a:rPr lang="en-GB" sz="3600" b="1" dirty="0">
                <a:solidFill>
                  <a:schemeClr val="accent1">
                    <a:lumMod val="50000"/>
                  </a:schemeClr>
                </a:solidFill>
              </a:rPr>
              <a:t>Education tends to reform slowly </a:t>
            </a:r>
          </a:p>
          <a:p>
            <a:r>
              <a:rPr lang="en-GB" sz="3600" b="1" dirty="0">
                <a:solidFill>
                  <a:schemeClr val="accent1">
                    <a:lumMod val="50000"/>
                  </a:schemeClr>
                </a:solidFill>
              </a:rPr>
              <a:t>(despite the noise and the tinkering)</a:t>
            </a:r>
          </a:p>
        </p:txBody>
      </p:sp>
      <p:sp>
        <p:nvSpPr>
          <p:cNvPr id="10" name="Slide Number Placeholder 9"/>
          <p:cNvSpPr>
            <a:spLocks noGrp="1"/>
          </p:cNvSpPr>
          <p:nvPr>
            <p:ph type="sldNum" sz="quarter" idx="12"/>
          </p:nvPr>
        </p:nvSpPr>
        <p:spPr/>
        <p:txBody>
          <a:bodyPr/>
          <a:lstStyle/>
          <a:p>
            <a:fld id="{20F9FFA3-369E-42CB-A6F4-6F16D9ED15A0}" type="slidenum">
              <a:rPr lang="en-GB" smtClean="0"/>
              <a:t>6</a:t>
            </a:fld>
            <a:endParaRPr lang="en-GB"/>
          </a:p>
        </p:txBody>
      </p:sp>
      <p:sp>
        <p:nvSpPr>
          <p:cNvPr id="6" name="Footer Placeholder 5"/>
          <p:cNvSpPr>
            <a:spLocks noGrp="1"/>
          </p:cNvSpPr>
          <p:nvPr>
            <p:ph type="ftr" sz="quarter" idx="11"/>
          </p:nvPr>
        </p:nvSpPr>
        <p:spPr/>
        <p:txBody>
          <a:bodyPr/>
          <a:lstStyle/>
          <a:p>
            <a:r>
              <a:rPr lang="en-GB" dirty="0"/>
              <a:t>www.educationandemployers.org</a:t>
            </a:r>
          </a:p>
        </p:txBody>
      </p:sp>
      <p:sp>
        <p:nvSpPr>
          <p:cNvPr id="7" name="Rectangle 6">
            <a:extLst>
              <a:ext uri="{FF2B5EF4-FFF2-40B4-BE49-F238E27FC236}">
                <a16:creationId xmlns:a16="http://schemas.microsoft.com/office/drawing/2014/main" id="{CD22888F-BFBD-492F-A3BF-EE223652C03B}"/>
              </a:ext>
            </a:extLst>
          </p:cNvPr>
          <p:cNvSpPr/>
          <p:nvPr/>
        </p:nvSpPr>
        <p:spPr>
          <a:xfrm>
            <a:off x="335281" y="2487044"/>
            <a:ext cx="4236719" cy="3754874"/>
          </a:xfrm>
          <a:prstGeom prst="rect">
            <a:avLst/>
          </a:prstGeom>
        </p:spPr>
        <p:txBody>
          <a:bodyPr wrap="square">
            <a:spAutoFit/>
          </a:bodyPr>
          <a:lstStyle/>
          <a:p>
            <a:pPr marL="285750" indent="-285750">
              <a:spcAft>
                <a:spcPts val="1200"/>
              </a:spcAft>
              <a:buFont typeface="Arial" panose="020B0604020202020204" pitchFamily="34" charset="0"/>
              <a:buChar char="•"/>
            </a:pPr>
            <a:r>
              <a:rPr lang="en-GB" b="1" dirty="0">
                <a:solidFill>
                  <a:schemeClr val="bg2">
                    <a:lumMod val="25000"/>
                  </a:schemeClr>
                </a:solidFill>
              </a:rPr>
              <a:t>Curriculum changes more slowly than industry</a:t>
            </a:r>
          </a:p>
          <a:p>
            <a:pPr marL="285750" indent="-285750">
              <a:spcAft>
                <a:spcPts val="1200"/>
              </a:spcAft>
              <a:buFont typeface="Arial" panose="020B0604020202020204" pitchFamily="34" charset="0"/>
              <a:buChar char="•"/>
            </a:pPr>
            <a:r>
              <a:rPr lang="en-GB" b="1" dirty="0">
                <a:solidFill>
                  <a:schemeClr val="bg2">
                    <a:lumMod val="25000"/>
                  </a:schemeClr>
                </a:solidFill>
              </a:rPr>
              <a:t>Despite some growth in project-work, examination approach remains as pre-Internet age</a:t>
            </a:r>
          </a:p>
          <a:p>
            <a:pPr marL="285750" indent="-285750">
              <a:spcAft>
                <a:spcPts val="1200"/>
              </a:spcAft>
              <a:buFont typeface="Arial" panose="020B0604020202020204" pitchFamily="34" charset="0"/>
              <a:buChar char="•"/>
            </a:pPr>
            <a:r>
              <a:rPr lang="en-GB" b="1" dirty="0">
                <a:solidFill>
                  <a:schemeClr val="bg2">
                    <a:lumMod val="25000"/>
                  </a:schemeClr>
                </a:solidFill>
              </a:rPr>
              <a:t>Teaching associations emphasise need for stability</a:t>
            </a:r>
          </a:p>
          <a:p>
            <a:pPr marL="285750" indent="-285750">
              <a:spcAft>
                <a:spcPts val="1200"/>
              </a:spcAft>
              <a:buFont typeface="Arial" panose="020B0604020202020204" pitchFamily="34" charset="0"/>
              <a:buChar char="•"/>
            </a:pPr>
            <a:r>
              <a:rPr lang="en-GB" b="1" dirty="0">
                <a:solidFill>
                  <a:schemeClr val="bg2">
                    <a:lumMod val="25000"/>
                  </a:schemeClr>
                </a:solidFill>
              </a:rPr>
              <a:t>Stable system helps to measure students and schools over time</a:t>
            </a:r>
          </a:p>
          <a:p>
            <a:pPr marL="285750" indent="-285750">
              <a:spcAft>
                <a:spcPts val="1200"/>
              </a:spcAft>
              <a:buFont typeface="Arial" panose="020B0604020202020204" pitchFamily="34" charset="0"/>
              <a:buChar char="•"/>
            </a:pPr>
            <a:r>
              <a:rPr lang="en-GB" b="1" dirty="0">
                <a:solidFill>
                  <a:schemeClr val="bg2">
                    <a:lumMod val="25000"/>
                  </a:schemeClr>
                </a:solidFill>
              </a:rPr>
              <a:t>Political pressures lead to tinkering rather than wholesale change</a:t>
            </a:r>
          </a:p>
        </p:txBody>
      </p:sp>
      <p:cxnSp>
        <p:nvCxnSpPr>
          <p:cNvPr id="4" name="Straight Connector 3">
            <a:extLst>
              <a:ext uri="{FF2B5EF4-FFF2-40B4-BE49-F238E27FC236}">
                <a16:creationId xmlns:a16="http://schemas.microsoft.com/office/drawing/2014/main" id="{16046CBC-90FF-444C-A3A5-22062CC5CA25}"/>
              </a:ext>
            </a:extLst>
          </p:cNvPr>
          <p:cNvCxnSpPr/>
          <p:nvPr/>
        </p:nvCxnSpPr>
        <p:spPr>
          <a:xfrm>
            <a:off x="462987" y="2346393"/>
            <a:ext cx="4282633"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B64F35E-26CA-444D-9E57-F7A0F02F7FAC}"/>
              </a:ext>
            </a:extLst>
          </p:cNvPr>
          <p:cNvCxnSpPr>
            <a:cxnSpLocks/>
          </p:cNvCxnSpPr>
          <p:nvPr/>
        </p:nvCxnSpPr>
        <p:spPr>
          <a:xfrm>
            <a:off x="4745620" y="2346393"/>
            <a:ext cx="0" cy="38955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Isosceles Triangle 12">
            <a:extLst>
              <a:ext uri="{FF2B5EF4-FFF2-40B4-BE49-F238E27FC236}">
                <a16:creationId xmlns:a16="http://schemas.microsoft.com/office/drawing/2014/main" id="{F0B61A50-6A98-43AD-91C6-D68236F05FBF}"/>
              </a:ext>
            </a:extLst>
          </p:cNvPr>
          <p:cNvSpPr/>
          <p:nvPr/>
        </p:nvSpPr>
        <p:spPr>
          <a:xfrm rot="5400000">
            <a:off x="4562740" y="3861251"/>
            <a:ext cx="662939" cy="29718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C02BB89-5338-4BAF-B75B-ECA72FA60B9A}"/>
              </a:ext>
            </a:extLst>
          </p:cNvPr>
          <p:cNvSpPr/>
          <p:nvPr/>
        </p:nvSpPr>
        <p:spPr>
          <a:xfrm>
            <a:off x="5339029" y="2487044"/>
            <a:ext cx="3086091" cy="3641619"/>
          </a:xfrm>
          <a:prstGeom prst="rect">
            <a:avLst/>
          </a:prstGeom>
          <a:solidFill>
            <a:schemeClr val="accent1">
              <a:lumMod val="20000"/>
              <a:lumOff val="80000"/>
            </a:schemeClr>
          </a:solidFill>
        </p:spPr>
        <p:txBody>
          <a:bodyPr wrap="square" lIns="144000" tIns="144000" rIns="144000" bIns="144000">
            <a:noAutofit/>
          </a:bodyPr>
          <a:lstStyle/>
          <a:p>
            <a:pPr>
              <a:spcAft>
                <a:spcPts val="1200"/>
              </a:spcAft>
            </a:pPr>
            <a:r>
              <a:rPr lang="en-GB" sz="2000" b="1" dirty="0">
                <a:solidFill>
                  <a:schemeClr val="bg2">
                    <a:lumMod val="25000"/>
                  </a:schemeClr>
                </a:solidFill>
              </a:rPr>
              <a:t>Even if you could predict the future, you would struggle to change education fast enough</a:t>
            </a:r>
          </a:p>
          <a:p>
            <a:pPr>
              <a:spcAft>
                <a:spcPts val="1200"/>
              </a:spcAft>
            </a:pPr>
            <a:endParaRPr lang="en-GB" sz="2000" b="1" dirty="0">
              <a:solidFill>
                <a:schemeClr val="bg2">
                  <a:lumMod val="25000"/>
                </a:schemeClr>
              </a:solidFill>
            </a:endParaRPr>
          </a:p>
          <a:p>
            <a:pPr>
              <a:spcAft>
                <a:spcPts val="1200"/>
              </a:spcAft>
            </a:pPr>
            <a:r>
              <a:rPr lang="en-GB" sz="2000" b="1" dirty="0">
                <a:solidFill>
                  <a:schemeClr val="bg2">
                    <a:lumMod val="25000"/>
                  </a:schemeClr>
                </a:solidFill>
                <a:sym typeface="Wingdings" panose="05000000000000000000" pitchFamily="2" charset="2"/>
              </a:rPr>
              <a:t> Important to build “responsiveness” into system as well as ongoing reforms</a:t>
            </a:r>
            <a:endParaRPr lang="en-GB" sz="2000" b="1" dirty="0">
              <a:solidFill>
                <a:schemeClr val="bg2">
                  <a:lumMod val="25000"/>
                </a:schemeClr>
              </a:solidFill>
            </a:endParaRPr>
          </a:p>
        </p:txBody>
      </p:sp>
      <p:pic>
        <p:nvPicPr>
          <p:cNvPr id="12" name="Picture 11">
            <a:extLst>
              <a:ext uri="{FF2B5EF4-FFF2-40B4-BE49-F238E27FC236}">
                <a16:creationId xmlns:a16="http://schemas.microsoft.com/office/drawing/2014/main" id="{898C192D-2E96-4501-B7CA-0243526F31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9302" y="173318"/>
            <a:ext cx="1068157" cy="376976"/>
          </a:xfrm>
          <a:prstGeom prst="rect">
            <a:avLst/>
          </a:prstGeom>
        </p:spPr>
      </p:pic>
    </p:spTree>
    <p:extLst>
      <p:ext uri="{BB962C8B-B14F-4D97-AF65-F5344CB8AC3E}">
        <p14:creationId xmlns:p14="http://schemas.microsoft.com/office/powerpoint/2010/main" val="392433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 y="58915"/>
            <a:ext cx="8153400" cy="1200329"/>
          </a:xfrm>
          <a:prstGeom prst="rect">
            <a:avLst/>
          </a:prstGeom>
          <a:noFill/>
        </p:spPr>
        <p:txBody>
          <a:bodyPr wrap="square" rtlCol="0">
            <a:spAutoFit/>
          </a:bodyPr>
          <a:lstStyle/>
          <a:p>
            <a:r>
              <a:rPr lang="en-GB" sz="3600" b="1" dirty="0">
                <a:solidFill>
                  <a:schemeClr val="accent1">
                    <a:lumMod val="50000"/>
                  </a:schemeClr>
                </a:solidFill>
              </a:rPr>
              <a:t>Thought 1: More balanced investment in lifelong learning and training</a:t>
            </a:r>
          </a:p>
        </p:txBody>
      </p:sp>
      <p:sp>
        <p:nvSpPr>
          <p:cNvPr id="8" name="Rectangle 7">
            <a:extLst>
              <a:ext uri="{FF2B5EF4-FFF2-40B4-BE49-F238E27FC236}">
                <a16:creationId xmlns:a16="http://schemas.microsoft.com/office/drawing/2014/main" id="{12D867CD-DCF3-4FD7-B204-90C8F499E0CC}"/>
              </a:ext>
            </a:extLst>
          </p:cNvPr>
          <p:cNvSpPr/>
          <p:nvPr/>
        </p:nvSpPr>
        <p:spPr>
          <a:xfrm>
            <a:off x="315122" y="2153861"/>
            <a:ext cx="3849208" cy="461665"/>
          </a:xfrm>
          <a:prstGeom prst="rect">
            <a:avLst/>
          </a:prstGeom>
        </p:spPr>
        <p:txBody>
          <a:bodyPr wrap="square">
            <a:spAutoFit/>
          </a:bodyPr>
          <a:lstStyle/>
          <a:p>
            <a:pPr>
              <a:spcAft>
                <a:spcPts val="1200"/>
              </a:spcAft>
            </a:pPr>
            <a:r>
              <a:rPr lang="en-GB" sz="2400" b="1" dirty="0">
                <a:solidFill>
                  <a:schemeClr val="bg2">
                    <a:lumMod val="25000"/>
                  </a:schemeClr>
                </a:solidFill>
              </a:rPr>
              <a:t>More investment in general?</a:t>
            </a:r>
          </a:p>
        </p:txBody>
      </p:sp>
      <p:grpSp>
        <p:nvGrpSpPr>
          <p:cNvPr id="7" name="Group 6">
            <a:extLst>
              <a:ext uri="{FF2B5EF4-FFF2-40B4-BE49-F238E27FC236}">
                <a16:creationId xmlns:a16="http://schemas.microsoft.com/office/drawing/2014/main" id="{A80722D1-DA0F-401F-A54D-79B6EA7D0C5F}"/>
              </a:ext>
            </a:extLst>
          </p:cNvPr>
          <p:cNvGrpSpPr/>
          <p:nvPr/>
        </p:nvGrpSpPr>
        <p:grpSpPr>
          <a:xfrm>
            <a:off x="4779958" y="2153861"/>
            <a:ext cx="4236720" cy="4459897"/>
            <a:chOff x="4779958" y="2153861"/>
            <a:chExt cx="4236720" cy="4459897"/>
          </a:xfrm>
        </p:grpSpPr>
        <p:sp>
          <p:nvSpPr>
            <p:cNvPr id="12" name="Rectangle 11">
              <a:extLst>
                <a:ext uri="{FF2B5EF4-FFF2-40B4-BE49-F238E27FC236}">
                  <a16:creationId xmlns:a16="http://schemas.microsoft.com/office/drawing/2014/main" id="{722385A2-0F11-44E6-97CD-D116322CA256}"/>
                </a:ext>
              </a:extLst>
            </p:cNvPr>
            <p:cNvSpPr/>
            <p:nvPr/>
          </p:nvSpPr>
          <p:spPr>
            <a:xfrm>
              <a:off x="4979671" y="2153861"/>
              <a:ext cx="4037007" cy="461665"/>
            </a:xfrm>
            <a:prstGeom prst="rect">
              <a:avLst/>
            </a:prstGeom>
          </p:spPr>
          <p:txBody>
            <a:bodyPr wrap="square">
              <a:spAutoFit/>
            </a:bodyPr>
            <a:lstStyle/>
            <a:p>
              <a:pPr>
                <a:spcAft>
                  <a:spcPts val="1200"/>
                </a:spcAft>
              </a:pPr>
              <a:r>
                <a:rPr lang="en-GB" sz="2400" b="1" dirty="0">
                  <a:solidFill>
                    <a:schemeClr val="bg2">
                      <a:lumMod val="25000"/>
                    </a:schemeClr>
                  </a:solidFill>
                </a:rPr>
                <a:t>Targeted spend in transitions?</a:t>
              </a:r>
            </a:p>
          </p:txBody>
        </p:sp>
        <p:pic>
          <p:nvPicPr>
            <p:cNvPr id="2" name="Picture 1">
              <a:extLst>
                <a:ext uri="{FF2B5EF4-FFF2-40B4-BE49-F238E27FC236}">
                  <a16:creationId xmlns:a16="http://schemas.microsoft.com/office/drawing/2014/main" id="{8062E6DB-66A0-4F69-8222-322C4216C1D3}"/>
                </a:ext>
              </a:extLst>
            </p:cNvPr>
            <p:cNvPicPr>
              <a:picLocks noChangeAspect="1"/>
            </p:cNvPicPr>
            <p:nvPr/>
          </p:nvPicPr>
          <p:blipFill>
            <a:blip r:embed="rId3"/>
            <a:stretch>
              <a:fillRect/>
            </a:stretch>
          </p:blipFill>
          <p:spPr>
            <a:xfrm>
              <a:off x="5059685" y="2796251"/>
              <a:ext cx="2796529" cy="1854221"/>
            </a:xfrm>
            <a:prstGeom prst="rect">
              <a:avLst/>
            </a:prstGeom>
          </p:spPr>
        </p:pic>
        <p:pic>
          <p:nvPicPr>
            <p:cNvPr id="4" name="Picture 3">
              <a:extLst>
                <a:ext uri="{FF2B5EF4-FFF2-40B4-BE49-F238E27FC236}">
                  <a16:creationId xmlns:a16="http://schemas.microsoft.com/office/drawing/2014/main" id="{68D3ADAC-7371-4B61-A448-616108268CB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797755" y="3626139"/>
              <a:ext cx="3086100" cy="1715934"/>
            </a:xfrm>
            <a:prstGeom prst="rect">
              <a:avLst/>
            </a:prstGeom>
          </p:spPr>
        </p:pic>
        <p:sp>
          <p:nvSpPr>
            <p:cNvPr id="13" name="TextBox 12">
              <a:extLst>
                <a:ext uri="{FF2B5EF4-FFF2-40B4-BE49-F238E27FC236}">
                  <a16:creationId xmlns:a16="http://schemas.microsoft.com/office/drawing/2014/main" id="{592A4985-5103-4342-A464-B923CFC65588}"/>
                </a:ext>
              </a:extLst>
            </p:cNvPr>
            <p:cNvSpPr txBox="1"/>
            <p:nvPr/>
          </p:nvSpPr>
          <p:spPr>
            <a:xfrm>
              <a:off x="5268132" y="3052079"/>
              <a:ext cx="1487971" cy="369332"/>
            </a:xfrm>
            <a:prstGeom prst="rect">
              <a:avLst/>
            </a:prstGeom>
            <a:solidFill>
              <a:schemeClr val="bg1"/>
            </a:solidFill>
          </p:spPr>
          <p:txBody>
            <a:bodyPr wrap="none" rtlCol="0">
              <a:spAutoFit/>
            </a:bodyPr>
            <a:lstStyle/>
            <a:p>
              <a:r>
                <a:rPr lang="en-GB" b="1" dirty="0">
                  <a:solidFill>
                    <a:schemeClr val="tx2"/>
                  </a:solidFill>
                </a:rPr>
                <a:t>US RUST BELT</a:t>
              </a:r>
            </a:p>
          </p:txBody>
        </p:sp>
        <p:sp>
          <p:nvSpPr>
            <p:cNvPr id="14" name="TextBox 13">
              <a:extLst>
                <a:ext uri="{FF2B5EF4-FFF2-40B4-BE49-F238E27FC236}">
                  <a16:creationId xmlns:a16="http://schemas.microsoft.com/office/drawing/2014/main" id="{6F848E13-BAAF-4CC8-B43E-BEB53F8723F9}"/>
                </a:ext>
              </a:extLst>
            </p:cNvPr>
            <p:cNvSpPr txBox="1"/>
            <p:nvPr/>
          </p:nvSpPr>
          <p:spPr>
            <a:xfrm>
              <a:off x="6154887" y="3759051"/>
              <a:ext cx="2663525" cy="369332"/>
            </a:xfrm>
            <a:prstGeom prst="rect">
              <a:avLst/>
            </a:prstGeom>
            <a:solidFill>
              <a:schemeClr val="bg1"/>
            </a:solidFill>
          </p:spPr>
          <p:txBody>
            <a:bodyPr wrap="square" rtlCol="0">
              <a:spAutoFit/>
            </a:bodyPr>
            <a:lstStyle/>
            <a:p>
              <a:r>
                <a:rPr lang="en-GB" b="1" dirty="0">
                  <a:solidFill>
                    <a:schemeClr val="tx2"/>
                  </a:solidFill>
                </a:rPr>
                <a:t>UK COAL INDUSTRY 1980s</a:t>
              </a:r>
            </a:p>
          </p:txBody>
        </p:sp>
        <p:sp>
          <p:nvSpPr>
            <p:cNvPr id="15" name="Rectangle 14">
              <a:extLst>
                <a:ext uri="{FF2B5EF4-FFF2-40B4-BE49-F238E27FC236}">
                  <a16:creationId xmlns:a16="http://schemas.microsoft.com/office/drawing/2014/main" id="{529EF4C8-5048-48E6-A581-22450DD1B01C}"/>
                </a:ext>
              </a:extLst>
            </p:cNvPr>
            <p:cNvSpPr/>
            <p:nvPr/>
          </p:nvSpPr>
          <p:spPr>
            <a:xfrm>
              <a:off x="4779958" y="5474985"/>
              <a:ext cx="4236719" cy="1138773"/>
            </a:xfrm>
            <a:prstGeom prst="rect">
              <a:avLst/>
            </a:prstGeom>
          </p:spPr>
          <p:txBody>
            <a:bodyPr wrap="square">
              <a:spAutoFit/>
            </a:bodyPr>
            <a:lstStyle/>
            <a:p>
              <a:pPr marL="285750" indent="-285750">
                <a:spcAft>
                  <a:spcPts val="1200"/>
                </a:spcAft>
                <a:buFont typeface="Arial" panose="020B0604020202020204" pitchFamily="34" charset="0"/>
                <a:buChar char="•"/>
              </a:pPr>
              <a:r>
                <a:rPr lang="en-GB" sz="1600" b="1" dirty="0">
                  <a:solidFill>
                    <a:schemeClr val="bg2">
                      <a:lumMod val="25000"/>
                    </a:schemeClr>
                  </a:solidFill>
                </a:rPr>
                <a:t>Subsidies for new industries/services in area</a:t>
              </a:r>
            </a:p>
            <a:p>
              <a:pPr marL="285750" indent="-285750">
                <a:spcAft>
                  <a:spcPts val="1200"/>
                </a:spcAft>
                <a:buFont typeface="Arial" panose="020B0604020202020204" pitchFamily="34" charset="0"/>
                <a:buChar char="•"/>
              </a:pPr>
              <a:r>
                <a:rPr lang="en-GB" sz="1600" b="1" dirty="0">
                  <a:solidFill>
                    <a:schemeClr val="bg2">
                      <a:lumMod val="25000"/>
                    </a:schemeClr>
                  </a:solidFill>
                </a:rPr>
                <a:t>Incentives to relocate / transitional benefits</a:t>
              </a:r>
            </a:p>
            <a:p>
              <a:pPr marL="285750" indent="-285750">
                <a:spcAft>
                  <a:spcPts val="1200"/>
                </a:spcAft>
                <a:buFont typeface="Arial" panose="020B0604020202020204" pitchFamily="34" charset="0"/>
                <a:buChar char="•"/>
              </a:pPr>
              <a:r>
                <a:rPr lang="en-GB" sz="1600" b="1" dirty="0">
                  <a:solidFill>
                    <a:schemeClr val="bg2">
                      <a:lumMod val="25000"/>
                    </a:schemeClr>
                  </a:solidFill>
                </a:rPr>
                <a:t>Training schemes, …</a:t>
              </a:r>
            </a:p>
          </p:txBody>
        </p:sp>
      </p:grpSp>
      <p:sp>
        <p:nvSpPr>
          <p:cNvPr id="16" name="Rectangle 15">
            <a:extLst>
              <a:ext uri="{FF2B5EF4-FFF2-40B4-BE49-F238E27FC236}">
                <a16:creationId xmlns:a16="http://schemas.microsoft.com/office/drawing/2014/main" id="{E1828634-1518-4158-B104-B690FABE21AF}"/>
              </a:ext>
            </a:extLst>
          </p:cNvPr>
          <p:cNvSpPr/>
          <p:nvPr/>
        </p:nvSpPr>
        <p:spPr>
          <a:xfrm>
            <a:off x="315122" y="5474985"/>
            <a:ext cx="4236719" cy="1138773"/>
          </a:xfrm>
          <a:prstGeom prst="rect">
            <a:avLst/>
          </a:prstGeom>
        </p:spPr>
        <p:txBody>
          <a:bodyPr wrap="square">
            <a:spAutoFit/>
          </a:bodyPr>
          <a:lstStyle/>
          <a:p>
            <a:pPr marL="285750" indent="-285750">
              <a:spcAft>
                <a:spcPts val="1200"/>
              </a:spcAft>
              <a:buFont typeface="Arial" panose="020B0604020202020204" pitchFamily="34" charset="0"/>
              <a:buChar char="•"/>
            </a:pPr>
            <a:r>
              <a:rPr lang="en-GB" sz="1600" b="1" dirty="0">
                <a:solidFill>
                  <a:schemeClr val="bg2">
                    <a:lumMod val="25000"/>
                  </a:schemeClr>
                </a:solidFill>
              </a:rPr>
              <a:t>“Human capital tax credits” (R&amp;D model)</a:t>
            </a:r>
          </a:p>
          <a:p>
            <a:pPr marL="285750" indent="-285750">
              <a:spcAft>
                <a:spcPts val="1200"/>
              </a:spcAft>
              <a:buFont typeface="Arial" panose="020B0604020202020204" pitchFamily="34" charset="0"/>
              <a:buChar char="•"/>
            </a:pPr>
            <a:r>
              <a:rPr lang="en-GB" sz="1600" b="1" dirty="0">
                <a:solidFill>
                  <a:schemeClr val="bg2">
                    <a:lumMod val="25000"/>
                  </a:schemeClr>
                </a:solidFill>
              </a:rPr>
              <a:t>Individual lifelong learning wallet</a:t>
            </a:r>
          </a:p>
          <a:p>
            <a:pPr marL="285750" indent="-285750">
              <a:spcAft>
                <a:spcPts val="1200"/>
              </a:spcAft>
              <a:buFont typeface="Arial" panose="020B0604020202020204" pitchFamily="34" charset="0"/>
              <a:buChar char="•"/>
            </a:pPr>
            <a:r>
              <a:rPr lang="en-GB" sz="1600" b="1" dirty="0">
                <a:solidFill>
                  <a:schemeClr val="bg2">
                    <a:lumMod val="25000"/>
                  </a:schemeClr>
                </a:solidFill>
              </a:rPr>
              <a:t>Rebalanced total investment, …</a:t>
            </a:r>
          </a:p>
        </p:txBody>
      </p:sp>
      <p:graphicFrame>
        <p:nvGraphicFramePr>
          <p:cNvPr id="19" name="Chart 18">
            <a:extLst>
              <a:ext uri="{FF2B5EF4-FFF2-40B4-BE49-F238E27FC236}">
                <a16:creationId xmlns:a16="http://schemas.microsoft.com/office/drawing/2014/main" id="{96FC2164-31F7-4322-8CEC-1B456471AA04}"/>
              </a:ext>
            </a:extLst>
          </p:cNvPr>
          <p:cNvGraphicFramePr/>
          <p:nvPr>
            <p:extLst>
              <p:ext uri="{D42A27DB-BD31-4B8C-83A1-F6EECF244321}">
                <p14:modId xmlns:p14="http://schemas.microsoft.com/office/powerpoint/2010/main" val="2914486472"/>
              </p:ext>
            </p:extLst>
          </p:nvPr>
        </p:nvGraphicFramePr>
        <p:xfrm>
          <a:off x="257174" y="2688974"/>
          <a:ext cx="4522784" cy="2712562"/>
        </p:xfrm>
        <a:graphic>
          <a:graphicData uri="http://schemas.openxmlformats.org/drawingml/2006/chart">
            <c:chart xmlns:c="http://schemas.openxmlformats.org/drawingml/2006/chart" xmlns:r="http://schemas.openxmlformats.org/officeDocument/2006/relationships" r:id="rId5"/>
          </a:graphicData>
        </a:graphic>
      </p:graphicFrame>
      <p:pic>
        <p:nvPicPr>
          <p:cNvPr id="17" name="Picture 16">
            <a:extLst>
              <a:ext uri="{FF2B5EF4-FFF2-40B4-BE49-F238E27FC236}">
                <a16:creationId xmlns:a16="http://schemas.microsoft.com/office/drawing/2014/main" id="{06908BE8-4C35-467D-A7E5-6EE94E6BF1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76194" y="173318"/>
            <a:ext cx="1068157" cy="376976"/>
          </a:xfrm>
          <a:prstGeom prst="rect">
            <a:avLst/>
          </a:prstGeom>
        </p:spPr>
      </p:pic>
    </p:spTree>
    <p:extLst>
      <p:ext uri="{BB962C8B-B14F-4D97-AF65-F5344CB8AC3E}">
        <p14:creationId xmlns:p14="http://schemas.microsoft.com/office/powerpoint/2010/main" val="45901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5250" y="174609"/>
            <a:ext cx="7696201" cy="1784708"/>
          </a:xfrm>
          <a:prstGeom prst="rect">
            <a:avLst/>
          </a:prstGeom>
          <a:noFill/>
        </p:spPr>
        <p:txBody>
          <a:bodyPr wrap="square" rtlCol="0">
            <a:spAutoFit/>
          </a:bodyPr>
          <a:lstStyle/>
          <a:p>
            <a:r>
              <a:rPr lang="en-GB" sz="3600" b="1" dirty="0">
                <a:solidFill>
                  <a:schemeClr val="accent1">
                    <a:lumMod val="50000"/>
                  </a:schemeClr>
                </a:solidFill>
              </a:rPr>
              <a:t>Thought 2: More focus on skills, attitude and preparation, rather than rote learning</a:t>
            </a:r>
          </a:p>
        </p:txBody>
      </p:sp>
      <p:sp>
        <p:nvSpPr>
          <p:cNvPr id="10" name="Slide Number Placeholder 9"/>
          <p:cNvSpPr>
            <a:spLocks noGrp="1"/>
          </p:cNvSpPr>
          <p:nvPr>
            <p:ph type="sldNum" sz="quarter" idx="12"/>
          </p:nvPr>
        </p:nvSpPr>
        <p:spPr/>
        <p:txBody>
          <a:bodyPr/>
          <a:lstStyle/>
          <a:p>
            <a:fld id="{20F9FFA3-369E-42CB-A6F4-6F16D9ED15A0}" type="slidenum">
              <a:rPr lang="en-GB" smtClean="0"/>
              <a:t>8</a:t>
            </a:fld>
            <a:endParaRPr lang="en-GB" dirty="0"/>
          </a:p>
        </p:txBody>
      </p:sp>
      <p:sp>
        <p:nvSpPr>
          <p:cNvPr id="6" name="Footer Placeholder 5"/>
          <p:cNvSpPr>
            <a:spLocks noGrp="1"/>
          </p:cNvSpPr>
          <p:nvPr>
            <p:ph type="ftr" sz="quarter" idx="11"/>
          </p:nvPr>
        </p:nvSpPr>
        <p:spPr/>
        <p:txBody>
          <a:bodyPr/>
          <a:lstStyle/>
          <a:p>
            <a:r>
              <a:rPr lang="en-GB" dirty="0"/>
              <a:t>www.educationandemployers.org</a:t>
            </a:r>
          </a:p>
        </p:txBody>
      </p:sp>
      <p:sp>
        <p:nvSpPr>
          <p:cNvPr id="9" name="Rectangle 8">
            <a:extLst>
              <a:ext uri="{FF2B5EF4-FFF2-40B4-BE49-F238E27FC236}">
                <a16:creationId xmlns:a16="http://schemas.microsoft.com/office/drawing/2014/main" id="{DF67C60F-5DEF-4ECD-9B96-2A1A44D280FA}"/>
              </a:ext>
            </a:extLst>
          </p:cNvPr>
          <p:cNvSpPr/>
          <p:nvPr/>
        </p:nvSpPr>
        <p:spPr>
          <a:xfrm>
            <a:off x="4043019" y="1897519"/>
            <a:ext cx="4984128" cy="4401205"/>
          </a:xfrm>
          <a:prstGeom prst="rect">
            <a:avLst/>
          </a:prstGeom>
        </p:spPr>
        <p:txBody>
          <a:bodyPr wrap="square">
            <a:spAutoFit/>
          </a:bodyPr>
          <a:lstStyle/>
          <a:p>
            <a:pPr marL="285750" indent="-285750">
              <a:spcAft>
                <a:spcPts val="1200"/>
              </a:spcAft>
              <a:buFont typeface="Arial" panose="020B0604020202020204" pitchFamily="34" charset="0"/>
              <a:buChar char="•"/>
            </a:pPr>
            <a:r>
              <a:rPr lang="en-GB" sz="2000" b="1" dirty="0">
                <a:solidFill>
                  <a:schemeClr val="bg2">
                    <a:lumMod val="25000"/>
                  </a:schemeClr>
                </a:solidFill>
              </a:rPr>
              <a:t>Our recent report </a:t>
            </a:r>
            <a:r>
              <a:rPr lang="en-GB" sz="2000" dirty="0"/>
              <a:t>found seven employability skills and five 'competencies' were most frequently cited as important by employers. </a:t>
            </a:r>
          </a:p>
          <a:p>
            <a:pPr marL="285750" indent="-285750">
              <a:spcAft>
                <a:spcPts val="1200"/>
              </a:spcAft>
              <a:buFont typeface="Arial" panose="020B0604020202020204" pitchFamily="34" charset="0"/>
              <a:buChar char="•"/>
            </a:pPr>
            <a:r>
              <a:rPr lang="en-GB" sz="2000" dirty="0"/>
              <a:t>Schools can support young people to develop these both within the classroom and through extra-curricular activities. </a:t>
            </a:r>
          </a:p>
          <a:p>
            <a:pPr marL="285750" indent="-285750">
              <a:spcAft>
                <a:spcPts val="1200"/>
              </a:spcAft>
              <a:buFont typeface="Arial" panose="020B0604020202020204" pitchFamily="34" charset="0"/>
              <a:buChar char="•"/>
            </a:pPr>
            <a:r>
              <a:rPr lang="en-GB" sz="2000" dirty="0"/>
              <a:t>The report proposes that we can help young people to continue building these skills by providing them with opportunities for meaningful encounters with the world of the work, and that employers and schools need a joint dialogue.</a:t>
            </a:r>
            <a:endParaRPr lang="en-GB" sz="2000" b="1" dirty="0">
              <a:solidFill>
                <a:schemeClr val="bg2">
                  <a:lumMod val="25000"/>
                </a:schemeClr>
              </a:solidFill>
            </a:endParaRPr>
          </a:p>
        </p:txBody>
      </p:sp>
      <p:pic>
        <p:nvPicPr>
          <p:cNvPr id="2" name="Picture 1">
            <a:extLst>
              <a:ext uri="{FF2B5EF4-FFF2-40B4-BE49-F238E27FC236}">
                <a16:creationId xmlns:a16="http://schemas.microsoft.com/office/drawing/2014/main" id="{927DE8D2-B41C-4C2C-9611-04154D8BEE94}"/>
              </a:ext>
            </a:extLst>
          </p:cNvPr>
          <p:cNvPicPr>
            <a:picLocks noChangeAspect="1"/>
          </p:cNvPicPr>
          <p:nvPr/>
        </p:nvPicPr>
        <p:blipFill>
          <a:blip r:embed="rId3"/>
          <a:stretch>
            <a:fillRect/>
          </a:stretch>
        </p:blipFill>
        <p:spPr>
          <a:xfrm>
            <a:off x="602973" y="1895475"/>
            <a:ext cx="3440046" cy="4345622"/>
          </a:xfrm>
          <a:prstGeom prst="rect">
            <a:avLst/>
          </a:prstGeom>
        </p:spPr>
      </p:pic>
      <p:pic>
        <p:nvPicPr>
          <p:cNvPr id="8" name="Picture 7">
            <a:extLst>
              <a:ext uri="{FF2B5EF4-FFF2-40B4-BE49-F238E27FC236}">
                <a16:creationId xmlns:a16="http://schemas.microsoft.com/office/drawing/2014/main" id="{1631FF11-C0D6-49B1-A36A-EC299DCCC6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9302" y="173318"/>
            <a:ext cx="1068157" cy="376976"/>
          </a:xfrm>
          <a:prstGeom prst="rect">
            <a:avLst/>
          </a:prstGeom>
        </p:spPr>
      </p:pic>
    </p:spTree>
    <p:extLst>
      <p:ext uri="{BB962C8B-B14F-4D97-AF65-F5344CB8AC3E}">
        <p14:creationId xmlns:p14="http://schemas.microsoft.com/office/powerpoint/2010/main" val="1111345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7175" y="41624"/>
            <a:ext cx="7200214" cy="1754326"/>
          </a:xfrm>
          <a:prstGeom prst="rect">
            <a:avLst/>
          </a:prstGeom>
          <a:noFill/>
        </p:spPr>
        <p:txBody>
          <a:bodyPr wrap="square" rtlCol="0">
            <a:spAutoFit/>
          </a:bodyPr>
          <a:lstStyle/>
          <a:p>
            <a:r>
              <a:rPr lang="en-GB" sz="3600" b="1" dirty="0">
                <a:solidFill>
                  <a:schemeClr val="accent1">
                    <a:lumMod val="50000"/>
                  </a:schemeClr>
                </a:solidFill>
              </a:rPr>
              <a:t>Thought 3: Connect young people directly to world of work – don’t try to micromanage</a:t>
            </a:r>
          </a:p>
        </p:txBody>
      </p:sp>
      <p:sp>
        <p:nvSpPr>
          <p:cNvPr id="10" name="Slide Number Placeholder 9"/>
          <p:cNvSpPr>
            <a:spLocks noGrp="1"/>
          </p:cNvSpPr>
          <p:nvPr>
            <p:ph type="sldNum" sz="quarter" idx="12"/>
          </p:nvPr>
        </p:nvSpPr>
        <p:spPr/>
        <p:txBody>
          <a:bodyPr/>
          <a:lstStyle/>
          <a:p>
            <a:fld id="{20F9FFA3-369E-42CB-A6F4-6F16D9ED15A0}" type="slidenum">
              <a:rPr lang="en-GB" smtClean="0"/>
              <a:t>9</a:t>
            </a:fld>
            <a:endParaRPr lang="en-GB"/>
          </a:p>
        </p:txBody>
      </p:sp>
      <p:sp>
        <p:nvSpPr>
          <p:cNvPr id="6" name="Footer Placeholder 5"/>
          <p:cNvSpPr>
            <a:spLocks noGrp="1"/>
          </p:cNvSpPr>
          <p:nvPr>
            <p:ph type="ftr" sz="quarter" idx="11"/>
          </p:nvPr>
        </p:nvSpPr>
        <p:spPr/>
        <p:txBody>
          <a:bodyPr/>
          <a:lstStyle/>
          <a:p>
            <a:r>
              <a:rPr lang="en-GB" dirty="0"/>
              <a:t>www.educationandemployers.org</a:t>
            </a:r>
          </a:p>
        </p:txBody>
      </p:sp>
      <p:pic>
        <p:nvPicPr>
          <p:cNvPr id="4" name="Picture 3">
            <a:extLst>
              <a:ext uri="{FF2B5EF4-FFF2-40B4-BE49-F238E27FC236}">
                <a16:creationId xmlns:a16="http://schemas.microsoft.com/office/drawing/2014/main" id="{A15A8F25-65C5-4D1B-86E8-2476E6B568B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19649" y="3771802"/>
            <a:ext cx="4109012" cy="2584549"/>
          </a:xfrm>
          <a:prstGeom prst="rect">
            <a:avLst/>
          </a:prstGeom>
        </p:spPr>
      </p:pic>
      <p:pic>
        <p:nvPicPr>
          <p:cNvPr id="5124" name="Picture 4" descr="https://www.educationandemployers.org/wp-content/uploads/2018/11/broughtonfields-Whos-line-225x150.jpg">
            <a:extLst>
              <a:ext uri="{FF2B5EF4-FFF2-40B4-BE49-F238E27FC236}">
                <a16:creationId xmlns:a16="http://schemas.microsoft.com/office/drawing/2014/main" id="{D33A8491-DB07-48E1-BB05-F25051984D4D}"/>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627749" y="2389509"/>
            <a:ext cx="3208983" cy="17503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B824DB2-A337-4D8C-BDF2-A290B1A1389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216960" y="3428999"/>
            <a:ext cx="2539379" cy="2826073"/>
          </a:xfrm>
          <a:prstGeom prst="rect">
            <a:avLst/>
          </a:prstGeom>
        </p:spPr>
      </p:pic>
      <p:pic>
        <p:nvPicPr>
          <p:cNvPr id="2" name="Picture 1">
            <a:extLst>
              <a:ext uri="{FF2B5EF4-FFF2-40B4-BE49-F238E27FC236}">
                <a16:creationId xmlns:a16="http://schemas.microsoft.com/office/drawing/2014/main" id="{1FDD7F43-E366-4746-B2BD-4227A7C3ECF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22789" y="2389509"/>
            <a:ext cx="3086100" cy="2078981"/>
          </a:xfrm>
          <a:prstGeom prst="rect">
            <a:avLst/>
          </a:prstGeom>
        </p:spPr>
      </p:pic>
      <p:sp>
        <p:nvSpPr>
          <p:cNvPr id="11" name="TextBox 10">
            <a:extLst>
              <a:ext uri="{FF2B5EF4-FFF2-40B4-BE49-F238E27FC236}">
                <a16:creationId xmlns:a16="http://schemas.microsoft.com/office/drawing/2014/main" id="{76FA1524-924C-44CB-9B11-1ACB5BF4ABC3}"/>
              </a:ext>
            </a:extLst>
          </p:cNvPr>
          <p:cNvSpPr txBox="1"/>
          <p:nvPr/>
        </p:nvSpPr>
        <p:spPr>
          <a:xfrm>
            <a:off x="1338579" y="2521681"/>
            <a:ext cx="1054519" cy="369332"/>
          </a:xfrm>
          <a:prstGeom prst="rect">
            <a:avLst/>
          </a:prstGeom>
          <a:solidFill>
            <a:schemeClr val="bg1"/>
          </a:solidFill>
        </p:spPr>
        <p:txBody>
          <a:bodyPr wrap="none" rtlCol="0">
            <a:spAutoFit/>
          </a:bodyPr>
          <a:lstStyle/>
          <a:p>
            <a:r>
              <a:rPr lang="en-GB" b="1" dirty="0">
                <a:solidFill>
                  <a:schemeClr val="tx2"/>
                </a:solidFill>
              </a:rPr>
              <a:t>UGANDA</a:t>
            </a:r>
          </a:p>
        </p:txBody>
      </p:sp>
      <p:sp>
        <p:nvSpPr>
          <p:cNvPr id="15" name="TextBox 14">
            <a:extLst>
              <a:ext uri="{FF2B5EF4-FFF2-40B4-BE49-F238E27FC236}">
                <a16:creationId xmlns:a16="http://schemas.microsoft.com/office/drawing/2014/main" id="{F68081BF-0D34-4D2A-86F5-626C0CF6CB51}"/>
              </a:ext>
            </a:extLst>
          </p:cNvPr>
          <p:cNvSpPr txBox="1"/>
          <p:nvPr/>
        </p:nvSpPr>
        <p:spPr>
          <a:xfrm>
            <a:off x="1664425" y="4346683"/>
            <a:ext cx="1499449" cy="369332"/>
          </a:xfrm>
          <a:prstGeom prst="rect">
            <a:avLst/>
          </a:prstGeom>
          <a:solidFill>
            <a:schemeClr val="bg1"/>
          </a:solidFill>
        </p:spPr>
        <p:txBody>
          <a:bodyPr wrap="none" rtlCol="0">
            <a:spAutoFit/>
          </a:bodyPr>
          <a:lstStyle/>
          <a:p>
            <a:r>
              <a:rPr lang="en-GB" b="1" dirty="0">
                <a:solidFill>
                  <a:schemeClr val="tx2"/>
                </a:solidFill>
              </a:rPr>
              <a:t>BANGLADESH</a:t>
            </a:r>
          </a:p>
        </p:txBody>
      </p:sp>
      <p:sp>
        <p:nvSpPr>
          <p:cNvPr id="16" name="TextBox 15">
            <a:extLst>
              <a:ext uri="{FF2B5EF4-FFF2-40B4-BE49-F238E27FC236}">
                <a16:creationId xmlns:a16="http://schemas.microsoft.com/office/drawing/2014/main" id="{477E3EF3-A514-4B79-BB91-435E475C46F7}"/>
              </a:ext>
            </a:extLst>
          </p:cNvPr>
          <p:cNvSpPr txBox="1"/>
          <p:nvPr/>
        </p:nvSpPr>
        <p:spPr>
          <a:xfrm>
            <a:off x="6598474" y="3270453"/>
            <a:ext cx="1132041" cy="369332"/>
          </a:xfrm>
          <a:prstGeom prst="rect">
            <a:avLst/>
          </a:prstGeom>
          <a:solidFill>
            <a:schemeClr val="bg1"/>
          </a:solidFill>
        </p:spPr>
        <p:txBody>
          <a:bodyPr wrap="none" rtlCol="0">
            <a:spAutoFit/>
          </a:bodyPr>
          <a:lstStyle/>
          <a:p>
            <a:r>
              <a:rPr lang="en-GB" b="1" dirty="0">
                <a:solidFill>
                  <a:schemeClr val="tx2"/>
                </a:solidFill>
              </a:rPr>
              <a:t>ENGLAND</a:t>
            </a:r>
          </a:p>
        </p:txBody>
      </p:sp>
      <p:pic>
        <p:nvPicPr>
          <p:cNvPr id="17" name="Picture 16">
            <a:extLst>
              <a:ext uri="{FF2B5EF4-FFF2-40B4-BE49-F238E27FC236}">
                <a16:creationId xmlns:a16="http://schemas.microsoft.com/office/drawing/2014/main" id="{9B364166-FB58-4BCB-9021-53A9AF5E18B4}"/>
              </a:ext>
            </a:extLst>
          </p:cNvPr>
          <p:cNvPicPr>
            <a:picLocks noChangeAspect="1"/>
          </p:cNvPicPr>
          <p:nvPr/>
        </p:nvPicPr>
        <p:blipFill>
          <a:blip r:embed="rId7"/>
          <a:stretch>
            <a:fillRect/>
          </a:stretch>
        </p:blipFill>
        <p:spPr>
          <a:xfrm>
            <a:off x="3347102" y="3493281"/>
            <a:ext cx="2338299" cy="1200328"/>
          </a:xfrm>
          <a:prstGeom prst="rect">
            <a:avLst/>
          </a:prstGeom>
        </p:spPr>
      </p:pic>
      <p:pic>
        <p:nvPicPr>
          <p:cNvPr id="14" name="Picture 13">
            <a:extLst>
              <a:ext uri="{FF2B5EF4-FFF2-40B4-BE49-F238E27FC236}">
                <a16:creationId xmlns:a16="http://schemas.microsoft.com/office/drawing/2014/main" id="{D7C800CA-3544-45A3-AD76-E5295E8E67B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29302" y="173318"/>
            <a:ext cx="1068157" cy="376976"/>
          </a:xfrm>
          <a:prstGeom prst="rect">
            <a:avLst/>
          </a:prstGeom>
        </p:spPr>
      </p:pic>
    </p:spTree>
    <p:extLst>
      <p:ext uri="{BB962C8B-B14F-4D97-AF65-F5344CB8AC3E}">
        <p14:creationId xmlns:p14="http://schemas.microsoft.com/office/powerpoint/2010/main" val="19378418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N_x0020_SF xmlns="267bdb2b-39b6-4027-ad89-65b2e061d317">true</ON_x0020_S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06A839B37A66A438CDCC08FDEDE68B8" ma:contentTypeVersion="11" ma:contentTypeDescription="Create a new document." ma:contentTypeScope="" ma:versionID="a4bff84f9157fbaf9fc4453812fd89a9">
  <xsd:schema xmlns:xsd="http://www.w3.org/2001/XMLSchema" xmlns:xs="http://www.w3.org/2001/XMLSchema" xmlns:p="http://schemas.microsoft.com/office/2006/metadata/properties" xmlns:ns2="3fa1baeb-fdd9-4ef4-bd3d-073d677e6297" xmlns:ns3="267bdb2b-39b6-4027-ad89-65b2e061d317" targetNamespace="http://schemas.microsoft.com/office/2006/metadata/properties" ma:root="true" ma:fieldsID="9fd07f7ec977f2bf865b953193e6feda" ns2:_="" ns3:_="">
    <xsd:import namespace="3fa1baeb-fdd9-4ef4-bd3d-073d677e6297"/>
    <xsd:import namespace="267bdb2b-39b6-4027-ad89-65b2e061d31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ON_x0020_SF"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a1baeb-fdd9-4ef4-bd3d-073d677e629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67bdb2b-39b6-4027-ad89-65b2e061d31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ON_x0020_SF" ma:index="16" nillable="true" ma:displayName="ON SF" ma:default="1" ma:internalName="ON_x0020_SF">
      <xsd:simpleType>
        <xsd:restriction base="dms:Boolea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40C162-CCFA-4AFF-8002-D0EE81668519}">
  <ds:schemaRefs>
    <ds:schemaRef ds:uri="http://www.w3.org/XML/1998/namespace"/>
    <ds:schemaRef ds:uri="http://purl.org/dc/dcmitype/"/>
    <ds:schemaRef ds:uri="http://purl.org/dc/elements/1.1/"/>
    <ds:schemaRef ds:uri="267bdb2b-39b6-4027-ad89-65b2e061d317"/>
    <ds:schemaRef ds:uri="http://purl.org/dc/terms/"/>
    <ds:schemaRef ds:uri="http://schemas.microsoft.com/office/infopath/2007/PartnerControls"/>
    <ds:schemaRef ds:uri="http://schemas.microsoft.com/office/2006/metadata/properties"/>
    <ds:schemaRef ds:uri="3fa1baeb-fdd9-4ef4-bd3d-073d677e6297"/>
    <ds:schemaRef ds:uri="http://schemas.microsoft.com/office/2006/documentManagement/types"/>
    <ds:schemaRef ds:uri="http://schemas.openxmlformats.org/package/2006/metadata/core-properties"/>
  </ds:schemaRefs>
</ds:datastoreItem>
</file>

<file path=customXml/itemProps2.xml><?xml version="1.0" encoding="utf-8"?>
<ds:datastoreItem xmlns:ds="http://schemas.openxmlformats.org/officeDocument/2006/customXml" ds:itemID="{860D97CA-437C-4BD9-8D35-8C024D8BA8DA}">
  <ds:schemaRefs>
    <ds:schemaRef ds:uri="http://schemas.microsoft.com/sharepoint/v3/contenttype/forms"/>
  </ds:schemaRefs>
</ds:datastoreItem>
</file>

<file path=customXml/itemProps3.xml><?xml version="1.0" encoding="utf-8"?>
<ds:datastoreItem xmlns:ds="http://schemas.openxmlformats.org/officeDocument/2006/customXml" ds:itemID="{D195D3BA-BE4F-429D-AFC4-1A0E322984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a1baeb-fdd9-4ef4-bd3d-073d677e6297"/>
    <ds:schemaRef ds:uri="267bdb2b-39b6-4027-ad89-65b2e061d3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3576</TotalTime>
  <Words>1437</Words>
  <Application>Microsoft Office PowerPoint</Application>
  <PresentationFormat>On-screen Show (4:3)</PresentationFormat>
  <Paragraphs>180</Paragraphs>
  <Slides>17</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Microsoft YaHei</vt:lpstr>
      <vt:lpstr>ＭＳ Ｐゴシック</vt:lpstr>
      <vt:lpstr>Adobe Devanagari</vt:lpstr>
      <vt:lpstr>Arial</vt:lpstr>
      <vt:lpstr>Calibri</vt:lpstr>
      <vt:lpstr>Calibri Light</vt:lpstr>
      <vt:lpstr>Corbel</vt:lpstr>
      <vt:lpstr>Helvetica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Micro and SME as % of all employment [IFC, 2014]</vt:lpstr>
      <vt:lpstr>PowerPoint Presentation</vt:lpstr>
      <vt:lpstr>Thank you and stay in touch</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Jordan Rehill</dc:creator>
  <cp:lastModifiedBy>Katy Hampshire</cp:lastModifiedBy>
  <cp:revision>87</cp:revision>
  <dcterms:created xsi:type="dcterms:W3CDTF">2017-11-06T11:13:47Z</dcterms:created>
  <dcterms:modified xsi:type="dcterms:W3CDTF">2019-01-17T09:30:35Z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0x010100A06A839B37A66A438CDCC08FDEDE68B8</vt:lpwstr>
  </property>
</Properties>
</file>