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1"/>
  </p:notesMasterIdLst>
  <p:sldIdLst>
    <p:sldId id="256" r:id="rId7"/>
    <p:sldId id="257" r:id="rId8"/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49"/>
    <a:srgbClr val="94B4D8"/>
    <a:srgbClr val="4D8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569" autoAdjust="0"/>
  </p:normalViewPr>
  <p:slideViewPr>
    <p:cSldViewPr snapToGrid="0">
      <p:cViewPr>
        <p:scale>
          <a:sx n="50" d="100"/>
          <a:sy n="50" d="100"/>
        </p:scale>
        <p:origin x="77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Sales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342839566929134"/>
          <c:y val="0.12622274075893572"/>
          <c:w val="0.57626820866141737"/>
          <c:h val="0.864402259817774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cat>
            <c:strRef>
              <c:f>Sheet1!$A$2:$A$5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7.8</c:v>
                </c:pt>
                <c:pt idx="1">
                  <c:v>1.4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3-4395-A71A-E72A15C3A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Sales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5.2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3-4395-A71A-E72A15C3A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Sales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49649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2B4-4043-A995-0791105BEFDD}"/>
              </c:ext>
            </c:extLst>
          </c:dPt>
          <c:dPt>
            <c:idx val="1"/>
            <c:bubble3D val="0"/>
            <c:spPr>
              <a:solidFill>
                <a:srgbClr val="94B4D8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0-F2B4-4043-A995-0791105BEFDD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cat>
            <c:strRef>
              <c:f>Sheet1!$A$2:$A$5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7.2</c:v>
                </c:pt>
                <c:pt idx="1">
                  <c:v>19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3-4395-A71A-E72A15C3A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Sales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4B4D8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0-4506-4797-B638-F2B4BF37CF40}"/>
              </c:ext>
            </c:extLst>
          </c:dPt>
          <c:dPt>
            <c:idx val="1"/>
            <c:bubble3D val="0"/>
            <c:spPr>
              <a:solidFill>
                <a:srgbClr val="F49649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506-4797-B638-F2B4BF37CF40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6.7</c:v>
                </c:pt>
                <c:pt idx="1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3-4395-A71A-E72A15C3A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1559-18BD-46EA-9DF3-FEDB7ADC71F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E75DC-E07B-4344-A352-994EBA6FD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45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6,000 </a:t>
            </a:r>
            <a:r>
              <a:rPr lang="fr-FR" dirty="0" err="1" smtClean="0"/>
              <a:t>responses</a:t>
            </a:r>
            <a:r>
              <a:rPr lang="fr-FR" dirty="0" smtClean="0"/>
              <a:t> </a:t>
            </a:r>
            <a:r>
              <a:rPr lang="fr-FR" dirty="0" err="1" smtClean="0"/>
              <a:t>across</a:t>
            </a:r>
            <a:r>
              <a:rPr lang="fr-FR" dirty="0" smtClean="0"/>
              <a:t> 4 </a:t>
            </a:r>
            <a:r>
              <a:rPr lang="fr-FR" dirty="0" err="1" smtClean="0"/>
              <a:t>channels</a:t>
            </a:r>
            <a:endParaRPr lang="fr-FR" dirty="0" smtClean="0"/>
          </a:p>
          <a:p>
            <a:r>
              <a:rPr lang="fr-FR" dirty="0" smtClean="0"/>
              <a:t>648 </a:t>
            </a:r>
            <a:r>
              <a:rPr lang="fr-FR" dirty="0" err="1" smtClean="0"/>
              <a:t>comments</a:t>
            </a:r>
            <a:r>
              <a:rPr lang="fr-FR" dirty="0" smtClean="0"/>
              <a:t> on </a:t>
            </a:r>
            <a:r>
              <a:rPr lang="fr-FR" dirty="0" err="1" smtClean="0"/>
              <a:t>SurveyMonkey</a:t>
            </a:r>
            <a:endParaRPr lang="fr-FR" dirty="0" smtClean="0"/>
          </a:p>
          <a:p>
            <a:r>
              <a:rPr lang="fr-FR" dirty="0" smtClean="0"/>
              <a:t>5 </a:t>
            </a:r>
            <a:r>
              <a:rPr lang="fr-FR" dirty="0" err="1" smtClean="0"/>
              <a:t>langauges</a:t>
            </a:r>
            <a:endParaRPr lang="fr-FR" dirty="0" smtClean="0"/>
          </a:p>
          <a:p>
            <a:r>
              <a:rPr lang="fr-FR" dirty="0" smtClean="0"/>
              <a:t>5 on TW</a:t>
            </a:r>
          </a:p>
          <a:p>
            <a:r>
              <a:rPr lang="fr-FR" dirty="0" smtClean="0"/>
              <a:t>33 on </a:t>
            </a:r>
            <a:r>
              <a:rPr lang="fr-FR" dirty="0" err="1" smtClean="0"/>
              <a:t>linkedin</a:t>
            </a:r>
            <a:endParaRPr lang="fr-FR" dirty="0" smtClean="0"/>
          </a:p>
          <a:p>
            <a:r>
              <a:rPr lang="fr-FR" dirty="0" smtClean="0"/>
              <a:t>21 on </a:t>
            </a:r>
            <a:r>
              <a:rPr lang="fr-FR" dirty="0" err="1" smtClean="0"/>
              <a:t>Insta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75DC-E07B-4344-A352-994EBA6FD5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36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 YP: 52 – 48; 75 – 25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31 – 62 – 7 : 2. 58 – 35 – 8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YP = 1. 42 – 58 ; 2. 67 - 33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Twitter: 79 – 13 – 8 ; 68 – 22 – 10 + LI: 83 – 12 – 5 ; 76 – 17 - 7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1.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78 – 14 – 8	2. 72 – 19 – 9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1. 73 – 22 – 5 : 2. 65 – 16 – 19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1. G = 76 – 18 – 6 : 2. 68 – 18 - 14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JP YP: 44 – 44 – 12 ; 56 – 28 – 16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JP G: 73 – 18 – 9 ; 55 – 9 – 36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YP: 50 – 41 – 9 ; 64 – 27 – 9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G: 75 – 19 – 6 ; 70 – 19 – 11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YP: 19 – 75 – 7 ; 57 – 37 – 6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G: 69 – 27 – 4 ; 71 – 23 – 6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 YP: 11 – 89 ; 53 – 47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 G: 75 – 25 ; 63 – 12 - 25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75DC-E07B-4344-A352-994EBA6FD5D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75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75DC-E07B-4344-A352-994EBA6FD5D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2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C8A0-691F-4B9F-90CC-89B3786CC4B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1E8-790B-4104-ADA0-A0ADCD55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27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C8A0-691F-4B9F-90CC-89B3786CC4B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1E8-790B-4104-ADA0-A0ADCD55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3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C8A0-691F-4B9F-90CC-89B3786CC4B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1E8-790B-4104-ADA0-A0ADCD55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6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C8A0-691F-4B9F-90CC-89B3786CC4B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1E8-790B-4104-ADA0-A0ADCD55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7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C8A0-691F-4B9F-90CC-89B3786CC4B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1E8-790B-4104-ADA0-A0ADCD55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5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C8A0-691F-4B9F-90CC-89B3786CC4B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1E8-790B-4104-ADA0-A0ADCD55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04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C8A0-691F-4B9F-90CC-89B3786CC4B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1E8-790B-4104-ADA0-A0ADCD55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1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C8A0-691F-4B9F-90CC-89B3786CC4B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1E8-790B-4104-ADA0-A0ADCD55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4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C8A0-691F-4B9F-90CC-89B3786CC4B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1E8-790B-4104-ADA0-A0ADCD55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0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C8A0-691F-4B9F-90CC-89B3786CC4B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1E8-790B-4104-ADA0-A0ADCD55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8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C8A0-691F-4B9F-90CC-89B3786CC4B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21E8-790B-4104-ADA0-A0ADCD55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63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C8A0-691F-4B9F-90CC-89B3786CC4B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321E8-790B-4104-ADA0-A0ADCD55C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28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linkedin.com/feed/hashtag/?keywords=covid19&amp;highlightedUpdateUrns=urn%3Ali%3Aactivity%3A6705007989792751616" TargetMode="External"/><Relationship Id="rId10" Type="http://schemas.openxmlformats.org/officeDocument/2006/relationships/image" Target="../media/image6.jpeg"/><Relationship Id="rId4" Type="http://schemas.openxmlformats.org/officeDocument/2006/relationships/chart" Target="../charts/chart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linkedin.com/feed/hashtag/?keywords=covid19&amp;highlightedUpdateUrns=urn%3Ali%3Aactivity%3A6705007989792751616" TargetMode="External"/><Relationship Id="rId4" Type="http://schemas.openxmlformats.org/officeDocument/2006/relationships/chart" Target="../charts/chart2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3.xml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14568" t="28646" r="32284" b="32552"/>
          <a:stretch/>
        </p:blipFill>
        <p:spPr>
          <a:xfrm>
            <a:off x="101614" y="4436956"/>
            <a:ext cx="5279638" cy="2167124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47310598"/>
              </p:ext>
            </p:extLst>
          </p:nvPr>
        </p:nvGraphicFramePr>
        <p:xfrm>
          <a:off x="3126984" y="138040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1016" y="0"/>
            <a:ext cx="7359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#</a:t>
            </a:r>
            <a:r>
              <a:rPr lang="fr-FR" sz="5400" b="1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Learning</a:t>
            </a:r>
            <a:r>
              <a:rPr lang="fr-FR" sz="5400" b="1" dirty="0" err="1" smtClean="0">
                <a:solidFill>
                  <a:srgbClr val="F4964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</a:t>
            </a:r>
            <a:r>
              <a:rPr lang="fr-FR" sz="5400" b="1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Progress</a:t>
            </a:r>
            <a:endParaRPr lang="en-GB" sz="5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647" y="1566972"/>
            <a:ext cx="3964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Do you think the </a:t>
            </a:r>
            <a:r>
              <a:rPr lang="en-US" sz="3200" b="1" dirty="0">
                <a:latin typeface="Century Gothic" panose="020B0502020202020204" pitchFamily="34" charset="0"/>
                <a:cs typeface="Arial" panose="020B0604020202020204" pitchFamily="34" charset="0"/>
                <a:hlinkClick r:id="rId5"/>
              </a:rPr>
              <a:t>#COVID19</a:t>
            </a:r>
            <a:r>
              <a:rPr 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 crisis will change </a:t>
            </a:r>
            <a:r>
              <a:rPr lang="en-US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young people's career aspirations</a:t>
            </a:r>
            <a:r>
              <a:rPr 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  <a:endParaRPr lang="en-GB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9818" y="2339761"/>
            <a:ext cx="306801" cy="249027"/>
          </a:xfrm>
          <a:prstGeom prst="rect">
            <a:avLst/>
          </a:prstGeom>
        </p:spPr>
      </p:pic>
      <p:pic>
        <p:nvPicPr>
          <p:cNvPr id="1032" name="Picture 8" descr="Linkedin Logo Png - Free Transparent PNG Log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515" y="1767661"/>
            <a:ext cx="401272" cy="40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254465" y="1767661"/>
            <a:ext cx="199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1 628 </a:t>
            </a:r>
            <a:r>
              <a:rPr lang="fr-FR" sz="1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OECD</a:t>
            </a:r>
            <a:endParaRPr lang="en-GB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46604" y="2279608"/>
            <a:ext cx="199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515 </a:t>
            </a:r>
            <a:r>
              <a:rPr lang="fr-FR" sz="1200" dirty="0">
                <a:latin typeface="Century Gothic" panose="020B0502020202020204" pitchFamily="34" charset="0"/>
                <a:cs typeface="Arial" panose="020B0604020202020204" pitchFamily="34" charset="0"/>
              </a:rPr>
              <a:t>OECD</a:t>
            </a:r>
            <a:endParaRPr lang="en-GB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2995" y="1127911"/>
            <a:ext cx="1805200" cy="707886"/>
          </a:xfrm>
          <a:prstGeom prst="rect">
            <a:avLst/>
          </a:prstGeom>
          <a:solidFill>
            <a:srgbClr val="94B4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GENERAL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AUDIENCE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648" y="1164965"/>
            <a:ext cx="3269733" cy="400110"/>
          </a:xfrm>
          <a:prstGeom prst="rect">
            <a:avLst/>
          </a:prstGeom>
          <a:solidFill>
            <a:srgbClr val="4D82BF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QUESTION 1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97131" y="1154845"/>
            <a:ext cx="159101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RESPONSES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l="58749" t="27778" r="33326" b="60555"/>
          <a:stretch/>
        </p:blipFill>
        <p:spPr>
          <a:xfrm>
            <a:off x="10592638" y="6065652"/>
            <a:ext cx="1571226" cy="743460"/>
          </a:xfrm>
          <a:prstGeom prst="rect">
            <a:avLst/>
          </a:prstGeom>
        </p:spPr>
      </p:pic>
      <p:pic>
        <p:nvPicPr>
          <p:cNvPr id="29" name="Picture 2" descr="Education and Employers – Working together for young peop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518" y="5675578"/>
            <a:ext cx="1120727" cy="38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Visual identit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9" y="4861653"/>
            <a:ext cx="992657" cy="5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093876" y="3713681"/>
            <a:ext cx="1441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atin typeface="Century Gothic" panose="020B0502020202020204" pitchFamily="34" charset="0"/>
              </a:rPr>
              <a:t>YES</a:t>
            </a:r>
          </a:p>
          <a:p>
            <a:r>
              <a:rPr lang="fr-FR" sz="4400" b="1" dirty="0" smtClean="0">
                <a:latin typeface="Century Gothic" panose="020B0502020202020204" pitchFamily="34" charset="0"/>
              </a:rPr>
              <a:t>78%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68332" y="2588788"/>
            <a:ext cx="1441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Century Gothic" panose="020B0502020202020204" pitchFamily="34" charset="0"/>
              </a:rPr>
              <a:t>NO</a:t>
            </a:r>
            <a:br>
              <a:rPr lang="fr-FR" sz="4400" b="1" dirty="0" smtClean="0">
                <a:latin typeface="Century Gothic" panose="020B0502020202020204" pitchFamily="34" charset="0"/>
              </a:rPr>
            </a:br>
            <a:r>
              <a:rPr lang="fr-FR" sz="4400" b="1" dirty="0" smtClean="0">
                <a:latin typeface="Century Gothic" panose="020B0502020202020204" pitchFamily="34" charset="0"/>
              </a:rPr>
              <a:t>14%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88708" y="2131709"/>
            <a:ext cx="1441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atin typeface="Century Gothic" panose="020B0502020202020204" pitchFamily="34" charset="0"/>
              </a:rPr>
              <a:t>?</a:t>
            </a:r>
          </a:p>
          <a:p>
            <a:pPr algn="ctr"/>
            <a:r>
              <a:rPr lang="fr-FR" sz="4400" b="1" dirty="0" smtClean="0">
                <a:latin typeface="Century Gothic" panose="020B0502020202020204" pitchFamily="34" charset="0"/>
              </a:rPr>
              <a:t>8%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568" t="28646" r="32284" b="32552"/>
          <a:stretch/>
        </p:blipFill>
        <p:spPr>
          <a:xfrm>
            <a:off x="101614" y="4436956"/>
            <a:ext cx="5279638" cy="2167124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1470206"/>
              </p:ext>
            </p:extLst>
          </p:nvPr>
        </p:nvGraphicFramePr>
        <p:xfrm>
          <a:off x="3168468" y="138889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9398" y="1566972"/>
            <a:ext cx="35335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Do you think the </a:t>
            </a:r>
            <a:r>
              <a:rPr lang="en-US" sz="3200" b="1" dirty="0">
                <a:latin typeface="Century Gothic" panose="020B0502020202020204" pitchFamily="34" charset="0"/>
                <a:cs typeface="Arial" panose="020B0604020202020204" pitchFamily="34" charset="0"/>
                <a:hlinkClick r:id="rId5"/>
              </a:rPr>
              <a:t>#COVID19</a:t>
            </a:r>
            <a:r>
              <a:rPr 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 </a:t>
            </a:r>
            <a:r>
              <a:rPr lang="en-US" sz="3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crisis </a:t>
            </a:r>
            <a:r>
              <a:rPr 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will </a:t>
            </a:r>
            <a:r>
              <a:rPr lang="en-US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change </a:t>
            </a:r>
            <a:r>
              <a:rPr lang="en-US" sz="3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your career </a:t>
            </a:r>
            <a:r>
              <a:rPr lang="en-US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aspirations?</a:t>
            </a:r>
            <a:endParaRPr lang="en-GB" sz="3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452" y="1811987"/>
            <a:ext cx="336598" cy="3365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87838" y="1789974"/>
            <a:ext cx="1599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233 </a:t>
            </a:r>
            <a:r>
              <a:rPr lang="fr-FR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OECD</a:t>
            </a:r>
            <a:r>
              <a:rPr lang="fr-F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2995" y="1141978"/>
            <a:ext cx="180520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Instagram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58749" t="27778" r="33326" b="60555"/>
          <a:stretch/>
        </p:blipFill>
        <p:spPr>
          <a:xfrm>
            <a:off x="10592638" y="6065652"/>
            <a:ext cx="1571226" cy="743460"/>
          </a:xfrm>
          <a:prstGeom prst="rect">
            <a:avLst/>
          </a:prstGeom>
        </p:spPr>
      </p:pic>
      <p:pic>
        <p:nvPicPr>
          <p:cNvPr id="19" name="Picture 2" descr="Education and Employers – Working together for young peop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518" y="5675578"/>
            <a:ext cx="1120727" cy="38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Visual identit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9" y="4861653"/>
            <a:ext cx="992657" cy="5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9398" y="1164965"/>
            <a:ext cx="3269733" cy="400110"/>
          </a:xfrm>
          <a:prstGeom prst="rect">
            <a:avLst/>
          </a:prstGeom>
          <a:solidFill>
            <a:srgbClr val="4D82BF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QUESTION 1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97131" y="1154845"/>
            <a:ext cx="159101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RESPONSES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8138" y="2774279"/>
            <a:ext cx="1441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atin typeface="Century Gothic" panose="020B0502020202020204" pitchFamily="34" charset="0"/>
              </a:rPr>
              <a:t>YES</a:t>
            </a:r>
          </a:p>
          <a:p>
            <a:r>
              <a:rPr lang="fr-FR" sz="4400" b="1" dirty="0" smtClean="0">
                <a:latin typeface="Century Gothic" panose="020B0502020202020204" pitchFamily="34" charset="0"/>
              </a:rPr>
              <a:t>52%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57923" y="2774279"/>
            <a:ext cx="1441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Century Gothic" panose="020B0502020202020204" pitchFamily="34" charset="0"/>
              </a:rPr>
              <a:t>NO</a:t>
            </a:r>
            <a:br>
              <a:rPr lang="fr-FR" sz="4400" b="1" dirty="0" smtClean="0">
                <a:latin typeface="Century Gothic" panose="020B0502020202020204" pitchFamily="34" charset="0"/>
              </a:rPr>
            </a:br>
            <a:r>
              <a:rPr lang="fr-FR" sz="4400" b="1" dirty="0" smtClean="0">
                <a:latin typeface="Century Gothic" panose="020B0502020202020204" pitchFamily="34" charset="0"/>
              </a:rPr>
              <a:t>48%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016" y="0"/>
            <a:ext cx="7359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#</a:t>
            </a:r>
            <a:r>
              <a:rPr lang="fr-FR" sz="5400" b="1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Learning</a:t>
            </a:r>
            <a:r>
              <a:rPr lang="fr-FR" sz="5400" b="1" dirty="0" err="1" smtClean="0">
                <a:solidFill>
                  <a:srgbClr val="F4964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</a:t>
            </a:r>
            <a:r>
              <a:rPr lang="fr-FR" sz="5400" b="1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Progress</a:t>
            </a:r>
            <a:endParaRPr lang="en-GB" sz="5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821" t="29948" r="41361" b="34895"/>
          <a:stretch/>
        </p:blipFill>
        <p:spPr>
          <a:xfrm>
            <a:off x="562248" y="4098223"/>
            <a:ext cx="3619500" cy="2571750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289680"/>
              </p:ext>
            </p:extLst>
          </p:nvPr>
        </p:nvGraphicFramePr>
        <p:xfrm>
          <a:off x="3168468" y="149008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2248" y="1566972"/>
            <a:ext cx="4057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Do you think </a:t>
            </a:r>
            <a:r>
              <a:rPr lang="en-US" sz="28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#COVID-19 </a:t>
            </a:r>
            <a:r>
              <a:rPr lang="en-US" sz="2800" dirty="0">
                <a:latin typeface="Century Gothic" panose="020B0502020202020204" pitchFamily="34" charset="0"/>
              </a:rPr>
              <a:t>has changed the way young people think about </a:t>
            </a:r>
            <a:r>
              <a:rPr lang="en-US" sz="2800" b="1" dirty="0">
                <a:latin typeface="Century Gothic" panose="020B0502020202020204" pitchFamily="34" charset="0"/>
              </a:rPr>
              <a:t>the skills they need to contribute to society?</a:t>
            </a:r>
            <a:endParaRPr lang="en-GB" sz="4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248" y="1164965"/>
            <a:ext cx="3269733" cy="400110"/>
          </a:xfrm>
          <a:prstGeom prst="rect">
            <a:avLst/>
          </a:prstGeom>
          <a:solidFill>
            <a:srgbClr val="4D82BF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QUESTION 2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180" y="2363664"/>
            <a:ext cx="306801" cy="249027"/>
          </a:xfrm>
          <a:prstGeom prst="rect">
            <a:avLst/>
          </a:prstGeom>
        </p:spPr>
      </p:pic>
      <p:pic>
        <p:nvPicPr>
          <p:cNvPr id="22" name="Picture 8" descr="Linkedin Logo Png - Free Transparent PNG Log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877" y="1829664"/>
            <a:ext cx="401272" cy="40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201977" y="1829664"/>
            <a:ext cx="199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2 760 </a:t>
            </a:r>
            <a:r>
              <a:rPr lang="fr-FR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OECD</a:t>
            </a:r>
            <a:endParaRPr lang="en-GB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73427" y="2288928"/>
            <a:ext cx="199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160 </a:t>
            </a:r>
            <a:r>
              <a:rPr lang="fr-FR" sz="1400" dirty="0">
                <a:latin typeface="Century Gothic" panose="020B0502020202020204" pitchFamily="34" charset="0"/>
                <a:cs typeface="Arial" panose="020B0604020202020204" pitchFamily="34" charset="0"/>
              </a:rPr>
              <a:t>OECD</a:t>
            </a:r>
            <a:endParaRPr lang="en-GB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97131" y="1154845"/>
            <a:ext cx="159101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RESPONSES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l="58749" t="27778" r="33326" b="60555"/>
          <a:stretch/>
        </p:blipFill>
        <p:spPr>
          <a:xfrm>
            <a:off x="10592638" y="6065652"/>
            <a:ext cx="1571226" cy="743460"/>
          </a:xfrm>
          <a:prstGeom prst="rect">
            <a:avLst/>
          </a:prstGeom>
        </p:spPr>
      </p:pic>
      <p:pic>
        <p:nvPicPr>
          <p:cNvPr id="29" name="Picture 2" descr="Education and Employers – Working together for young peop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518" y="5675578"/>
            <a:ext cx="1120727" cy="38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Visual identit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9" y="4861653"/>
            <a:ext cx="992657" cy="5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906675" y="3852498"/>
            <a:ext cx="1441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atin typeface="Century Gothic" panose="020B0502020202020204" pitchFamily="34" charset="0"/>
              </a:rPr>
              <a:t>YES</a:t>
            </a:r>
          </a:p>
          <a:p>
            <a:r>
              <a:rPr lang="fr-FR" sz="4400" b="1" dirty="0" smtClean="0">
                <a:latin typeface="Century Gothic" panose="020B0502020202020204" pitchFamily="34" charset="0"/>
              </a:rPr>
              <a:t>72%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9737" y="2946389"/>
            <a:ext cx="1441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Century Gothic" panose="020B0502020202020204" pitchFamily="34" charset="0"/>
              </a:rPr>
              <a:t>NO</a:t>
            </a:r>
            <a:br>
              <a:rPr lang="fr-FR" sz="4400" b="1" dirty="0" smtClean="0">
                <a:latin typeface="Century Gothic" panose="020B0502020202020204" pitchFamily="34" charset="0"/>
              </a:rPr>
            </a:br>
            <a:r>
              <a:rPr lang="fr-FR" sz="4400" b="1" dirty="0" smtClean="0">
                <a:latin typeface="Century Gothic" panose="020B0502020202020204" pitchFamily="34" charset="0"/>
              </a:rPr>
              <a:t>19%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48331" y="2119918"/>
            <a:ext cx="1441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atin typeface="Century Gothic" panose="020B0502020202020204" pitchFamily="34" charset="0"/>
              </a:rPr>
              <a:t>?</a:t>
            </a:r>
          </a:p>
          <a:p>
            <a:pPr algn="ctr"/>
            <a:r>
              <a:rPr lang="fr-FR" sz="4400" b="1" dirty="0" smtClean="0">
                <a:latin typeface="Century Gothic" panose="020B0502020202020204" pitchFamily="34" charset="0"/>
              </a:rPr>
              <a:t>9%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82995" y="1127911"/>
            <a:ext cx="1805200" cy="707886"/>
          </a:xfrm>
          <a:prstGeom prst="rect">
            <a:avLst/>
          </a:prstGeom>
          <a:solidFill>
            <a:srgbClr val="94B4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GENERAL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AUDIENCE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016" y="0"/>
            <a:ext cx="7359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#</a:t>
            </a:r>
            <a:r>
              <a:rPr lang="fr-FR" sz="5400" b="1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Learning</a:t>
            </a:r>
            <a:r>
              <a:rPr lang="fr-FR" sz="5400" b="1" dirty="0" err="1" smtClean="0">
                <a:solidFill>
                  <a:srgbClr val="F4964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</a:t>
            </a:r>
            <a:r>
              <a:rPr lang="fr-FR" sz="5400" b="1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Progress</a:t>
            </a:r>
            <a:endParaRPr lang="en-GB" sz="5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65616754"/>
              </p:ext>
            </p:extLst>
          </p:nvPr>
        </p:nvGraphicFramePr>
        <p:xfrm>
          <a:off x="3168468" y="138889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8231" y="1638193"/>
            <a:ext cx="4198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Do you think #</a:t>
            </a:r>
            <a:r>
              <a:rPr lang="en-US" sz="28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COVID-19</a:t>
            </a:r>
            <a:r>
              <a:rPr lang="en-US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has changed the way you think about the </a:t>
            </a:r>
            <a:r>
              <a:rPr lang="en-US" sz="2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skills you need to contribute to society?</a:t>
            </a:r>
            <a:endParaRPr lang="en-GB" sz="28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000" y="1828354"/>
            <a:ext cx="336598" cy="3365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90750" y="1811987"/>
            <a:ext cx="141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114 </a:t>
            </a:r>
            <a:r>
              <a:rPr lang="fr-FR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OECD</a:t>
            </a:r>
            <a:r>
              <a:rPr lang="fr-F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2995" y="1141978"/>
            <a:ext cx="180520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Instagram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248" y="1164965"/>
            <a:ext cx="3269733" cy="400110"/>
          </a:xfrm>
          <a:prstGeom prst="rect">
            <a:avLst/>
          </a:prstGeom>
          <a:solidFill>
            <a:srgbClr val="4D82BF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QUESTION 2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30821" t="29948" r="41361" b="34895"/>
          <a:stretch/>
        </p:blipFill>
        <p:spPr>
          <a:xfrm>
            <a:off x="562248" y="4098223"/>
            <a:ext cx="3619500" cy="25717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797131" y="1154845"/>
            <a:ext cx="159101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RESPONSES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l="58749" t="27778" r="33326" b="60555"/>
          <a:stretch/>
        </p:blipFill>
        <p:spPr>
          <a:xfrm>
            <a:off x="10592638" y="6065652"/>
            <a:ext cx="1571226" cy="743460"/>
          </a:xfrm>
          <a:prstGeom prst="rect">
            <a:avLst/>
          </a:prstGeom>
        </p:spPr>
      </p:pic>
      <p:pic>
        <p:nvPicPr>
          <p:cNvPr id="25" name="Picture 2" descr="Education and Employers – Working together for young peop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518" y="5675578"/>
            <a:ext cx="1120727" cy="38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Visual identit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9" y="4861653"/>
            <a:ext cx="992657" cy="5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228138" y="2507579"/>
            <a:ext cx="1441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atin typeface="Century Gothic" panose="020B0502020202020204" pitchFamily="34" charset="0"/>
              </a:rPr>
              <a:t>YES</a:t>
            </a:r>
          </a:p>
          <a:p>
            <a:r>
              <a:rPr lang="fr-FR" sz="4400" b="1" dirty="0" smtClean="0">
                <a:latin typeface="Century Gothic" panose="020B0502020202020204" pitchFamily="34" charset="0"/>
              </a:rPr>
              <a:t>75%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57923" y="2469479"/>
            <a:ext cx="1441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Century Gothic" panose="020B0502020202020204" pitchFamily="34" charset="0"/>
              </a:rPr>
              <a:t>NO</a:t>
            </a:r>
            <a:br>
              <a:rPr lang="fr-FR" sz="4400" b="1" dirty="0" smtClean="0">
                <a:latin typeface="Century Gothic" panose="020B0502020202020204" pitchFamily="34" charset="0"/>
              </a:rPr>
            </a:br>
            <a:r>
              <a:rPr lang="fr-FR" sz="4400" b="1" dirty="0" smtClean="0">
                <a:latin typeface="Century Gothic" panose="020B0502020202020204" pitchFamily="34" charset="0"/>
              </a:rPr>
              <a:t>25%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016" y="0"/>
            <a:ext cx="7359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#</a:t>
            </a:r>
            <a:r>
              <a:rPr lang="fr-FR" sz="5400" b="1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Learning</a:t>
            </a:r>
            <a:r>
              <a:rPr lang="fr-FR" sz="5400" b="1" dirty="0" err="1" smtClean="0">
                <a:solidFill>
                  <a:srgbClr val="F4964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</a:t>
            </a:r>
            <a:r>
              <a:rPr lang="fr-FR" sz="5400" b="1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Progress</a:t>
            </a:r>
            <a:endParaRPr lang="en-GB" sz="5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C5525ED318FBCD45A7B1D6513A1DA1BB" ma:contentTypeVersion="83" ma:contentTypeDescription="" ma:contentTypeScope="" ma:versionID="8ff9a6fdbd3a4ebc50ddd809afce6f37">
  <xsd:schema xmlns:xsd="http://www.w3.org/2001/XMLSchema" xmlns:xs="http://www.w3.org/2001/XMLSchema" xmlns:p="http://schemas.microsoft.com/office/2006/metadata/properties" xmlns:ns1="54c4cd27-f286-408f-9ce0-33c1e0f3ab39" xmlns:ns2="53ef09d3-be3b-480e-b964-6abcd51e1935" xmlns:ns3="5e5aadef-8b30-4ff8-b5b1-7d1b9c533671" xmlns:ns5="c9f238dd-bb73-4aef-a7a5-d644ad823e52" xmlns:ns6="ca82dde9-3436-4d3d-bddd-d31447390034" xmlns:ns7="ad04319e-2ddb-44a7-b048-ce342650fedc" xmlns:ns8="http://schemas.microsoft.com/sharepoint/v4" targetNamespace="http://schemas.microsoft.com/office/2006/metadata/properties" ma:root="true" ma:fieldsID="46af7d6d8ab231ad87e51bb774093b0a" ns1:_="" ns2:_="" ns3:_="" ns5:_="" ns6:_="" ns7:_="" ns8:_="">
    <xsd:import namespace="54c4cd27-f286-408f-9ce0-33c1e0f3ab39"/>
    <xsd:import namespace="53ef09d3-be3b-480e-b964-6abcd51e1935"/>
    <xsd:import namespace="5e5aadef-8b30-4ff8-b5b1-7d1b9c533671"/>
    <xsd:import namespace="c9f238dd-bb73-4aef-a7a5-d644ad823e52"/>
    <xsd:import namespace="ca82dde9-3436-4d3d-bddd-d31447390034"/>
    <xsd:import namespace="ad04319e-2ddb-44a7-b048-ce342650fedc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3:Project_x003a_Project_x0020_status" minOccurs="0"/>
                <xsd:element ref="ns6:TaxCatchAll" minOccurs="0"/>
                <xsd:element ref="ns6:TaxCatchAllLabel" minOccurs="0"/>
                <xsd:element ref="ns1:OECDMeetingDate" minOccurs="0"/>
                <xsd:element ref="ns6:OECDlanguage" minOccurs="0"/>
                <xsd:element ref="ns3:p1c12681c75d4ee78db9bc419593e3ef" minOccurs="0"/>
                <xsd:element ref="ns2:cd1303984f6941acaae8f26eb2d2cd52" minOccurs="0"/>
                <xsd:element ref="ns3:dad6297e8fe847869653ede8f8cf4bcd" minOccurs="0"/>
                <xsd:element ref="ns3:OECDSharingStatus" minOccurs="0"/>
                <xsd:element ref="ns3:OECDCommunityDocumentURL" minOccurs="0"/>
                <xsd:element ref="ns3:OECDCommunityDocumentID" minOccurs="0"/>
                <xsd:element ref="ns2:eShareHorizProjTaxHTField0" minOccurs="0"/>
                <xsd:element ref="ns7:d0b6f6ac229144c2899590f0436d9385" minOccurs="0"/>
                <xsd:element ref="ns3:OECDTagsCache" minOccurs="0"/>
                <xsd:element ref="ns8:IconOverlay" minOccurs="0"/>
                <xsd:element ref="ns2:OECDAllRelatedUsers" minOccurs="0"/>
                <xsd:element ref="ns3:SharedWithUsers" minOccurs="0"/>
                <xsd:element ref="ns1:OECD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28" nillable="true" ma:displayName="Meeting Date" ma:default="" ma:format="DateOnly" ma:hidden="true" ma:internalName="OECDMeetingDate">
      <xsd:simpleType>
        <xsd:restriction base="dms:DateTime"/>
      </xsd:simpleType>
    </xsd:element>
    <xsd:element name="OECDYear" ma:index="47" nillable="true" ma:displayName="Year" ma:description="" ma:internalName="OECDYea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f09d3-be3b-480e-b964-6abcd51e1935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>
      <xsd:simpleType>
        <xsd:restriction base="dms:DateTime"/>
      </xsd:simpleType>
    </xsd:element>
    <xsd:element name="cd1303984f6941acaae8f26eb2d2cd52" ma:index="34" nillable="true" ma:taxonomy="true" ma:internalName="cd1303984f6941acaae8f26eb2d2cd52" ma:taxonomyFieldName="OECDHorizontalProjects" ma:displayName="Horizontal project" ma:default="" ma:fieldId="{cd130398-4f69-41ac-aae8-f26eb2d2cd52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39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5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aadef-8b30-4ff8-b5b1-7d1b9c533671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34f7e662-aa91-4189-85ee-2d927aa29d99" ma:internalName="OECDProjectLookup" ma:readOnly="false" ma:showField="OECDShortProjectName" ma:web="5e5aadef-8b30-4ff8-b5b1-7d1b9c533671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34f7e662-aa91-4189-85ee-2d927aa29d99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_x003a_Project_x0020_status" ma:index="23" nillable="true" ma:displayName="Project:Project status" ma:hidden="true" ma:list="34f7e662-aa91-4189-85ee-2d927aa29d99" ma:internalName="Project_x003A_Project_x0020_status" ma:readOnly="true" ma:showField="OECDProjectStatus" ma:web="5e5aadef-8b30-4ff8-b5b1-7d1b9c533671">
      <xsd:simpleType>
        <xsd:restriction base="dms:Lookup"/>
      </xsd:simpleType>
    </xsd:element>
    <xsd:element name="p1c12681c75d4ee78db9bc419593e3ef" ma:index="31" nillable="true" ma:displayName="Deliverable partners_0" ma:hidden="true" ma:internalName="p1c12681c75d4ee78db9bc419593e3ef">
      <xsd:simpleType>
        <xsd:restriction base="dms:Note"/>
      </xsd:simpleType>
    </xsd:element>
    <xsd:element name="dad6297e8fe847869653ede8f8cf4bcd" ma:index="35" nillable="true" ma:taxonomy="true" ma:internalName="dad6297e8fe847869653ede8f8cf4bcd" ma:taxonomyFieldName="OECDProjectOwnerStructure" ma:displayName="Project owner" ma:readOnly="false" ma:default="" ma:fieldId="dad6297e-8fe8-4786-9653-ede8f8cf4bcd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36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7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38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43" nillable="true" ma:displayName="Tags cache" ma:description="" ma:hidden="true" ma:internalName="OECDTagsCache">
      <xsd:simpleType>
        <xsd:restriction base="dms:Note"/>
      </xsd:simpleType>
    </xsd:element>
    <xsd:element name="SharedWithUsers" ma:index="4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b9f544a8-2f60-4490-a403-bec04ed4e02c}" ma:internalName="TaxCatchAll" ma:showField="CatchAllData" ma:web="53ef09d3-be3b-480e-b964-6abcd51e1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7" nillable="true" ma:displayName="Taxonomy Catch All Column1" ma:hidden="true" ma:list="{b9f544a8-2f60-4490-a403-bec04ed4e02c}" ma:internalName="TaxCatchAllLabel" ma:readOnly="true" ma:showField="CatchAllDataLabel" ma:web="53ef09d3-be3b-480e-b964-6abcd51e1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CDlanguage" ma:index="29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4319e-2ddb-44a7-b048-ce342650fedc" elementFormDefault="qualified">
    <xsd:import namespace="http://schemas.microsoft.com/office/2006/documentManagement/types"/>
    <xsd:import namespace="http://schemas.microsoft.com/office/infopath/2007/PartnerControls"/>
    <xsd:element name="d0b6f6ac229144c2899590f0436d9385" ma:index="41" nillable="true" ma:taxonomy="true" ma:internalName="d0b6f6ac229144c2899590f0436d9385" ma:taxonomyFieldName="OECDProject" ma:displayName="Project" ma:readOnly="false" ma:fieldId="{d0b6f6ac-2291-44c2-8995-90f0436d9385}" ma:taxonomyMulti="true" ma:sspId="27ec883c-a62c-444f-a935-fcddb579e39d" ma:termSetId="b5e75247-3930-4a71-97e6-f289a66a0d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3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4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d6297e8fe847869653ede8f8cf4bcd xmlns="5e5aadef-8b30-4ff8-b5b1-7d1b9c53367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PAC/MCC</TermName>
          <TermId xmlns="http://schemas.microsoft.com/office/infopath/2007/PartnerControls">4da3dfec-6a48-4340-ae3a-0e63b5650080</TermId>
        </TermInfo>
      </Terms>
    </dad6297e8fe847869653ede8f8cf4bcd>
    <OECDSharingStatus xmlns="5e5aadef-8b30-4ff8-b5b1-7d1b9c533671" xsi:nil="true"/>
    <OECDKimBussinessContext xmlns="54c4cd27-f286-408f-9ce0-33c1e0f3ab39" xsi:nil="true"/>
    <OECDMainProject xmlns="5e5aadef-8b30-4ff8-b5b1-7d1b9c533671">10</OECDMainProject>
    <OECDCommunityDocumentURL xmlns="5e5aadef-8b30-4ff8-b5b1-7d1b9c533671" xsi:nil="true"/>
    <OECDProjectMembers xmlns="5e5aadef-8b30-4ff8-b5b1-7d1b9c533671">
      <UserInfo>
        <DisplayName>MONSAINGEON-LAVURI Flora, PAC/MCC</DisplayName>
        <AccountId>5195</AccountId>
        <AccountType/>
      </UserInfo>
      <UserInfo>
        <DisplayName>CHARLET France, PAC/MCC</DisplayName>
        <AccountId>5104</AccountId>
        <AccountType/>
      </UserInfo>
      <UserInfo>
        <DisplayName>VILLANOVA Nuria, PAC/MCC</DisplayName>
        <AccountId>3561</AccountId>
        <AccountType/>
      </UserInfo>
      <UserInfo>
        <DisplayName>KRAIG-ERNANDES Katherine, PAC/MCC</DisplayName>
        <AccountId>49</AccountId>
        <AccountType/>
      </UserInfo>
      <UserInfo>
        <DisplayName>LANCASTER Kate, PAC/CORP</DisplayName>
        <AccountId>107</AccountId>
        <AccountType/>
      </UserInfo>
      <UserInfo>
        <DisplayName>MACLACHLAN Shayne, PAC/MCC</DisplayName>
        <AccountId>523</AccountId>
        <AccountType/>
      </UserInfo>
      <UserInfo>
        <DisplayName>DE LA ROCHEBROCHARD Jean, PAC/MCC</DisplayName>
        <AccountId>515</AccountId>
        <AccountType/>
      </UserInfo>
      <UserInfo>
        <DisplayName>CRUMP Genieve, PAC/MCC</DisplayName>
        <AccountId>5405</AccountId>
        <AccountType/>
      </UserInfo>
      <UserInfo>
        <DisplayName>KNOTT Julian, PAC</DisplayName>
        <AccountId>458</AccountId>
        <AccountType/>
      </UserInfo>
      <UserInfo>
        <DisplayName>BAUDOUIN Ludivine, PAC/DAA</DisplayName>
        <AccountId>223</AccountId>
        <AccountType/>
      </UserInfo>
      <UserInfo>
        <DisplayName>MITTON Terri, PAC/DED</DisplayName>
        <AccountId>80</AccountId>
        <AccountType/>
      </UserInfo>
    </OECDProjectMembers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6.4.1.1.1 Under the direction of the Secretary-General and in cooperation with Directorates, develop OECD corporate communications priorities, narrative and strategic communications planning.</TermName>
          <TermId xmlns="http://schemas.microsoft.com/office/infopath/2007/PartnerControls">7eac440a-50a1-4b6e-b116-28817de96dcd</TermId>
        </TermInfo>
      </Terms>
    </eSharePWBTaxHTField0>
    <OECDlanguage xmlns="ca82dde9-3436-4d3d-bddd-d31447390034">English</OECDlanguage>
    <d0b6f6ac229144c2899590f0436d9385 xmlns="ad04319e-2ddb-44a7-b048-ce342650fedc">
      <Terms xmlns="http://schemas.microsoft.com/office/infopath/2007/PartnerControls"/>
    </d0b6f6ac229144c2899590f0436d9385>
    <IconOverlay xmlns="http://schemas.microsoft.com/sharepoint/v4" xsi:nil="true"/>
    <OECDProjectLookup xmlns="5e5aadef-8b30-4ff8-b5b1-7d1b9c533671">51</OECDProjectLookup>
    <OECDProjectManager xmlns="5e5aadef-8b30-4ff8-b5b1-7d1b9c533671">
      <UserInfo>
        <DisplayName/>
        <AccountId>49</AccountId>
        <AccountType/>
      </UserInfo>
    </OECDProjectManager>
    <cd1303984f6941acaae8f26eb2d2cd52 xmlns="53ef09d3-be3b-480e-b964-6abcd51e1935">
      <Terms xmlns="http://schemas.microsoft.com/office/infopath/2007/PartnerControls"/>
    </cd1303984f6941acaae8f26eb2d2cd52>
    <OECDMeetingDate xmlns="54c4cd27-f286-408f-9ce0-33c1e0f3ab39" xsi:nil="true"/>
    <eShareHorizProjTaxHTField0 xmlns="53ef09d3-be3b-480e-b964-6abcd51e1935" xsi:nil="true"/>
    <eShareCommitteeTaxHTField0 xmlns="c9f238dd-bb73-4aef-a7a5-d644ad823e52">
      <Terms xmlns="http://schemas.microsoft.com/office/infopath/2007/PartnerControls"/>
    </eShareCommitteeTaxHTField0>
    <OECDYear xmlns="54c4cd27-f286-408f-9ce0-33c1e0f3ab39" xsi:nil="true"/>
    <OECDKimProvenance xmlns="54c4cd27-f286-408f-9ce0-33c1e0f3ab39" xsi:nil="true"/>
    <OECDCommunityDocumentID xmlns="5e5aadef-8b30-4ff8-b5b1-7d1b9c533671" xsi:nil="true"/>
    <OECDPinnedBy xmlns="5e5aadef-8b30-4ff8-b5b1-7d1b9c533671">
      <UserInfo>
        <DisplayName/>
        <AccountId xsi:nil="true"/>
        <AccountType/>
      </UserInfo>
    </OECDPinnedBy>
    <OECDKimStatus xmlns="54c4cd27-f286-408f-9ce0-33c1e0f3ab39">Draft</OECDKimStatus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Labour</TermName>
          <TermId xmlns="http://schemas.microsoft.com/office/infopath/2007/PartnerControls">9c96754d-5db2-4682-a431-266ac481e73b</TermId>
        </TermInfo>
        <TermInfo xmlns="http://schemas.microsoft.com/office/infopath/2007/PartnerControls">
          <TermName xmlns="http://schemas.microsoft.com/office/infopath/2007/PartnerControls">Skills</TermName>
          <TermId xmlns="http://schemas.microsoft.com/office/infopath/2007/PartnerControls">cfb0c4bc-ef0d-44ad-811d-389e928c8141</TermId>
        </TermInfo>
      </Terms>
    </eShareTopicTaxHTField0>
    <p1c12681c75d4ee78db9bc419593e3ef xmlns="5e5aadef-8b30-4ff8-b5b1-7d1b9c533671" xsi:nil="true"/>
    <OECDTagsCache xmlns="5e5aadef-8b30-4ff8-b5b1-7d1b9c533671" xsi:nil="true"/>
    <OECDExpirationDate xmlns="53ef09d3-be3b-480e-b964-6abcd51e1935" xsi:nil="true"/>
    <eShareKeywordsTaxHTField0 xmlns="c9f238dd-bb73-4aef-a7a5-d644ad823e52">
      <Terms xmlns="http://schemas.microsoft.com/office/infopath/2007/PartnerControls"/>
    </eShareKeywordsTaxHTField0>
    <TaxCatchAll xmlns="ca82dde9-3436-4d3d-bddd-d31447390034">
      <Value>459</Value>
      <Value>394</Value>
      <Value>861</Value>
      <Value>844</Value>
    </TaxCatchAll>
    <OECDAllRelatedUsers xmlns="53ef09d3-be3b-480e-b964-6abcd51e1935">
      <UserInfo>
        <DisplayName/>
        <AccountId xsi:nil="true"/>
        <AccountType/>
      </UserInfo>
    </OECDAllRelatedUsers>
  </documentManagement>
</p:properties>
</file>

<file path=customXml/itemProps1.xml><?xml version="1.0" encoding="utf-8"?>
<ds:datastoreItem xmlns:ds="http://schemas.openxmlformats.org/officeDocument/2006/customXml" ds:itemID="{C2017F1F-BBA0-48FC-985C-CCC0C08574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53ef09d3-be3b-480e-b964-6abcd51e1935"/>
    <ds:schemaRef ds:uri="5e5aadef-8b30-4ff8-b5b1-7d1b9c533671"/>
    <ds:schemaRef ds:uri="c9f238dd-bb73-4aef-a7a5-d644ad823e52"/>
    <ds:schemaRef ds:uri="ca82dde9-3436-4d3d-bddd-d31447390034"/>
    <ds:schemaRef ds:uri="ad04319e-2ddb-44a7-b048-ce342650fedc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0DFB4A-BBE3-43CE-A1C1-CF7771EFD5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50912BF-0981-4597-B32D-69202A95C6D7}">
  <ds:schemaRefs>
    <ds:schemaRef ds:uri="http://www.oecd.org/eshare/projectsentre/CtFieldPriority/"/>
    <ds:schemaRef ds:uri="http://schemas.microsoft.com/2003/10/Serialization/Arrays"/>
  </ds:schemaRefs>
</ds:datastoreItem>
</file>

<file path=customXml/itemProps4.xml><?xml version="1.0" encoding="utf-8"?>
<ds:datastoreItem xmlns:ds="http://schemas.openxmlformats.org/officeDocument/2006/customXml" ds:itemID="{14E0B0AC-22E3-43A4-A80E-49F7D95BA85D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FC76FD1-45E2-47C8-B078-9CCE6E9344D1}">
  <ds:schemaRefs>
    <ds:schemaRef ds:uri="http://schemas.microsoft.com/office/2006/metadata/properties"/>
    <ds:schemaRef ds:uri="5e5aadef-8b30-4ff8-b5b1-7d1b9c533671"/>
    <ds:schemaRef ds:uri="54c4cd27-f286-408f-9ce0-33c1e0f3ab39"/>
    <ds:schemaRef ds:uri="53ef09d3-be3b-480e-b964-6abcd51e1935"/>
    <ds:schemaRef ds:uri="http://schemas.microsoft.com/sharepoint/v4"/>
    <ds:schemaRef ds:uri="http://purl.org/dc/terms/"/>
    <ds:schemaRef ds:uri="http://schemas.openxmlformats.org/package/2006/metadata/core-properties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ca82dde9-3436-4d3d-bddd-d31447390034"/>
    <ds:schemaRef ds:uri="http://purl.org/dc/elements/1.1/"/>
    <ds:schemaRef ds:uri="ad04319e-2ddb-44a7-b048-ce342650fed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404</Words>
  <Application>Microsoft Office PowerPoint</Application>
  <PresentationFormat>Widescreen</PresentationFormat>
  <Paragraphs>74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MACLACHLAN Shayne, PAC/MCC</dc:creator>
  <cp:lastModifiedBy>MACLACHLAN Shayne, PAC/MCC</cp:lastModifiedBy>
  <cp:revision>27</cp:revision>
  <dcterms:created xsi:type="dcterms:W3CDTF">2020-09-07T07:45:36Z</dcterms:created>
  <dcterms:modified xsi:type="dcterms:W3CDTF">2020-09-08T09:13:23Z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0x0101008B4DD370EC31429186F3AD49F0D3098F00D44DBCB9EB4F45278CB5C9765BE5299500A4858B360C6A491AA753F8BCA47AA91000C5525ED318FBCD45A7B1D6513A1DA1BB</vt:lpwstr>
  </property>
  <property fmtid="{D5CDD505-2E9C-101B-9397-08002B2CF9AE}" pid="3" name="OECDCountry">
    <vt:lpwstr/>
  </property>
  <property fmtid="{D5CDD505-2E9C-101B-9397-08002B2CF9AE}" pid="4" name="OECDTopic">
    <vt:lpwstr>459;#Labour|9c96754d-5db2-4682-a431-266ac481e73b;#394;#Skills|cfb0c4bc-ef0d-44ad-811d-389e928c8141</vt:lpwstr>
  </property>
  <property fmtid="{D5CDD505-2E9C-101B-9397-08002B2CF9AE}" pid="5" name="OECDCommittee">
    <vt:lpwstr/>
  </property>
  <property fmtid="{D5CDD505-2E9C-101B-9397-08002B2CF9AE}" pid="6" name="OECDPWB">
    <vt:lpwstr>844;#6.4.1.1.1 Under the direction of the Secretary-General and in cooperation with Directorates, develop OECD corporate communications priorities, narrative and strategic communications planning.|7eac440a-50a1-4b6e-b116-28817de96dcd</vt:lpwstr>
  </property>
  <property fmtid="{D5CDD505-2E9C-101B-9397-08002B2CF9AE}" pid="7" name="OECDDeliverablePartnersStructure">
    <vt:lpwstr/>
  </property>
  <property fmtid="{D5CDD505-2E9C-101B-9397-08002B2CF9AE}" pid="8" name="OECDKeywords">
    <vt:lpwstr/>
  </property>
  <property fmtid="{D5CDD505-2E9C-101B-9397-08002B2CF9AE}" pid="9" name="OECDProject">
    <vt:lpwstr/>
  </property>
  <property fmtid="{D5CDD505-2E9C-101B-9397-08002B2CF9AE}" pid="10" name="OECDHorizontalProjects">
    <vt:lpwstr/>
  </property>
  <property fmtid="{D5CDD505-2E9C-101B-9397-08002B2CF9AE}" pid="11" name="OECDProjectOwnerStructure">
    <vt:lpwstr>861;#PAC/MCC|4da3dfec-6a48-4340-ae3a-0e63b5650080</vt:lpwstr>
  </property>
</Properties>
</file>