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8" r:id="rId7"/>
    <p:sldId id="259" r:id="rId8"/>
    <p:sldId id="260" r:id="rId9"/>
    <p:sldId id="263" r:id="rId10"/>
    <p:sldId id="264" r:id="rId11"/>
    <p:sldId id="265" r:id="rId12"/>
    <p:sldId id="266" r:id="rId13"/>
    <p:sldId id="267" r:id="rId14"/>
    <p:sldId id="268" r:id="rId15"/>
    <p:sldId id="270" r:id="rId16"/>
    <p:sldId id="271" r:id="rId17"/>
    <p:sldId id="272" r:id="rId18"/>
    <p:sldId id="273" r:id="rId19"/>
    <p:sldId id="274" r:id="rId20"/>
    <p:sldId id="28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C1D1D0-0635-73F3-6829-3E506910939D}" name="Susan Roberts" initials="SR" userId="S::susan.roberts@educationandemployers.org::4c22b813-25c8-4acf-9705-3f674a640b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ine Bibby" userId="559c30f0-c41a-497b-8e01-51d74be2b61c" providerId="ADAL" clId="{41C6CB54-B851-4442-9FC2-50FD3C1B15F9}"/>
    <pc:docChg chg="custSel delSld modSld">
      <pc:chgData name="Adeline Bibby" userId="559c30f0-c41a-497b-8e01-51d74be2b61c" providerId="ADAL" clId="{41C6CB54-B851-4442-9FC2-50FD3C1B15F9}" dt="2025-06-17T09:28:22.320" v="290" actId="20577"/>
      <pc:docMkLst>
        <pc:docMk/>
      </pc:docMkLst>
      <pc:sldChg chg="modSp mod">
        <pc:chgData name="Adeline Bibby" userId="559c30f0-c41a-497b-8e01-51d74be2b61c" providerId="ADAL" clId="{41C6CB54-B851-4442-9FC2-50FD3C1B15F9}" dt="2025-06-17T09:26:12.353" v="224" actId="20577"/>
        <pc:sldMkLst>
          <pc:docMk/>
          <pc:sldMk cId="0" sldId="257"/>
        </pc:sldMkLst>
        <pc:spChg chg="mod">
          <ac:chgData name="Adeline Bibby" userId="559c30f0-c41a-497b-8e01-51d74be2b61c" providerId="ADAL" clId="{41C6CB54-B851-4442-9FC2-50FD3C1B15F9}" dt="2025-06-17T09:26:12.353" v="224" actId="20577"/>
          <ac:spMkLst>
            <pc:docMk/>
            <pc:sldMk cId="0" sldId="257"/>
            <ac:spMk id="189" creationId="{00000000-0000-0000-0000-000000000000}"/>
          </ac:spMkLst>
        </pc:spChg>
        <pc:spChg chg="mod">
          <ac:chgData name="Adeline Bibby" userId="559c30f0-c41a-497b-8e01-51d74be2b61c" providerId="ADAL" clId="{41C6CB54-B851-4442-9FC2-50FD3C1B15F9}" dt="2025-06-17T09:25:36.771" v="220" actId="20577"/>
          <ac:spMkLst>
            <pc:docMk/>
            <pc:sldMk cId="0" sldId="257"/>
            <ac:spMk id="194" creationId="{00000000-0000-0000-0000-000000000000}"/>
          </ac:spMkLst>
        </pc:spChg>
      </pc:sldChg>
      <pc:sldChg chg="delSp modSp mod">
        <pc:chgData name="Adeline Bibby" userId="559c30f0-c41a-497b-8e01-51d74be2b61c" providerId="ADAL" clId="{41C6CB54-B851-4442-9FC2-50FD3C1B15F9}" dt="2025-06-17T09:28:22.320" v="290" actId="20577"/>
        <pc:sldMkLst>
          <pc:docMk/>
          <pc:sldMk cId="0" sldId="258"/>
        </pc:sldMkLst>
        <pc:spChg chg="mod">
          <ac:chgData name="Adeline Bibby" userId="559c30f0-c41a-497b-8e01-51d74be2b61c" providerId="ADAL" clId="{41C6CB54-B851-4442-9FC2-50FD3C1B15F9}" dt="2025-06-17T09:28:21.476" v="289" actId="20577"/>
          <ac:spMkLst>
            <pc:docMk/>
            <pc:sldMk cId="0" sldId="258"/>
            <ac:spMk id="205" creationId="{00000000-0000-0000-0000-000000000000}"/>
          </ac:spMkLst>
        </pc:spChg>
        <pc:spChg chg="mod">
          <ac:chgData name="Adeline Bibby" userId="559c30f0-c41a-497b-8e01-51d74be2b61c" providerId="ADAL" clId="{41C6CB54-B851-4442-9FC2-50FD3C1B15F9}" dt="2025-06-17T09:28:22.320" v="290" actId="20577"/>
          <ac:spMkLst>
            <pc:docMk/>
            <pc:sldMk cId="0" sldId="258"/>
            <ac:spMk id="210" creationId="{00000000-0000-0000-0000-000000000000}"/>
          </ac:spMkLst>
        </pc:spChg>
        <pc:picChg chg="del">
          <ac:chgData name="Adeline Bibby" userId="559c30f0-c41a-497b-8e01-51d74be2b61c" providerId="ADAL" clId="{41C6CB54-B851-4442-9FC2-50FD3C1B15F9}" dt="2025-06-17T09:26:23.875" v="226" actId="478"/>
          <ac:picMkLst>
            <pc:docMk/>
            <pc:sldMk cId="0" sldId="258"/>
            <ac:picMk id="209" creationId="{00000000-0000-0000-0000-000000000000}"/>
          </ac:picMkLst>
        </pc:picChg>
        <pc:picChg chg="mod">
          <ac:chgData name="Adeline Bibby" userId="559c30f0-c41a-497b-8e01-51d74be2b61c" providerId="ADAL" clId="{41C6CB54-B851-4442-9FC2-50FD3C1B15F9}" dt="2025-06-17T09:26:47.327" v="232" actId="1076"/>
          <ac:picMkLst>
            <pc:docMk/>
            <pc:sldMk cId="0" sldId="258"/>
            <ac:picMk id="211" creationId="{00000000-0000-0000-0000-000000000000}"/>
          </ac:picMkLst>
        </pc:picChg>
      </pc:sldChg>
      <pc:sldChg chg="del">
        <pc:chgData name="Adeline Bibby" userId="559c30f0-c41a-497b-8e01-51d74be2b61c" providerId="ADAL" clId="{41C6CB54-B851-4442-9FC2-50FD3C1B15F9}" dt="2025-06-17T09:17:14.173" v="0" actId="47"/>
        <pc:sldMkLst>
          <pc:docMk/>
          <pc:sldMk cId="0" sldId="261"/>
        </pc:sldMkLst>
      </pc:sldChg>
      <pc:sldChg chg="del">
        <pc:chgData name="Adeline Bibby" userId="559c30f0-c41a-497b-8e01-51d74be2b61c" providerId="ADAL" clId="{41C6CB54-B851-4442-9FC2-50FD3C1B15F9}" dt="2025-06-17T09:17:21.494" v="1" actId="47"/>
        <pc:sldMkLst>
          <pc:docMk/>
          <pc:sldMk cId="0" sldId="262"/>
        </pc:sldMkLst>
      </pc:sldChg>
      <pc:sldChg chg="delSp modSp mod">
        <pc:chgData name="Adeline Bibby" userId="559c30f0-c41a-497b-8e01-51d74be2b61c" providerId="ADAL" clId="{41C6CB54-B851-4442-9FC2-50FD3C1B15F9}" dt="2025-06-17T09:19:28.317" v="43" actId="1035"/>
        <pc:sldMkLst>
          <pc:docMk/>
          <pc:sldMk cId="0" sldId="266"/>
        </pc:sldMkLst>
        <pc:spChg chg="mod">
          <ac:chgData name="Adeline Bibby" userId="559c30f0-c41a-497b-8e01-51d74be2b61c" providerId="ADAL" clId="{41C6CB54-B851-4442-9FC2-50FD3C1B15F9}" dt="2025-06-17T09:19:28.317" v="43" actId="1035"/>
          <ac:spMkLst>
            <pc:docMk/>
            <pc:sldMk cId="0" sldId="266"/>
            <ac:spMk id="315" creationId="{00000000-0000-0000-0000-000000000000}"/>
          </ac:spMkLst>
        </pc:spChg>
        <pc:picChg chg="mod">
          <ac:chgData name="Adeline Bibby" userId="559c30f0-c41a-497b-8e01-51d74be2b61c" providerId="ADAL" clId="{41C6CB54-B851-4442-9FC2-50FD3C1B15F9}" dt="2025-06-17T09:19:28.317" v="43" actId="1035"/>
          <ac:picMkLst>
            <pc:docMk/>
            <pc:sldMk cId="0" sldId="266"/>
            <ac:picMk id="325" creationId="{00000000-0000-0000-0000-000000000000}"/>
          </ac:picMkLst>
        </pc:picChg>
        <pc:picChg chg="mod">
          <ac:chgData name="Adeline Bibby" userId="559c30f0-c41a-497b-8e01-51d74be2b61c" providerId="ADAL" clId="{41C6CB54-B851-4442-9FC2-50FD3C1B15F9}" dt="2025-06-17T09:19:28.317" v="43" actId="1035"/>
          <ac:picMkLst>
            <pc:docMk/>
            <pc:sldMk cId="0" sldId="266"/>
            <ac:picMk id="326" creationId="{00000000-0000-0000-0000-000000000000}"/>
          </ac:picMkLst>
        </pc:picChg>
        <pc:picChg chg="mod">
          <ac:chgData name="Adeline Bibby" userId="559c30f0-c41a-497b-8e01-51d74be2b61c" providerId="ADAL" clId="{41C6CB54-B851-4442-9FC2-50FD3C1B15F9}" dt="2025-06-17T09:19:28.317" v="43" actId="1035"/>
          <ac:picMkLst>
            <pc:docMk/>
            <pc:sldMk cId="0" sldId="266"/>
            <ac:picMk id="327" creationId="{00000000-0000-0000-0000-000000000000}"/>
          </ac:picMkLst>
        </pc:picChg>
        <pc:picChg chg="mod">
          <ac:chgData name="Adeline Bibby" userId="559c30f0-c41a-497b-8e01-51d74be2b61c" providerId="ADAL" clId="{41C6CB54-B851-4442-9FC2-50FD3C1B15F9}" dt="2025-06-17T09:19:28.317" v="43" actId="1035"/>
          <ac:picMkLst>
            <pc:docMk/>
            <pc:sldMk cId="0" sldId="266"/>
            <ac:picMk id="328" creationId="{00000000-0000-0000-0000-000000000000}"/>
          </ac:picMkLst>
        </pc:picChg>
        <pc:picChg chg="del">
          <ac:chgData name="Adeline Bibby" userId="559c30f0-c41a-497b-8e01-51d74be2b61c" providerId="ADAL" clId="{41C6CB54-B851-4442-9FC2-50FD3C1B15F9}" dt="2025-06-17T09:18:58.422" v="3" actId="478"/>
          <ac:picMkLst>
            <pc:docMk/>
            <pc:sldMk cId="0" sldId="266"/>
            <ac:picMk id="329" creationId="{00000000-0000-0000-0000-000000000000}"/>
          </ac:picMkLst>
        </pc:picChg>
        <pc:picChg chg="del">
          <ac:chgData name="Adeline Bibby" userId="559c30f0-c41a-497b-8e01-51d74be2b61c" providerId="ADAL" clId="{41C6CB54-B851-4442-9FC2-50FD3C1B15F9}" dt="2025-06-17T09:18:59.046" v="4" actId="478"/>
          <ac:picMkLst>
            <pc:docMk/>
            <pc:sldMk cId="0" sldId="266"/>
            <ac:picMk id="330" creationId="{00000000-0000-0000-0000-000000000000}"/>
          </ac:picMkLst>
        </pc:picChg>
        <pc:picChg chg="mod">
          <ac:chgData name="Adeline Bibby" userId="559c30f0-c41a-497b-8e01-51d74be2b61c" providerId="ADAL" clId="{41C6CB54-B851-4442-9FC2-50FD3C1B15F9}" dt="2025-06-17T09:19:28.317" v="43" actId="1035"/>
          <ac:picMkLst>
            <pc:docMk/>
            <pc:sldMk cId="0" sldId="266"/>
            <ac:picMk id="331" creationId="{00000000-0000-0000-0000-000000000000}"/>
          </ac:picMkLst>
        </pc:picChg>
        <pc:picChg chg="mod">
          <ac:chgData name="Adeline Bibby" userId="559c30f0-c41a-497b-8e01-51d74be2b61c" providerId="ADAL" clId="{41C6CB54-B851-4442-9FC2-50FD3C1B15F9}" dt="2025-06-17T09:19:28.317" v="43" actId="1035"/>
          <ac:picMkLst>
            <pc:docMk/>
            <pc:sldMk cId="0" sldId="266"/>
            <ac:picMk id="332" creationId="{00000000-0000-0000-0000-000000000000}"/>
          </ac:picMkLst>
        </pc:picChg>
      </pc:sldChg>
      <pc:sldChg chg="modSp mod">
        <pc:chgData name="Adeline Bibby" userId="559c30f0-c41a-497b-8e01-51d74be2b61c" providerId="ADAL" clId="{41C6CB54-B851-4442-9FC2-50FD3C1B15F9}" dt="2025-06-17T09:18:11.949" v="2" actId="732"/>
        <pc:sldMkLst>
          <pc:docMk/>
          <pc:sldMk cId="0" sldId="267"/>
        </pc:sldMkLst>
        <pc:picChg chg="mod modCrop">
          <ac:chgData name="Adeline Bibby" userId="559c30f0-c41a-497b-8e01-51d74be2b61c" providerId="ADAL" clId="{41C6CB54-B851-4442-9FC2-50FD3C1B15F9}" dt="2025-06-17T09:18:11.949" v="2" actId="732"/>
          <ac:picMkLst>
            <pc:docMk/>
            <pc:sldMk cId="0" sldId="267"/>
            <ac:picMk id="350" creationId="{00000000-0000-0000-0000-000000000000}"/>
          </ac:picMkLst>
        </pc:picChg>
      </pc:sldChg>
      <pc:sldChg chg="del">
        <pc:chgData name="Adeline Bibby" userId="559c30f0-c41a-497b-8e01-51d74be2b61c" providerId="ADAL" clId="{41C6CB54-B851-4442-9FC2-50FD3C1B15F9}" dt="2025-06-17T09:20:36.561" v="48" actId="47"/>
        <pc:sldMkLst>
          <pc:docMk/>
          <pc:sldMk cId="0" sldId="269"/>
        </pc:sldMkLst>
      </pc:sldChg>
      <pc:sldChg chg="del">
        <pc:chgData name="Adeline Bibby" userId="559c30f0-c41a-497b-8e01-51d74be2b61c" providerId="ADAL" clId="{41C6CB54-B851-4442-9FC2-50FD3C1B15F9}" dt="2025-06-17T09:22:49.663" v="150" actId="47"/>
        <pc:sldMkLst>
          <pc:docMk/>
          <pc:sldMk cId="0" sldId="275"/>
        </pc:sldMkLst>
      </pc:sldChg>
      <pc:sldChg chg="modSp del mod">
        <pc:chgData name="Adeline Bibby" userId="559c30f0-c41a-497b-8e01-51d74be2b61c" providerId="ADAL" clId="{41C6CB54-B851-4442-9FC2-50FD3C1B15F9}" dt="2025-06-17T09:22:51.932" v="151" actId="47"/>
        <pc:sldMkLst>
          <pc:docMk/>
          <pc:sldMk cId="0" sldId="276"/>
        </pc:sldMkLst>
        <pc:spChg chg="mod">
          <ac:chgData name="Adeline Bibby" userId="559c30f0-c41a-497b-8e01-51d74be2b61c" providerId="ADAL" clId="{41C6CB54-B851-4442-9FC2-50FD3C1B15F9}" dt="2025-06-17T09:22:34.570" v="149" actId="20577"/>
          <ac:spMkLst>
            <pc:docMk/>
            <pc:sldMk cId="0" sldId="276"/>
            <ac:spMk id="542" creationId="{00000000-0000-0000-0000-000000000000}"/>
          </ac:spMkLst>
        </pc:spChg>
      </pc:sldChg>
      <pc:sldChg chg="del">
        <pc:chgData name="Adeline Bibby" userId="559c30f0-c41a-497b-8e01-51d74be2b61c" providerId="ADAL" clId="{41C6CB54-B851-4442-9FC2-50FD3C1B15F9}" dt="2025-06-17T09:23:06.543" v="152" actId="47"/>
        <pc:sldMkLst>
          <pc:docMk/>
          <pc:sldMk cId="0" sldId="277"/>
        </pc:sldMkLst>
      </pc:sldChg>
      <pc:sldChg chg="del">
        <pc:chgData name="Adeline Bibby" userId="559c30f0-c41a-497b-8e01-51d74be2b61c" providerId="ADAL" clId="{41C6CB54-B851-4442-9FC2-50FD3C1B15F9}" dt="2025-06-17T09:20:03.537" v="44" actId="47"/>
        <pc:sldMkLst>
          <pc:docMk/>
          <pc:sldMk cId="0" sldId="278"/>
        </pc:sldMkLst>
      </pc:sldChg>
      <pc:sldChg chg="del">
        <pc:chgData name="Adeline Bibby" userId="559c30f0-c41a-497b-8e01-51d74be2b61c" providerId="ADAL" clId="{41C6CB54-B851-4442-9FC2-50FD3C1B15F9}" dt="2025-06-17T09:20:07.107" v="45" actId="47"/>
        <pc:sldMkLst>
          <pc:docMk/>
          <pc:sldMk cId="0" sldId="279"/>
        </pc:sldMkLst>
      </pc:sldChg>
      <pc:sldChg chg="del">
        <pc:chgData name="Adeline Bibby" userId="559c30f0-c41a-497b-8e01-51d74be2b61c" providerId="ADAL" clId="{41C6CB54-B851-4442-9FC2-50FD3C1B15F9}" dt="2025-06-17T09:20:11.481" v="46" actId="47"/>
        <pc:sldMkLst>
          <pc:docMk/>
          <pc:sldMk cId="0" sldId="280"/>
        </pc:sldMkLst>
      </pc:sldChg>
      <pc:sldChg chg="del">
        <pc:chgData name="Adeline Bibby" userId="559c30f0-c41a-497b-8e01-51d74be2b61c" providerId="ADAL" clId="{41C6CB54-B851-4442-9FC2-50FD3C1B15F9}" dt="2025-06-17T09:20:14.366" v="47" actId="47"/>
        <pc:sldMkLst>
          <pc:docMk/>
          <pc:sldMk cId="0" sldId="281"/>
        </pc:sldMkLst>
      </pc:sldChg>
      <pc:sldChg chg="del">
        <pc:chgData name="Adeline Bibby" userId="559c30f0-c41a-497b-8e01-51d74be2b61c" providerId="ADAL" clId="{41C6CB54-B851-4442-9FC2-50FD3C1B15F9}" dt="2025-06-17T09:23:11.571" v="153" actId="47"/>
        <pc:sldMkLst>
          <pc:docMk/>
          <pc:sldMk cId="0" sldId="282"/>
        </pc:sldMkLst>
      </pc:sldChg>
      <pc:sldChg chg="del">
        <pc:chgData name="Adeline Bibby" userId="559c30f0-c41a-497b-8e01-51d74be2b61c" providerId="ADAL" clId="{41C6CB54-B851-4442-9FC2-50FD3C1B15F9}" dt="2025-06-17T09:23:26.251" v="154" actId="47"/>
        <pc:sldMkLst>
          <pc:docMk/>
          <pc:sldMk cId="0" sldId="283"/>
        </pc:sldMkLst>
      </pc:sldChg>
      <pc:sldChg chg="del">
        <pc:chgData name="Adeline Bibby" userId="559c30f0-c41a-497b-8e01-51d74be2b61c" providerId="ADAL" clId="{41C6CB54-B851-4442-9FC2-50FD3C1B15F9}" dt="2025-06-17T09:20:52.018" v="49" actId="47"/>
        <pc:sldMkLst>
          <pc:docMk/>
          <pc:sldMk cId="0" sldId="284"/>
        </pc:sldMkLst>
      </pc:sldChg>
      <pc:sldChg chg="modSp mod">
        <pc:chgData name="Adeline Bibby" userId="559c30f0-c41a-497b-8e01-51d74be2b61c" providerId="ADAL" clId="{41C6CB54-B851-4442-9FC2-50FD3C1B15F9}" dt="2025-06-17T09:25:16.343" v="206" actId="20577"/>
        <pc:sldMkLst>
          <pc:docMk/>
          <pc:sldMk cId="0" sldId="285"/>
        </pc:sldMkLst>
        <pc:spChg chg="mod">
          <ac:chgData name="Adeline Bibby" userId="559c30f0-c41a-497b-8e01-51d74be2b61c" providerId="ADAL" clId="{41C6CB54-B851-4442-9FC2-50FD3C1B15F9}" dt="2025-06-17T09:21:49.783" v="140" actId="6549"/>
          <ac:spMkLst>
            <pc:docMk/>
            <pc:sldMk cId="0" sldId="285"/>
            <ac:spMk id="706" creationId="{00000000-0000-0000-0000-000000000000}"/>
          </ac:spMkLst>
        </pc:spChg>
        <pc:spChg chg="mod">
          <ac:chgData name="Adeline Bibby" userId="559c30f0-c41a-497b-8e01-51d74be2b61c" providerId="ADAL" clId="{41C6CB54-B851-4442-9FC2-50FD3C1B15F9}" dt="2025-06-17T09:25:16.343" v="206" actId="20577"/>
          <ac:spMkLst>
            <pc:docMk/>
            <pc:sldMk cId="0" sldId="285"/>
            <ac:spMk id="7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9629899" y="1437347"/>
            <a:ext cx="283770" cy="287681"/>
          </a:xfrm>
          <a:prstGeom prst="rect">
            <a:avLst/>
          </a:prstGeom>
        </p:spPr>
        <p:txBody>
          <a:bodyPr/>
          <a:lstStyle>
            <a:lvl1pPr>
              <a:defRPr sz="1200">
                <a:solidFill>
                  <a:srgbClr val="D5D5D5"/>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xfrm>
            <a:off x="22254565" y="1244600"/>
            <a:ext cx="283770" cy="287680"/>
          </a:xfrm>
          <a:prstGeom prst="rect">
            <a:avLst/>
          </a:prstGeom>
        </p:spPr>
        <p:txBody>
          <a:bodyPr anchor="t"/>
          <a:lstStyle>
            <a:lvl1pPr defTabSz="825500">
              <a:defRPr sz="1200">
                <a:solidFill>
                  <a:srgbClr val="53585F"/>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11959031" y="13081000"/>
            <a:ext cx="453238" cy="469900"/>
          </a:xfrm>
          <a:prstGeom prst="rect">
            <a:avLst/>
          </a:prstGeom>
        </p:spPr>
        <p:txBody>
          <a:bodyPr anchor="t"/>
          <a:lstStyle>
            <a:lvl1pPr defTabSz="825500">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xfrm>
            <a:off x="23493356" y="313266"/>
            <a:ext cx="283161" cy="292101"/>
          </a:xfrm>
          <a:prstGeom prst="rect">
            <a:avLst/>
          </a:prstGeom>
        </p:spPr>
        <p:txBody>
          <a:bodyPr anchor="t"/>
          <a:lstStyle>
            <a:lvl1pPr algn="r" defTabSz="825500">
              <a:defRPr sz="1200">
                <a:latin typeface="Akzidenz-Grotesk Next Regular"/>
                <a:ea typeface="Akzidenz-Grotesk Next Regular"/>
                <a:cs typeface="Akzidenz-Grotesk Next Regular"/>
                <a:sym typeface="Akzidenz-Grotesk Next Regular"/>
              </a:defRPr>
            </a:lvl1pPr>
          </a:lstStyle>
          <a:p>
            <a:fld id="{86CB4B4D-7CA3-9044-876B-883B54F8677D}" type="slidenum">
              <a:t>‹#›</a:t>
            </a:fld>
            <a:endParaRPr/>
          </a:p>
        </p:txBody>
      </p:sp>
      <p:sp>
        <p:nvSpPr>
          <p:cNvPr id="164" name="de&amp;co + the cernis collective"/>
          <p:cNvSpPr txBox="1"/>
          <p:nvPr/>
        </p:nvSpPr>
        <p:spPr>
          <a:xfrm>
            <a:off x="664641" y="592666"/>
            <a:ext cx="2149324" cy="228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spAutoFit/>
          </a:bodyPr>
          <a:lstStyle>
            <a:lvl1pPr algn="l" defTabSz="825500">
              <a:defRPr sz="1400">
                <a:latin typeface="Akzidenz-Grotesk Next Regular"/>
                <a:ea typeface="Akzidenz-Grotesk Next Regular"/>
                <a:cs typeface="Akzidenz-Grotesk Next Regular"/>
                <a:sym typeface="Akzidenz-Grotesk Next Regular"/>
              </a:defRPr>
            </a:lvl1pPr>
          </a:lstStyle>
          <a:p>
            <a:r>
              <a:t>de&amp;co + the cernis collective</a:t>
            </a:r>
          </a:p>
        </p:txBody>
      </p:sp>
      <p:sp>
        <p:nvSpPr>
          <p:cNvPr id="165" name="Horsecross Arts Rebrand July 2022"/>
          <p:cNvSpPr txBox="1"/>
          <p:nvPr/>
        </p:nvSpPr>
        <p:spPr>
          <a:xfrm>
            <a:off x="12340447" y="592666"/>
            <a:ext cx="2708836" cy="228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lgn="l" defTabSz="825500">
              <a:defRPr sz="1400">
                <a:latin typeface="Akzidenz-Grotesk Next Regular"/>
                <a:ea typeface="Akzidenz-Grotesk Next Regular"/>
                <a:cs typeface="Akzidenz-Grotesk Next Regular"/>
                <a:sym typeface="Akzidenz-Grotesk Next Regular"/>
              </a:defRPr>
            </a:lvl1pPr>
          </a:lstStyle>
          <a:p>
            <a:r>
              <a:t>Horsecross Arts Rebrand July 2022</a:t>
            </a:r>
          </a:p>
        </p:txBody>
      </p:sp>
      <p:sp>
        <p:nvSpPr>
          <p:cNvPr id="166" name="july 2022"/>
          <p:cNvSpPr txBox="1"/>
          <p:nvPr/>
        </p:nvSpPr>
        <p:spPr>
          <a:xfrm>
            <a:off x="6443141" y="592666"/>
            <a:ext cx="700965" cy="228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spAutoFit/>
          </a:bodyPr>
          <a:lstStyle>
            <a:lvl1pPr algn="l" defTabSz="825500">
              <a:defRPr sz="1400">
                <a:latin typeface="Akzidenz-Grotesk Next Regular"/>
                <a:ea typeface="Akzidenz-Grotesk Next Regular"/>
                <a:cs typeface="Akzidenz-Grotesk Next Regular"/>
                <a:sym typeface="Akzidenz-Grotesk Next Regular"/>
              </a:defRPr>
            </a:lvl1pPr>
          </a:lstStyle>
          <a:p>
            <a:r>
              <a:t>july 2022</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3.gif"/></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usan.roberts@educationandemployers.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engaged student10.jpg" descr="engaged student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86" y="992"/>
            <a:ext cx="24413116" cy="13713841"/>
          </a:xfrm>
          <a:prstGeom prst="rect">
            <a:avLst/>
          </a:prstGeom>
          <a:ln w="12700">
            <a:miter lim="400000"/>
          </a:ln>
        </p:spPr>
      </p:pic>
      <p:pic>
        <p:nvPicPr>
          <p:cNvPr id="176" name="Black.png" descr="Black.png"/>
          <p:cNvPicPr>
            <a:picLocks/>
          </p:cNvPicPr>
          <p:nvPr/>
        </p:nvPicPr>
        <p:blipFill>
          <a:blip r:embed="rId3" cstate="email">
            <a:alphaModFix amt="13514"/>
            <a:extLst>
              <a:ext uri="{28A0092B-C50C-407E-A947-70E740481C1C}">
                <a14:useLocalDpi xmlns:a14="http://schemas.microsoft.com/office/drawing/2010/main"/>
              </a:ext>
            </a:extLst>
          </a:blip>
          <a:srcRect/>
          <a:stretch>
            <a:fillRect/>
          </a:stretch>
        </p:blipFill>
        <p:spPr>
          <a:xfrm>
            <a:off x="2815" y="-800"/>
            <a:ext cx="24382159" cy="13693383"/>
          </a:xfrm>
          <a:prstGeom prst="rect">
            <a:avLst/>
          </a:prstGeom>
          <a:ln w="12700">
            <a:miter lim="400000"/>
          </a:ln>
        </p:spPr>
      </p:pic>
      <p:sp>
        <p:nvSpPr>
          <p:cNvPr id="177" name="brand…"/>
          <p:cNvSpPr txBox="1"/>
          <p:nvPr/>
        </p:nvSpPr>
        <p:spPr>
          <a:xfrm>
            <a:off x="2202574" y="2180688"/>
            <a:ext cx="7361911"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FFFFFF"/>
                </a:solidFill>
                <a:latin typeface="Roboto"/>
                <a:ea typeface="Roboto"/>
                <a:cs typeface="Roboto"/>
                <a:sym typeface="Roboto"/>
              </a:defRPr>
            </a:pPr>
            <a:r>
              <a:t>brand</a:t>
            </a:r>
          </a:p>
          <a:p>
            <a:pPr algn="l" defTabSz="825500">
              <a:lnSpc>
                <a:spcPct val="70000"/>
              </a:lnSpc>
              <a:defRPr sz="17500" b="1" spc="-525">
                <a:solidFill>
                  <a:srgbClr val="FFFFFF"/>
                </a:solidFill>
                <a:latin typeface="Roboto"/>
                <a:ea typeface="Roboto"/>
                <a:cs typeface="Roboto"/>
                <a:sym typeface="Roboto"/>
              </a:defRPr>
            </a:pPr>
            <a:r>
              <a:t>toolkit</a:t>
            </a:r>
          </a:p>
        </p:txBody>
      </p:sp>
      <p:sp>
        <p:nvSpPr>
          <p:cNvPr id="178" name="Line"/>
          <p:cNvSpPr/>
          <p:nvPr/>
        </p:nvSpPr>
        <p:spPr>
          <a:xfrm>
            <a:off x="1772774" y="1459769"/>
            <a:ext cx="21161112" cy="1"/>
          </a:xfrm>
          <a:prstGeom prst="line">
            <a:avLst/>
          </a:prstGeom>
          <a:ln w="6350">
            <a:solidFill>
              <a:srgbClr val="D5D5D5"/>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179" name="Line"/>
          <p:cNvSpPr/>
          <p:nvPr/>
        </p:nvSpPr>
        <p:spPr>
          <a:xfrm>
            <a:off x="1772774" y="12407169"/>
            <a:ext cx="21161112" cy="1"/>
          </a:xfrm>
          <a:prstGeom prst="line">
            <a:avLst/>
          </a:prstGeom>
          <a:ln w="6350">
            <a:solidFill>
              <a:srgbClr val="D5D5D5"/>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pic>
        <p:nvPicPr>
          <p:cNvPr id="180" name="education and employers_1_K@4x.png" descr="education and employers_1_K@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1184" y="8821848"/>
            <a:ext cx="3525906" cy="1468537"/>
          </a:xfrm>
          <a:prstGeom prst="rect">
            <a:avLst/>
          </a:prstGeom>
          <a:ln w="12700">
            <a:miter lim="400000"/>
          </a:ln>
        </p:spPr>
      </p:pic>
      <p:sp>
        <p:nvSpPr>
          <p:cNvPr id="181" name="A guide to getting the most out of brand communications"/>
          <p:cNvSpPr txBox="1"/>
          <p:nvPr/>
        </p:nvSpPr>
        <p:spPr>
          <a:xfrm>
            <a:off x="2373715" y="6346729"/>
            <a:ext cx="5867992" cy="11734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FFFFFF"/>
                </a:solidFill>
                <a:latin typeface="Roboto Light"/>
                <a:ea typeface="Roboto Light"/>
                <a:cs typeface="Roboto Light"/>
                <a:sym typeface="Roboto Light"/>
              </a:defRPr>
            </a:lvl1pPr>
          </a:lstStyle>
          <a:p>
            <a:r>
              <a:t>A guide to getting the most out of brand communications</a:t>
            </a:r>
            <a:endParaRPr sz="2200"/>
          </a:p>
        </p:txBody>
      </p:sp>
      <p:sp>
        <p:nvSpPr>
          <p:cNvPr id="182" name="September 2023"/>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FFFFFF"/>
                </a:solidFill>
                <a:latin typeface="Helvetica Neue Thin"/>
                <a:ea typeface="Helvetica Neue Thin"/>
                <a:cs typeface="Helvetica Neue Thin"/>
                <a:sym typeface="Helvetica Neue Thin"/>
              </a:defRPr>
            </a:lvl1pPr>
          </a:lstStyle>
          <a:p>
            <a:r>
              <a:t>September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37" name="Each individual logo is ranged left (words sit on top of each other and are stacked to the left)…"/>
          <p:cNvSpPr txBox="1"/>
          <p:nvPr/>
        </p:nvSpPr>
        <p:spPr>
          <a:xfrm>
            <a:off x="9456368" y="3481944"/>
            <a:ext cx="3925013" cy="103426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Each individual logo is ranged left (words sit on top of each other and are stacked to the left)</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r>
              <a:rPr sz="2000"/>
              <a:t>primary futures doesn’t quite fully range left due to the descender on the ‘p’</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sz="2000"/>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sz="2000"/>
          </a:p>
          <a:p>
            <a:pPr algn="l" defTabSz="584200">
              <a:lnSpc>
                <a:spcPct val="80000"/>
              </a:lnSpc>
              <a:defRPr sz="2800">
                <a:solidFill>
                  <a:srgbClr val="000000"/>
                </a:solidFill>
                <a:latin typeface="Helvetica Neue Thin"/>
                <a:ea typeface="Helvetica Neue Thin"/>
                <a:cs typeface="Helvetica Neue Thin"/>
                <a:sym typeface="Helvetica Neue Thin"/>
              </a:defRPr>
            </a:pPr>
            <a:endParaRPr sz="2000"/>
          </a:p>
          <a:p>
            <a:pPr algn="l" defTabSz="584200">
              <a:lnSpc>
                <a:spcPct val="80000"/>
              </a:lnSpc>
              <a:defRPr sz="2800">
                <a:solidFill>
                  <a:srgbClr val="000000"/>
                </a:solidFill>
                <a:latin typeface="Helvetica Neue Thin"/>
                <a:ea typeface="Helvetica Neue Thin"/>
                <a:cs typeface="Helvetica Neue Thin"/>
                <a:sym typeface="Helvetica Neue Thin"/>
              </a:defRPr>
            </a:pPr>
            <a:endParaRPr sz="200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sz="200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sz="2000"/>
          </a:p>
        </p:txBody>
      </p:sp>
      <p:sp>
        <p:nvSpPr>
          <p:cNvPr id="338"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39"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40" name="using 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using our logos</a:t>
            </a:r>
          </a:p>
        </p:txBody>
      </p:sp>
      <p:sp>
        <p:nvSpPr>
          <p:cNvPr id="341"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10</a:t>
            </a:fld>
            <a:endParaRPr/>
          </a:p>
        </p:txBody>
      </p:sp>
      <p:pic>
        <p:nvPicPr>
          <p:cNvPr id="342"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343"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344"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345" name="using our logos"/>
          <p:cNvSpPr txBox="1"/>
          <p:nvPr/>
        </p:nvSpPr>
        <p:spPr>
          <a:xfrm>
            <a:off x="1631074" y="2153946"/>
            <a:ext cx="7258748" cy="6350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using our </a:t>
            </a:r>
            <a:r>
              <a:rPr>
                <a:solidFill>
                  <a:srgbClr val="1F7CC0"/>
                </a:solidFill>
              </a:rPr>
              <a:t>logos</a:t>
            </a:r>
          </a:p>
        </p:txBody>
      </p:sp>
      <p:sp>
        <p:nvSpPr>
          <p:cNvPr id="346" name="When using two or more together they can range left /stack on top of each other  but leave room for them to breathe — or they can sit in a line…"/>
          <p:cNvSpPr txBox="1"/>
          <p:nvPr/>
        </p:nvSpPr>
        <p:spPr>
          <a:xfrm>
            <a:off x="14218682" y="3481944"/>
            <a:ext cx="3925013" cy="118698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When using two or more together they can range left /stack on top of each other  but leave room for them to breathe — or they can sit in a line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The rule when using them together is the ‘i’ in each of the names should be the same size height - even though that means some are longer (IG) or shorter (icould)</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Please do not adjust the sizing to match on width</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pic>
        <p:nvPicPr>
          <p:cNvPr id="347" name="Screenshot 2023-08-31 at 09.44.02.png" descr="Screenshot 2023-08-31 at 09.44.0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69603" y="10504699"/>
            <a:ext cx="1304700" cy="1479062"/>
          </a:xfrm>
          <a:prstGeom prst="rect">
            <a:avLst/>
          </a:prstGeom>
          <a:ln w="12700">
            <a:miter lim="400000"/>
          </a:ln>
        </p:spPr>
      </p:pic>
      <p:sp>
        <p:nvSpPr>
          <p:cNvPr id="348" name="Line"/>
          <p:cNvSpPr/>
          <p:nvPr/>
        </p:nvSpPr>
        <p:spPr>
          <a:xfrm>
            <a:off x="18452840" y="10376292"/>
            <a:ext cx="1938225" cy="1692138"/>
          </a:xfrm>
          <a:prstGeom prst="line">
            <a:avLst/>
          </a:prstGeom>
          <a:ln w="25400">
            <a:solidFill>
              <a:schemeClr val="accent5">
                <a:hueOff val="-82419"/>
                <a:satOff val="-9513"/>
                <a:lumOff val="-16343"/>
              </a:schemeClr>
            </a:solidFill>
            <a:miter lim="400000"/>
          </a:ln>
        </p:spPr>
        <p:txBody>
          <a:bodyPr lIns="50800" tIns="50800" rIns="50800" bIns="50800" anchor="ctr"/>
          <a:lstStyle/>
          <a:p>
            <a:endParaRPr/>
          </a:p>
        </p:txBody>
      </p:sp>
      <p:pic>
        <p:nvPicPr>
          <p:cNvPr id="349" name="Screenshot 2023-08-31 at 12.09.39.png" descr="Screenshot 2023-08-31 at 12.09.3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3971" y="5339888"/>
            <a:ext cx="3019919" cy="5354519"/>
          </a:xfrm>
          <a:prstGeom prst="rect">
            <a:avLst/>
          </a:prstGeom>
          <a:ln w="12700">
            <a:miter lim="400000"/>
          </a:ln>
        </p:spPr>
      </p:pic>
      <p:pic>
        <p:nvPicPr>
          <p:cNvPr id="350" name="All Logos Lock Up.jpeg" descr="All Logos Lock Up.jpeg"/>
          <p:cNvPicPr>
            <a:picLocks noChangeAspect="1"/>
          </p:cNvPicPr>
          <p:nvPr/>
        </p:nvPicPr>
        <p:blipFill>
          <a:blip r:embed="rId5" cstate="email">
            <a:extLst>
              <a:ext uri="{28A0092B-C50C-407E-A947-70E740481C1C}">
                <a14:useLocalDpi xmlns:a14="http://schemas.microsoft.com/office/drawing/2010/main"/>
              </a:ext>
            </a:extLst>
          </a:blip>
          <a:srcRect r="39659"/>
          <a:stretch/>
        </p:blipFill>
        <p:spPr>
          <a:xfrm>
            <a:off x="14093175" y="6268868"/>
            <a:ext cx="4942970" cy="1423046"/>
          </a:xfrm>
          <a:prstGeom prst="rect">
            <a:avLst/>
          </a:prstGeom>
          <a:ln w="12700">
            <a:miter lim="400000"/>
          </a:ln>
        </p:spPr>
      </p:pic>
      <p:sp>
        <p:nvSpPr>
          <p:cNvPr id="351" name="Line"/>
          <p:cNvSpPr/>
          <p:nvPr/>
        </p:nvSpPr>
        <p:spPr>
          <a:xfrm>
            <a:off x="18883147" y="10299698"/>
            <a:ext cx="1" cy="2000950"/>
          </a:xfrm>
          <a:prstGeom prst="line">
            <a:avLst/>
          </a:prstGeom>
          <a:ln w="12700">
            <a:solidFill>
              <a:schemeClr val="accent1"/>
            </a:solidFill>
            <a:miter lim="400000"/>
          </a:ln>
        </p:spPr>
        <p:txBody>
          <a:bodyPr lIns="50800" tIns="50800" rIns="50800" bIns="50800" anchor="ctr"/>
          <a:lstStyle/>
          <a:p>
            <a:endParaRPr/>
          </a:p>
        </p:txBody>
      </p:sp>
      <p:sp>
        <p:nvSpPr>
          <p:cNvPr id="352" name="Line"/>
          <p:cNvSpPr/>
          <p:nvPr/>
        </p:nvSpPr>
        <p:spPr>
          <a:xfrm>
            <a:off x="20013887" y="10312398"/>
            <a:ext cx="1" cy="2000950"/>
          </a:xfrm>
          <a:prstGeom prst="line">
            <a:avLst/>
          </a:prstGeom>
          <a:ln w="12700">
            <a:solidFill>
              <a:schemeClr val="accent1"/>
            </a:solidFill>
            <a:miter lim="400000"/>
          </a:ln>
        </p:spPr>
        <p:txBody>
          <a:bodyPr lIns="50800" tIns="50800" rIns="50800" bIns="50800" anchor="ctr"/>
          <a:lstStyle/>
          <a:p>
            <a:endParaRPr/>
          </a:p>
        </p:txBody>
      </p:sp>
      <p:sp>
        <p:nvSpPr>
          <p:cNvPr id="353" name="1"/>
          <p:cNvSpPr txBox="1"/>
          <p:nvPr/>
        </p:nvSpPr>
        <p:spPr>
          <a:xfrm>
            <a:off x="6969653" y="66721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1</a:t>
            </a:r>
          </a:p>
        </p:txBody>
      </p:sp>
      <p:pic>
        <p:nvPicPr>
          <p:cNvPr id="354" name="Screenshot 2023-09-20 at 16.12.50.png" descr="Screenshot 2023-09-20 at 16.12.50.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36124" y="7911793"/>
            <a:ext cx="4622801" cy="22352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57" name="Education and Employers is in effect the master brand and the programmes are sub-brands…"/>
          <p:cNvSpPr txBox="1"/>
          <p:nvPr/>
        </p:nvSpPr>
        <p:spPr>
          <a:xfrm>
            <a:off x="9456368" y="3481944"/>
            <a:ext cx="3925013" cy="112777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Education and Employers is in effect the master brand and the programmes are sub-brands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This shows how two of our logos can be ‘locked up’ together or one of our logos with a partners’ logo </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There is no emphasising size between the master brand and any sub-brand or partner logo, they are intended to be the same size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200">
                <a:solidFill>
                  <a:srgbClr val="000000"/>
                </a:solidFill>
                <a:latin typeface="Roboto Light"/>
                <a:ea typeface="Roboto Light"/>
                <a:cs typeface="Roboto Light"/>
                <a:sym typeface="Roboto Light"/>
              </a:defRPr>
            </a:pPr>
            <a:r>
              <a:t>(remembering the ‘i’ rule from earlier on in this section when it comes to our logos) </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
        <p:nvSpPr>
          <p:cNvPr id="358"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59"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60" name="using 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using our logos</a:t>
            </a:r>
          </a:p>
        </p:txBody>
      </p:sp>
      <p:sp>
        <p:nvSpPr>
          <p:cNvPr id="361"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11</a:t>
            </a:fld>
            <a:endParaRPr/>
          </a:p>
        </p:txBody>
      </p:sp>
      <p:pic>
        <p:nvPicPr>
          <p:cNvPr id="362"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363"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364"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365" name="using our logos"/>
          <p:cNvSpPr txBox="1"/>
          <p:nvPr/>
        </p:nvSpPr>
        <p:spPr>
          <a:xfrm>
            <a:off x="1631074" y="2153946"/>
            <a:ext cx="7258748" cy="6350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using our </a:t>
            </a:r>
            <a:r>
              <a:rPr>
                <a:solidFill>
                  <a:srgbClr val="1F7CC0"/>
                </a:solidFill>
              </a:rPr>
              <a:t>logos</a:t>
            </a:r>
          </a:p>
        </p:txBody>
      </p:sp>
      <p:sp>
        <p:nvSpPr>
          <p:cNvPr id="366" name="2"/>
          <p:cNvSpPr txBox="1"/>
          <p:nvPr/>
        </p:nvSpPr>
        <p:spPr>
          <a:xfrm>
            <a:off x="6969653" y="66721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2</a:t>
            </a:r>
          </a:p>
        </p:txBody>
      </p:sp>
      <p:pic>
        <p:nvPicPr>
          <p:cNvPr id="367"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79451" y="1906161"/>
            <a:ext cx="2267744" cy="944513"/>
          </a:xfrm>
          <a:prstGeom prst="rect">
            <a:avLst/>
          </a:prstGeom>
          <a:ln w="12700">
            <a:miter lim="400000"/>
          </a:ln>
        </p:spPr>
      </p:pic>
      <p:pic>
        <p:nvPicPr>
          <p:cNvPr id="368" name="Inspiring the future@4x.png" descr="Inspiring the future@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51744" y="1956939"/>
            <a:ext cx="1979104" cy="817557"/>
          </a:xfrm>
          <a:prstGeom prst="rect">
            <a:avLst/>
          </a:prstGeom>
          <a:ln w="12700">
            <a:miter lim="400000"/>
          </a:ln>
        </p:spPr>
      </p:pic>
      <p:sp>
        <p:nvSpPr>
          <p:cNvPr id="369" name="Line"/>
          <p:cNvSpPr/>
          <p:nvPr/>
        </p:nvSpPr>
        <p:spPr>
          <a:xfrm flipV="1">
            <a:off x="16505150" y="1760570"/>
            <a:ext cx="1" cy="1235695"/>
          </a:xfrm>
          <a:prstGeom prst="line">
            <a:avLst/>
          </a:prstGeom>
          <a:ln w="12700">
            <a:solidFill>
              <a:srgbClr val="000000"/>
            </a:solidFill>
            <a:miter lim="400000"/>
          </a:ln>
        </p:spPr>
        <p:txBody>
          <a:bodyPr lIns="50800" tIns="50800" rIns="50800" bIns="50800" anchor="ctr"/>
          <a:lstStyle/>
          <a:p>
            <a:endParaRPr/>
          </a:p>
        </p:txBody>
      </p:sp>
      <p:pic>
        <p:nvPicPr>
          <p:cNvPr id="370"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0616" y="4408101"/>
            <a:ext cx="2267744" cy="944514"/>
          </a:xfrm>
          <a:prstGeom prst="rect">
            <a:avLst/>
          </a:prstGeom>
          <a:ln w="12700">
            <a:miter lim="400000"/>
          </a:ln>
        </p:spPr>
      </p:pic>
      <p:sp>
        <p:nvSpPr>
          <p:cNvPr id="371" name="Line"/>
          <p:cNvSpPr/>
          <p:nvPr/>
        </p:nvSpPr>
        <p:spPr>
          <a:xfrm>
            <a:off x="17736270" y="5555116"/>
            <a:ext cx="2390862" cy="1"/>
          </a:xfrm>
          <a:prstGeom prst="line">
            <a:avLst/>
          </a:prstGeom>
          <a:ln w="12700">
            <a:solidFill>
              <a:srgbClr val="000000"/>
            </a:solidFill>
            <a:miter lim="400000"/>
          </a:ln>
        </p:spPr>
        <p:txBody>
          <a:bodyPr lIns="50800" tIns="50800" rIns="50800" bIns="50800" anchor="ctr"/>
          <a:lstStyle/>
          <a:p>
            <a:endParaRPr/>
          </a:p>
        </p:txBody>
      </p:sp>
      <p:pic>
        <p:nvPicPr>
          <p:cNvPr id="372" name="Inspiring the future@4x.png" descr="Inspiring the future@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27936" y="5766464"/>
            <a:ext cx="1979104" cy="817557"/>
          </a:xfrm>
          <a:prstGeom prst="rect">
            <a:avLst/>
          </a:prstGeom>
          <a:ln w="12700">
            <a:miter lim="400000"/>
          </a:ln>
        </p:spPr>
      </p:pic>
      <p:sp>
        <p:nvSpPr>
          <p:cNvPr id="373" name="Side by side…"/>
          <p:cNvSpPr txBox="1"/>
          <p:nvPr/>
        </p:nvSpPr>
        <p:spPr>
          <a:xfrm>
            <a:off x="19803333" y="1581492"/>
            <a:ext cx="2390862" cy="15684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1800">
                <a:solidFill>
                  <a:srgbClr val="000000"/>
                </a:solidFill>
                <a:latin typeface="Roboto Light"/>
                <a:ea typeface="Roboto Light"/>
                <a:cs typeface="Roboto Light"/>
                <a:sym typeface="Roboto Light"/>
              </a:defRPr>
            </a:pPr>
            <a:r>
              <a:t>Side by side </a:t>
            </a:r>
          </a:p>
          <a:p>
            <a:pPr algn="l" defTabSz="584200">
              <a:lnSpc>
                <a:spcPct val="90000"/>
              </a:lnSpc>
              <a:defRPr sz="1800">
                <a:solidFill>
                  <a:srgbClr val="000000"/>
                </a:solidFill>
                <a:latin typeface="Roboto Light"/>
                <a:ea typeface="Roboto Light"/>
                <a:cs typeface="Roboto Light"/>
                <a:sym typeface="Roboto Light"/>
              </a:defRPr>
            </a:pPr>
            <a:r>
              <a:t>A vertical thin rule /line sits equally between the two logos with the master brand logo on the right hand side</a:t>
            </a:r>
          </a:p>
        </p:txBody>
      </p:sp>
      <p:sp>
        <p:nvSpPr>
          <p:cNvPr id="374" name="Stacked…"/>
          <p:cNvSpPr txBox="1"/>
          <p:nvPr/>
        </p:nvSpPr>
        <p:spPr>
          <a:xfrm>
            <a:off x="14857941" y="4311277"/>
            <a:ext cx="2390862" cy="32486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1800">
                <a:solidFill>
                  <a:srgbClr val="000000"/>
                </a:solidFill>
                <a:latin typeface="Roboto Light"/>
                <a:ea typeface="Roboto Light"/>
                <a:cs typeface="Roboto Light"/>
                <a:sym typeface="Roboto Light"/>
              </a:defRPr>
            </a:pPr>
            <a:r>
              <a:t>Stacked</a:t>
            </a:r>
          </a:p>
          <a:p>
            <a:pPr algn="l" defTabSz="584200">
              <a:lnSpc>
                <a:spcPct val="90000"/>
              </a:lnSpc>
              <a:defRPr sz="1800">
                <a:solidFill>
                  <a:srgbClr val="000000"/>
                </a:solidFill>
                <a:latin typeface="Roboto Light"/>
                <a:ea typeface="Roboto Light"/>
                <a:cs typeface="Roboto Light"/>
                <a:sym typeface="Roboto Light"/>
              </a:defRPr>
            </a:pPr>
            <a:r>
              <a:t>A horizontal thin rule /line sits equally between the two logos with the master brand logo on top - centre the logos over each other</a:t>
            </a:r>
          </a:p>
          <a:p>
            <a:pPr algn="l" defTabSz="584200">
              <a:lnSpc>
                <a:spcPct val="90000"/>
              </a:lnSpc>
              <a:defRPr sz="1800">
                <a:solidFill>
                  <a:srgbClr val="000000"/>
                </a:solidFill>
                <a:latin typeface="Roboto Light"/>
                <a:ea typeface="Roboto Light"/>
                <a:cs typeface="Roboto Light"/>
                <a:sym typeface="Roboto Light"/>
              </a:defRPr>
            </a:pPr>
            <a:endParaRPr/>
          </a:p>
          <a:p>
            <a:pPr algn="l" defTabSz="584200">
              <a:lnSpc>
                <a:spcPct val="90000"/>
              </a:lnSpc>
              <a:defRPr sz="1800">
                <a:solidFill>
                  <a:srgbClr val="000000"/>
                </a:solidFill>
                <a:latin typeface="Roboto Light"/>
                <a:ea typeface="Roboto Light"/>
                <a:cs typeface="Roboto Light"/>
                <a:sym typeface="Roboto Light"/>
              </a:defRPr>
            </a:pPr>
            <a:r>
              <a:t>Range the logos and line ‘left’</a:t>
            </a:r>
          </a:p>
          <a:p>
            <a:pPr algn="l" defTabSz="584200">
              <a:lnSpc>
                <a:spcPct val="90000"/>
              </a:lnSpc>
              <a:defRPr sz="1800">
                <a:solidFill>
                  <a:srgbClr val="000000"/>
                </a:solidFill>
                <a:latin typeface="Roboto Light"/>
                <a:ea typeface="Roboto Light"/>
                <a:cs typeface="Roboto Light"/>
                <a:sym typeface="Roboto Light"/>
              </a:defRPr>
            </a:pPr>
            <a:endParaRPr/>
          </a:p>
          <a:p>
            <a:pPr algn="l" defTabSz="584200">
              <a:lnSpc>
                <a:spcPct val="90000"/>
              </a:lnSpc>
              <a:defRPr sz="1800">
                <a:solidFill>
                  <a:srgbClr val="000000"/>
                </a:solidFill>
                <a:latin typeface="Roboto Light"/>
                <a:ea typeface="Roboto Light"/>
                <a:cs typeface="Roboto Light"/>
                <a:sym typeface="Roboto Light"/>
              </a:defRPr>
            </a:pPr>
            <a:r>
              <a:t>blue line indicating this</a:t>
            </a:r>
          </a:p>
        </p:txBody>
      </p:sp>
      <p:pic>
        <p:nvPicPr>
          <p:cNvPr id="375"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58215" y="8867054"/>
            <a:ext cx="869382" cy="944514"/>
          </a:xfrm>
          <a:prstGeom prst="rect">
            <a:avLst/>
          </a:prstGeom>
          <a:ln w="12700">
            <a:miter lim="400000"/>
          </a:ln>
        </p:spPr>
      </p:pic>
      <p:pic>
        <p:nvPicPr>
          <p:cNvPr id="376"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4342" y="8926102"/>
            <a:ext cx="2267744" cy="944514"/>
          </a:xfrm>
          <a:prstGeom prst="rect">
            <a:avLst/>
          </a:prstGeom>
          <a:ln w="12700">
            <a:miter lim="400000"/>
          </a:ln>
        </p:spPr>
      </p:pic>
      <p:sp>
        <p:nvSpPr>
          <p:cNvPr id="377" name="Line"/>
          <p:cNvSpPr/>
          <p:nvPr/>
        </p:nvSpPr>
        <p:spPr>
          <a:xfrm flipV="1">
            <a:off x="15810039" y="8780511"/>
            <a:ext cx="1" cy="1235696"/>
          </a:xfrm>
          <a:prstGeom prst="line">
            <a:avLst/>
          </a:prstGeom>
          <a:ln w="12700">
            <a:solidFill>
              <a:srgbClr val="000000"/>
            </a:solidFill>
            <a:miter lim="400000"/>
          </a:ln>
        </p:spPr>
        <p:txBody>
          <a:bodyPr lIns="50800" tIns="50800" rIns="50800" bIns="50800" anchor="ctr"/>
          <a:lstStyle/>
          <a:p>
            <a:endParaRPr/>
          </a:p>
        </p:txBody>
      </p:sp>
      <p:pic>
        <p:nvPicPr>
          <p:cNvPr id="378"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85471" y="8715688"/>
            <a:ext cx="2267744" cy="944513"/>
          </a:xfrm>
          <a:prstGeom prst="rect">
            <a:avLst/>
          </a:prstGeom>
          <a:ln w="12700">
            <a:miter lim="400000"/>
          </a:ln>
        </p:spPr>
      </p:pic>
      <p:sp>
        <p:nvSpPr>
          <p:cNvPr id="379" name="Line"/>
          <p:cNvSpPr/>
          <p:nvPr/>
        </p:nvSpPr>
        <p:spPr>
          <a:xfrm>
            <a:off x="20095226" y="9871548"/>
            <a:ext cx="2648237" cy="1"/>
          </a:xfrm>
          <a:prstGeom prst="line">
            <a:avLst/>
          </a:prstGeom>
          <a:ln w="12700">
            <a:solidFill>
              <a:srgbClr val="000000"/>
            </a:solidFill>
            <a:miter lim="400000"/>
          </a:ln>
        </p:spPr>
        <p:txBody>
          <a:bodyPr lIns="50800" tIns="50800" rIns="50800" bIns="50800" anchor="ctr"/>
          <a:lstStyle/>
          <a:p>
            <a:endParaRPr/>
          </a:p>
        </p:txBody>
      </p:sp>
      <p:pic>
        <p:nvPicPr>
          <p:cNvPr id="380"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84652" y="10218045"/>
            <a:ext cx="869382" cy="944513"/>
          </a:xfrm>
          <a:prstGeom prst="rect">
            <a:avLst/>
          </a:prstGeom>
          <a:ln w="12700">
            <a:miter lim="400000"/>
          </a:ln>
        </p:spPr>
      </p:pic>
      <p:sp>
        <p:nvSpPr>
          <p:cNvPr id="381" name="Line"/>
          <p:cNvSpPr/>
          <p:nvPr/>
        </p:nvSpPr>
        <p:spPr>
          <a:xfrm flipV="1">
            <a:off x="17722823" y="3626368"/>
            <a:ext cx="1" cy="3895710"/>
          </a:xfrm>
          <a:prstGeom prst="line">
            <a:avLst/>
          </a:prstGeom>
          <a:ln w="12700">
            <a:solidFill>
              <a:schemeClr val="accent1"/>
            </a:solidFill>
            <a:miter lim="400000"/>
          </a:ln>
        </p:spPr>
        <p:txBody>
          <a:bodyPr lIns="50800" tIns="50800" rIns="50800" bIns="50800" anchor="ctr"/>
          <a:lstStyle/>
          <a:p>
            <a:endParaRPr/>
          </a:p>
        </p:txBody>
      </p:sp>
      <p:sp>
        <p:nvSpPr>
          <p:cNvPr id="382" name="Stacked /partner logo…"/>
          <p:cNvSpPr txBox="1"/>
          <p:nvPr/>
        </p:nvSpPr>
        <p:spPr>
          <a:xfrm>
            <a:off x="18102192" y="10472114"/>
            <a:ext cx="2390862" cy="132842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1800">
                <a:solidFill>
                  <a:srgbClr val="000000"/>
                </a:solidFill>
                <a:latin typeface="Roboto Light"/>
                <a:ea typeface="Roboto Light"/>
                <a:cs typeface="Roboto Light"/>
                <a:sym typeface="Roboto Light"/>
              </a:defRPr>
            </a:pPr>
            <a:r>
              <a:t>Stacked /partner logo</a:t>
            </a:r>
          </a:p>
          <a:p>
            <a:pPr algn="l" defTabSz="584200">
              <a:lnSpc>
                <a:spcPct val="90000"/>
              </a:lnSpc>
              <a:defRPr sz="1800">
                <a:solidFill>
                  <a:srgbClr val="000000"/>
                </a:solidFill>
                <a:latin typeface="Roboto Light"/>
                <a:ea typeface="Roboto Light"/>
                <a:cs typeface="Roboto Light"/>
                <a:sym typeface="Roboto Light"/>
              </a:defRPr>
            </a:pPr>
            <a:r>
              <a:t>Centre the two logos over each other - rather than ranging left as in our own logos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16"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17"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18" name="image with copy"/>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image with copy</a:t>
            </a:r>
          </a:p>
        </p:txBody>
      </p:sp>
      <p:sp>
        <p:nvSpPr>
          <p:cNvPr id="419"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12</a:t>
            </a:fld>
            <a:endParaRPr/>
          </a:p>
        </p:txBody>
      </p:sp>
      <p:pic>
        <p:nvPicPr>
          <p:cNvPr id="420"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421"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22"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423" name="image…"/>
          <p:cNvSpPr txBox="1"/>
          <p:nvPr/>
        </p:nvSpPr>
        <p:spPr>
          <a:xfrm>
            <a:off x="1631074" y="2153946"/>
            <a:ext cx="7258748" cy="6350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image</a:t>
            </a:r>
          </a:p>
          <a:p>
            <a:pPr algn="l" defTabSz="825500">
              <a:lnSpc>
                <a:spcPct val="70000"/>
              </a:lnSpc>
              <a:defRPr sz="17500" b="1" spc="-525">
                <a:solidFill>
                  <a:srgbClr val="000000"/>
                </a:solidFill>
                <a:latin typeface="Roboto"/>
                <a:ea typeface="Roboto"/>
                <a:cs typeface="Roboto"/>
                <a:sym typeface="Roboto"/>
              </a:defRPr>
            </a:pPr>
            <a:r>
              <a:t>with </a:t>
            </a:r>
            <a:r>
              <a:rPr>
                <a:solidFill>
                  <a:srgbClr val="1F7CC0"/>
                </a:solidFill>
              </a:rPr>
              <a:t>copy</a:t>
            </a:r>
          </a:p>
        </p:txBody>
      </p:sp>
      <p:pic>
        <p:nvPicPr>
          <p:cNvPr id="424" name="Screenshot 2023-09-01 at 15.35.00.png" descr="Screenshot 2023-09-01 at 15.35.0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1215" y="1586801"/>
            <a:ext cx="4367804" cy="3088661"/>
          </a:xfrm>
          <a:prstGeom prst="rect">
            <a:avLst/>
          </a:prstGeom>
          <a:ln w="25400">
            <a:miter lim="400000"/>
          </a:ln>
          <a:effectLst>
            <a:outerShdw blurRad="254000" dist="127000" dir="5400000" rotWithShape="0">
              <a:srgbClr val="5E5E5E">
                <a:alpha val="70000"/>
              </a:srgbClr>
            </a:outerShdw>
          </a:effectLst>
        </p:spPr>
      </p:pic>
      <p:pic>
        <p:nvPicPr>
          <p:cNvPr id="425" name="Screenshot 2023-09-01 at 15.41.13.png" descr="Screenshot 2023-09-01 at 15.41.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7189" y="5068969"/>
            <a:ext cx="4435856" cy="3143154"/>
          </a:xfrm>
          <a:prstGeom prst="rect">
            <a:avLst/>
          </a:prstGeom>
          <a:ln w="25400">
            <a:miter lim="400000"/>
          </a:ln>
          <a:effectLst>
            <a:outerShdw blurRad="254000" dist="127000" dir="5400000" rotWithShape="0">
              <a:srgbClr val="5E5E5E">
                <a:alpha val="70000"/>
              </a:srgbClr>
            </a:outerShdw>
          </a:effectLst>
        </p:spPr>
      </p:pic>
      <p:pic>
        <p:nvPicPr>
          <p:cNvPr id="426" name="Screenshot 2023-09-01 at 15.42.31.png" descr="Screenshot 2023-09-01 at 15.42.3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95452" y="8737391"/>
            <a:ext cx="4334272" cy="3067857"/>
          </a:xfrm>
          <a:prstGeom prst="rect">
            <a:avLst/>
          </a:prstGeom>
          <a:ln w="12700">
            <a:miter lim="400000"/>
          </a:ln>
        </p:spPr>
      </p:pic>
      <p:pic>
        <p:nvPicPr>
          <p:cNvPr id="427" name="Screenshot 2023-09-01 at 15.43.30.png" descr="Screenshot 2023-09-01 at 15.43.30.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495452" y="5060546"/>
            <a:ext cx="4334401" cy="3088514"/>
          </a:xfrm>
          <a:prstGeom prst="rect">
            <a:avLst/>
          </a:prstGeom>
          <a:ln w="12700">
            <a:miter lim="400000"/>
          </a:ln>
        </p:spPr>
      </p:pic>
      <p:pic>
        <p:nvPicPr>
          <p:cNvPr id="428" name="Screenshot 2023-09-01 at 15.45.10.png" descr="Screenshot 2023-09-01 at 15.45.1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7189" y="8736954"/>
            <a:ext cx="4435856" cy="3140249"/>
          </a:xfrm>
          <a:prstGeom prst="rect">
            <a:avLst/>
          </a:prstGeom>
          <a:ln w="12700">
            <a:miter lim="400000"/>
          </a:ln>
        </p:spPr>
      </p:pic>
      <p:sp>
        <p:nvSpPr>
          <p:cNvPr id="429" name="A two line headline placed here wouldn’t work as it starts to encroach on the main subject /focus"/>
          <p:cNvSpPr txBox="1"/>
          <p:nvPr/>
        </p:nvSpPr>
        <p:spPr>
          <a:xfrm>
            <a:off x="14032315" y="5039209"/>
            <a:ext cx="2267744" cy="24193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A two line headline placed here wouldn’t work as it starts to encroach on the main subject /focus</a:t>
            </a:r>
          </a:p>
        </p:txBody>
      </p:sp>
      <p:pic>
        <p:nvPicPr>
          <p:cNvPr id="430" name="Screenshot 2023-09-01 at 16.16.37.png" descr="Screenshot 2023-09-01 at 16.16.37.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521844" y="1581492"/>
            <a:ext cx="4281458" cy="3027663"/>
          </a:xfrm>
          <a:prstGeom prst="rect">
            <a:avLst/>
          </a:prstGeom>
          <a:ln w="12700">
            <a:miter lim="400000"/>
          </a:ln>
        </p:spPr>
      </p:pic>
      <p:sp>
        <p:nvSpPr>
          <p:cNvPr id="431" name="The final front cover of the Strategic Report"/>
          <p:cNvSpPr txBox="1"/>
          <p:nvPr/>
        </p:nvSpPr>
        <p:spPr>
          <a:xfrm>
            <a:off x="14032315" y="1581492"/>
            <a:ext cx="2267744" cy="12763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The final front cover of the Strategic Report</a:t>
            </a:r>
          </a:p>
        </p:txBody>
      </p:sp>
      <p:sp>
        <p:nvSpPr>
          <p:cNvPr id="432" name="A two line headline placed here would have worked ok"/>
          <p:cNvSpPr txBox="1"/>
          <p:nvPr/>
        </p:nvSpPr>
        <p:spPr>
          <a:xfrm>
            <a:off x="20885416" y="1581492"/>
            <a:ext cx="2267744" cy="15621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A two line headline placed here would have worked ok</a:t>
            </a:r>
          </a:p>
        </p:txBody>
      </p:sp>
      <p:sp>
        <p:nvSpPr>
          <p:cNvPr id="433" name="There are some legibility issues coming into play here (the ’t’ of the, the ‘f’ of future) but it feels unbalanced with the main subject /focus"/>
          <p:cNvSpPr txBox="1"/>
          <p:nvPr/>
        </p:nvSpPr>
        <p:spPr>
          <a:xfrm>
            <a:off x="20885416" y="5039209"/>
            <a:ext cx="2267744" cy="29908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There are some legibility issues coming into play here (the ’t’ of the, the ‘f’ of future) but it feels unbalanced with the main subject /focus</a:t>
            </a:r>
          </a:p>
        </p:txBody>
      </p:sp>
      <p:sp>
        <p:nvSpPr>
          <p:cNvPr id="434" name="The master logo and report name in the top right detract too much /cover up too much of our main subject"/>
          <p:cNvSpPr txBox="1"/>
          <p:nvPr/>
        </p:nvSpPr>
        <p:spPr>
          <a:xfrm>
            <a:off x="14032315" y="8730481"/>
            <a:ext cx="2267744" cy="24193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The master logo and report name in the top right detract too much /cover up too much of our main subject</a:t>
            </a:r>
          </a:p>
        </p:txBody>
      </p:sp>
      <p:sp>
        <p:nvSpPr>
          <p:cNvPr id="435" name="A headline here encroaches too much on the main subject but also takes some focus away from the out of focus /secondary subject - who adds to the overall ‘story’"/>
          <p:cNvSpPr txBox="1"/>
          <p:nvPr/>
        </p:nvSpPr>
        <p:spPr>
          <a:xfrm>
            <a:off x="20885416" y="8730481"/>
            <a:ext cx="2267744" cy="35623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t>A headline here encroaches too much on the main subject but also takes some focus away from the out of focus /secondary subject - who adds to the overall ‘story’ </a:t>
            </a:r>
          </a:p>
        </p:txBody>
      </p:sp>
      <p:sp>
        <p:nvSpPr>
          <p:cNvPr id="436" name="Line"/>
          <p:cNvSpPr/>
          <p:nvPr/>
        </p:nvSpPr>
        <p:spPr>
          <a:xfrm>
            <a:off x="9960793" y="4933906"/>
            <a:ext cx="3443774" cy="3443774"/>
          </a:xfrm>
          <a:prstGeom prst="line">
            <a:avLst/>
          </a:prstGeom>
          <a:ln w="25400">
            <a:solidFill>
              <a:schemeClr val="accent5">
                <a:hueOff val="-82419"/>
                <a:satOff val="-9513"/>
                <a:lumOff val="-16343"/>
              </a:schemeClr>
            </a:solidFill>
            <a:miter lim="400000"/>
          </a:ln>
        </p:spPr>
        <p:txBody>
          <a:bodyPr lIns="50800" tIns="50800" rIns="50800" bIns="50800" anchor="ctr"/>
          <a:lstStyle/>
          <a:p>
            <a:endParaRPr/>
          </a:p>
        </p:txBody>
      </p:sp>
      <p:sp>
        <p:nvSpPr>
          <p:cNvPr id="437" name="Line"/>
          <p:cNvSpPr/>
          <p:nvPr/>
        </p:nvSpPr>
        <p:spPr>
          <a:xfrm>
            <a:off x="16982170" y="4898147"/>
            <a:ext cx="3443774" cy="3443774"/>
          </a:xfrm>
          <a:prstGeom prst="line">
            <a:avLst/>
          </a:prstGeom>
          <a:ln w="25400">
            <a:solidFill>
              <a:schemeClr val="accent5">
                <a:hueOff val="-82419"/>
                <a:satOff val="-9513"/>
                <a:lumOff val="-16343"/>
              </a:schemeClr>
            </a:solidFill>
            <a:miter lim="400000"/>
          </a:ln>
        </p:spPr>
        <p:txBody>
          <a:bodyPr lIns="50800" tIns="50800" rIns="50800" bIns="50800" anchor="ctr"/>
          <a:lstStyle/>
          <a:p>
            <a:endParaRPr/>
          </a:p>
        </p:txBody>
      </p:sp>
      <p:sp>
        <p:nvSpPr>
          <p:cNvPr id="438" name="Line"/>
          <p:cNvSpPr/>
          <p:nvPr/>
        </p:nvSpPr>
        <p:spPr>
          <a:xfrm>
            <a:off x="10189393" y="8567312"/>
            <a:ext cx="3443774" cy="3443774"/>
          </a:xfrm>
          <a:prstGeom prst="line">
            <a:avLst/>
          </a:prstGeom>
          <a:ln w="25400">
            <a:solidFill>
              <a:schemeClr val="accent5">
                <a:hueOff val="-82419"/>
                <a:satOff val="-9513"/>
                <a:lumOff val="-16343"/>
              </a:schemeClr>
            </a:solidFill>
            <a:miter lim="400000"/>
          </a:ln>
        </p:spPr>
        <p:txBody>
          <a:bodyPr lIns="50800" tIns="50800" rIns="50800" bIns="50800" anchor="ctr"/>
          <a:lstStyle/>
          <a:p>
            <a:endParaRPr/>
          </a:p>
        </p:txBody>
      </p:sp>
      <p:sp>
        <p:nvSpPr>
          <p:cNvPr id="439" name="Line"/>
          <p:cNvSpPr/>
          <p:nvPr/>
        </p:nvSpPr>
        <p:spPr>
          <a:xfrm>
            <a:off x="17210770" y="8531553"/>
            <a:ext cx="3443774" cy="3443774"/>
          </a:xfrm>
          <a:prstGeom prst="line">
            <a:avLst/>
          </a:prstGeom>
          <a:ln w="25400">
            <a:solidFill>
              <a:schemeClr val="accent5">
                <a:hueOff val="-82419"/>
                <a:satOff val="-9513"/>
                <a:lumOff val="-16343"/>
              </a:schemeClr>
            </a:solidFill>
            <a:miter lim="400000"/>
          </a:ln>
        </p:spPr>
        <p:txBody>
          <a:bodyPr lIns="50800" tIns="50800" rIns="50800" bIns="50800" anchor="ctr"/>
          <a:lstStyle/>
          <a:p>
            <a:endParaRPr/>
          </a:p>
        </p:txBody>
      </p:sp>
      <p:sp>
        <p:nvSpPr>
          <p:cNvPr id="440" name="Tick"/>
          <p:cNvSpPr/>
          <p:nvPr/>
        </p:nvSpPr>
        <p:spPr>
          <a:xfrm>
            <a:off x="14929156" y="2913403"/>
            <a:ext cx="474063" cy="363938"/>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1F7CC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41" name="Tick"/>
          <p:cNvSpPr/>
          <p:nvPr/>
        </p:nvSpPr>
        <p:spPr>
          <a:xfrm>
            <a:off x="21607648" y="3069108"/>
            <a:ext cx="474063" cy="363938"/>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1F7CC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44"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45"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46" name="image density"/>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rPr dirty="0"/>
              <a:t>image density</a:t>
            </a:r>
          </a:p>
        </p:txBody>
      </p:sp>
      <p:sp>
        <p:nvSpPr>
          <p:cNvPr id="447"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13</a:t>
            </a:fld>
            <a:endParaRPr/>
          </a:p>
        </p:txBody>
      </p:sp>
      <p:pic>
        <p:nvPicPr>
          <p:cNvPr id="448"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449"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50"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rPr dirty="0"/>
              <a:t>brand toolkit /September 2023</a:t>
            </a:r>
          </a:p>
        </p:txBody>
      </p:sp>
      <p:sp>
        <p:nvSpPr>
          <p:cNvPr id="451" name="image…"/>
          <p:cNvSpPr txBox="1"/>
          <p:nvPr/>
        </p:nvSpPr>
        <p:spPr>
          <a:xfrm>
            <a:off x="1631074" y="2153946"/>
            <a:ext cx="7258748"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rPr dirty="0"/>
              <a:t>image</a:t>
            </a:r>
          </a:p>
          <a:p>
            <a:pPr algn="l" defTabSz="825500">
              <a:lnSpc>
                <a:spcPct val="70000"/>
              </a:lnSpc>
              <a:defRPr sz="17500" b="1" spc="-525">
                <a:solidFill>
                  <a:srgbClr val="000000"/>
                </a:solidFill>
                <a:latin typeface="Roboto"/>
                <a:ea typeface="Roboto"/>
                <a:cs typeface="Roboto"/>
                <a:sym typeface="Roboto"/>
              </a:defRPr>
            </a:pPr>
            <a:r>
              <a:rPr dirty="0">
                <a:solidFill>
                  <a:srgbClr val="1F7CC0"/>
                </a:solidFill>
              </a:rPr>
              <a:t>density</a:t>
            </a:r>
          </a:p>
        </p:txBody>
      </p:sp>
      <p:pic>
        <p:nvPicPr>
          <p:cNvPr id="452" name="Screenshot 2023-09-01 at 15.51.04.png" descr="Screenshot 2023-09-01 at 15.51.0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262168" y="3653984"/>
            <a:ext cx="8101844" cy="5747045"/>
          </a:xfrm>
          <a:prstGeom prst="rect">
            <a:avLst/>
          </a:prstGeom>
          <a:ln w="12700">
            <a:miter lim="400000"/>
          </a:ln>
        </p:spPr>
      </p:pic>
      <p:sp>
        <p:nvSpPr>
          <p:cNvPr id="453" name="Sometimes - to help a headline stand out a little better it is worth considering placing a ‘dark screen’ over the image - something that doesn’t detract or distort the image but help legibility…"/>
          <p:cNvSpPr txBox="1"/>
          <p:nvPr/>
        </p:nvSpPr>
        <p:spPr>
          <a:xfrm>
            <a:off x="9460315" y="3531053"/>
            <a:ext cx="3925013" cy="101942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rPr dirty="0"/>
              <a:t>Sometimes - to help a headline stand out a little better it is worth considering placing a ‘dark screen’ over the image - something that doesn’t detract or distort the image but help legibility</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rPr dirty="0"/>
              <a:t>In fact the front cover image on the Strategic Report has a slight dark screen on it - you’ll see the horizontal line half way down the image here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200">
                <a:solidFill>
                  <a:srgbClr val="000000"/>
                </a:solidFill>
                <a:latin typeface="Roboto Light"/>
                <a:ea typeface="Roboto Light"/>
                <a:cs typeface="Roboto Light"/>
                <a:sym typeface="Roboto Light"/>
              </a:defRPr>
            </a:pPr>
            <a:r>
              <a:rPr dirty="0"/>
              <a:t>The ‘dark screen’ is easily achieved in </a:t>
            </a:r>
            <a:r>
              <a:rPr dirty="0" err="1"/>
              <a:t>Powerpoint</a:t>
            </a:r>
            <a:r>
              <a:rPr dirty="0"/>
              <a:t> - it starts with a 100% black shape and then reducing the opacity to achieve the result you need before it is laid over the image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pic>
        <p:nvPicPr>
          <p:cNvPr id="454" name="Black.png" descr="Black.png"/>
          <p:cNvPicPr>
            <a:picLocks noChangeAspect="1"/>
          </p:cNvPicPr>
          <p:nvPr/>
        </p:nvPicPr>
        <p:blipFill>
          <a:blip r:embed="rId4"/>
          <a:stretch>
            <a:fillRect/>
          </a:stretch>
        </p:blipFill>
        <p:spPr>
          <a:xfrm>
            <a:off x="14246871" y="10382391"/>
            <a:ext cx="2489201" cy="1612901"/>
          </a:xfrm>
          <a:prstGeom prst="rect">
            <a:avLst/>
          </a:prstGeom>
          <a:ln w="12700">
            <a:miter lim="400000"/>
          </a:ln>
        </p:spPr>
      </p:pic>
      <p:pic>
        <p:nvPicPr>
          <p:cNvPr id="455" name="Black.png" descr="Black.png"/>
          <p:cNvPicPr>
            <a:picLocks noChangeAspect="1"/>
          </p:cNvPicPr>
          <p:nvPr/>
        </p:nvPicPr>
        <p:blipFill>
          <a:blip r:embed="rId4">
            <a:alphaModFix amt="11821"/>
          </a:blip>
          <a:stretch>
            <a:fillRect/>
          </a:stretch>
        </p:blipFill>
        <p:spPr>
          <a:xfrm>
            <a:off x="16865860" y="10382391"/>
            <a:ext cx="2489201" cy="1612901"/>
          </a:xfrm>
          <a:prstGeom prst="rect">
            <a:avLst/>
          </a:prstGeom>
          <a:ln w="12700">
            <a:miter lim="400000"/>
          </a:ln>
        </p:spPr>
      </p:pic>
      <p:sp>
        <p:nvSpPr>
          <p:cNvPr id="456" name="Here the opacity was 12%"/>
          <p:cNvSpPr txBox="1"/>
          <p:nvPr/>
        </p:nvSpPr>
        <p:spPr>
          <a:xfrm>
            <a:off x="19484849" y="10382391"/>
            <a:ext cx="1382029" cy="990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rPr dirty="0"/>
              <a:t>Here the opacity was 12% </a:t>
            </a:r>
          </a:p>
        </p:txBody>
      </p:sp>
      <p:sp>
        <p:nvSpPr>
          <p:cNvPr id="457" name="The top half shows the original image before the screen was applied"/>
          <p:cNvSpPr txBox="1"/>
          <p:nvPr/>
        </p:nvSpPr>
        <p:spPr>
          <a:xfrm>
            <a:off x="14203622" y="9491408"/>
            <a:ext cx="9591676" cy="4191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rPr dirty="0"/>
              <a:t>The top half shows the original image before the screen was applied</a:t>
            </a:r>
          </a:p>
        </p:txBody>
      </p:sp>
      <p:sp>
        <p:nvSpPr>
          <p:cNvPr id="458" name="Line"/>
          <p:cNvSpPr/>
          <p:nvPr/>
        </p:nvSpPr>
        <p:spPr>
          <a:xfrm flipH="1">
            <a:off x="22585491" y="6248884"/>
            <a:ext cx="703558" cy="1"/>
          </a:xfrm>
          <a:prstGeom prst="line">
            <a:avLst/>
          </a:prstGeom>
          <a:ln w="25400">
            <a:solidFill>
              <a:srgbClr val="000000"/>
            </a:solidFill>
            <a:miter lim="400000"/>
            <a:tailEnd type="triangle"/>
          </a:ln>
        </p:spPr>
        <p:txBody>
          <a:bodyPr lIns="50800" tIns="50800" rIns="50800" bIns="50800" anchor="ctr"/>
          <a:lstStyle/>
          <a:p>
            <a:endParaRPr/>
          </a:p>
        </p:txBody>
      </p:sp>
      <p:sp>
        <p:nvSpPr>
          <p:cNvPr id="459" name="Top half / original image without screen"/>
          <p:cNvSpPr txBox="1"/>
          <p:nvPr/>
        </p:nvSpPr>
        <p:spPr>
          <a:xfrm>
            <a:off x="22544048" y="4416595"/>
            <a:ext cx="1382029" cy="15621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spc="0">
                <a:solidFill>
                  <a:srgbClr val="000000"/>
                </a:solidFill>
                <a:latin typeface="Roboto Light"/>
                <a:ea typeface="Roboto Light"/>
                <a:cs typeface="Roboto Light"/>
                <a:sym typeface="Roboto Light"/>
              </a:defRPr>
            </a:lvl1pPr>
          </a:lstStyle>
          <a:p>
            <a:r>
              <a:rPr dirty="0"/>
              <a:t>Top half / original image without screen </a:t>
            </a:r>
          </a:p>
        </p:txBody>
      </p:sp>
      <p:sp>
        <p:nvSpPr>
          <p:cNvPr id="460" name="Bottom half / with screen"/>
          <p:cNvSpPr txBox="1"/>
          <p:nvPr/>
        </p:nvSpPr>
        <p:spPr>
          <a:xfrm>
            <a:off x="22544048" y="6519073"/>
            <a:ext cx="1382029" cy="990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200">
                <a:solidFill>
                  <a:srgbClr val="000000"/>
                </a:solidFill>
                <a:latin typeface="Roboto Light"/>
                <a:ea typeface="Roboto Light"/>
                <a:cs typeface="Roboto Light"/>
                <a:sym typeface="Roboto Light"/>
              </a:defRPr>
            </a:lvl1pPr>
          </a:lstStyle>
          <a:p>
            <a:r>
              <a:rPr dirty="0"/>
              <a:t>Bottom half / with screen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3"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64"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65" name="colour palette"/>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rPr dirty="0" err="1"/>
              <a:t>colour</a:t>
            </a:r>
            <a:r>
              <a:rPr dirty="0"/>
              <a:t> palette</a:t>
            </a:r>
          </a:p>
        </p:txBody>
      </p:sp>
      <p:sp>
        <p:nvSpPr>
          <p:cNvPr id="466"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t>14</a:t>
            </a:fld>
            <a:endParaRPr/>
          </a:p>
        </p:txBody>
      </p:sp>
      <p:sp>
        <p:nvSpPr>
          <p:cNvPr id="467" name="These are the main logo colour specifications…"/>
          <p:cNvSpPr txBox="1"/>
          <p:nvPr/>
        </p:nvSpPr>
        <p:spPr>
          <a:xfrm>
            <a:off x="19018719" y="3896081"/>
            <a:ext cx="3925014" cy="47078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rPr dirty="0"/>
              <a:t>These are the main logo </a:t>
            </a:r>
            <a:r>
              <a:rPr dirty="0" err="1"/>
              <a:t>colour</a:t>
            </a:r>
            <a:r>
              <a:rPr dirty="0"/>
              <a:t> specifications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rPr dirty="0"/>
              <a:t>Tints can be used to highlight (as a panel) /add variety to a lot of content - as seen here in the Strategic Report</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pic>
        <p:nvPicPr>
          <p:cNvPr id="468"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469"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70"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rPr dirty="0"/>
              <a:t>brand toolkit /September 2023</a:t>
            </a:r>
          </a:p>
        </p:txBody>
      </p:sp>
      <p:sp>
        <p:nvSpPr>
          <p:cNvPr id="471" name="colour…"/>
          <p:cNvSpPr txBox="1"/>
          <p:nvPr/>
        </p:nvSpPr>
        <p:spPr>
          <a:xfrm>
            <a:off x="1631074" y="2153946"/>
            <a:ext cx="8861141"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rPr dirty="0" err="1"/>
              <a:t>colour</a:t>
            </a:r>
          </a:p>
          <a:p>
            <a:pPr algn="l" defTabSz="825500">
              <a:lnSpc>
                <a:spcPct val="70000"/>
              </a:lnSpc>
              <a:defRPr sz="17500" b="1" spc="-525">
                <a:solidFill>
                  <a:srgbClr val="1F7CC0"/>
                </a:solidFill>
                <a:latin typeface="Roboto"/>
                <a:ea typeface="Roboto"/>
                <a:cs typeface="Roboto"/>
                <a:sym typeface="Roboto"/>
              </a:defRPr>
            </a:pPr>
            <a:r>
              <a:rPr dirty="0"/>
              <a:t>palette</a:t>
            </a:r>
          </a:p>
        </p:txBody>
      </p:sp>
      <p:sp>
        <p:nvSpPr>
          <p:cNvPr id="472" name="1"/>
          <p:cNvSpPr txBox="1"/>
          <p:nvPr/>
        </p:nvSpPr>
        <p:spPr>
          <a:xfrm>
            <a:off x="8214253" y="47036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rPr dirty="0"/>
              <a:t>1</a:t>
            </a:r>
          </a:p>
        </p:txBody>
      </p:sp>
      <p:sp>
        <p:nvSpPr>
          <p:cNvPr id="473" name="Square"/>
          <p:cNvSpPr/>
          <p:nvPr/>
        </p:nvSpPr>
        <p:spPr>
          <a:xfrm>
            <a:off x="9480027" y="3946268"/>
            <a:ext cx="2035442" cy="2035442"/>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74" name="rgb…"/>
          <p:cNvSpPr txBox="1"/>
          <p:nvPr/>
        </p:nvSpPr>
        <p:spPr>
          <a:xfrm>
            <a:off x="11698351" y="3827339"/>
            <a:ext cx="1921584" cy="22733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p>
            <a:pPr algn="l" defTabSz="825500">
              <a:defRPr sz="1600">
                <a:solidFill>
                  <a:srgbClr val="000000"/>
                </a:solidFill>
                <a:latin typeface="Roboto Light"/>
                <a:ea typeface="Roboto Light"/>
                <a:cs typeface="Roboto Light"/>
                <a:sym typeface="Roboto Light"/>
              </a:defRPr>
            </a:pPr>
            <a:r>
              <a:rPr dirty="0" err="1"/>
              <a:t>rgb</a:t>
            </a:r>
            <a:r>
              <a:rPr dirty="0"/>
              <a:t> </a:t>
            </a:r>
          </a:p>
          <a:p>
            <a:pPr algn="l" defTabSz="825500">
              <a:defRPr sz="1600">
                <a:solidFill>
                  <a:srgbClr val="000000"/>
                </a:solidFill>
                <a:latin typeface="Roboto Light"/>
                <a:ea typeface="Roboto Light"/>
                <a:cs typeface="Roboto Light"/>
                <a:sym typeface="Roboto Light"/>
              </a:defRPr>
            </a:pPr>
            <a:r>
              <a:rPr dirty="0"/>
              <a:t>31 /124 /192</a:t>
            </a:r>
          </a:p>
          <a:p>
            <a:pPr algn="l" defTabSz="825500">
              <a:defRPr sz="1600">
                <a:solidFill>
                  <a:srgbClr val="000000"/>
                </a:solidFill>
                <a:latin typeface="Roboto Light"/>
                <a:ea typeface="Roboto Light"/>
                <a:cs typeface="Roboto Light"/>
                <a:sym typeface="Roboto Light"/>
              </a:defRPr>
            </a:pPr>
            <a:r>
              <a:rPr dirty="0" err="1"/>
              <a:t>cmyk</a:t>
            </a:r>
            <a:endParaRPr/>
          </a:p>
          <a:p>
            <a:pPr algn="l" defTabSz="825500">
              <a:defRPr sz="1600">
                <a:solidFill>
                  <a:srgbClr val="000000"/>
                </a:solidFill>
                <a:latin typeface="Roboto Light"/>
                <a:ea typeface="Roboto Light"/>
                <a:cs typeface="Roboto Light"/>
                <a:sym typeface="Roboto Light"/>
              </a:defRPr>
            </a:pPr>
            <a:r>
              <a:rPr dirty="0"/>
              <a:t>78% /40% /1% /1%</a:t>
            </a:r>
          </a:p>
          <a:p>
            <a:pPr algn="l" defTabSz="825500">
              <a:defRPr sz="1600">
                <a:solidFill>
                  <a:srgbClr val="000000"/>
                </a:solidFill>
                <a:latin typeface="Roboto Light"/>
                <a:ea typeface="Roboto Light"/>
                <a:cs typeface="Roboto Light"/>
                <a:sym typeface="Roboto Light"/>
              </a:defRPr>
            </a:pPr>
            <a:r>
              <a:rPr dirty="0"/>
              <a:t>hex</a:t>
            </a:r>
          </a:p>
          <a:p>
            <a:pPr algn="l" defTabSz="825500">
              <a:defRPr sz="1600">
                <a:solidFill>
                  <a:srgbClr val="000000"/>
                </a:solidFill>
                <a:latin typeface="Roboto Light"/>
                <a:ea typeface="Roboto Light"/>
                <a:cs typeface="Roboto Light"/>
                <a:sym typeface="Roboto Light"/>
              </a:defRPr>
            </a:pPr>
            <a:r>
              <a:rPr dirty="0"/>
              <a:t>#1F7CC0</a:t>
            </a:r>
          </a:p>
          <a:p>
            <a:pPr algn="l" defTabSz="825500">
              <a:defRPr sz="1600">
                <a:solidFill>
                  <a:srgbClr val="000000"/>
                </a:solidFill>
                <a:latin typeface="Roboto Light"/>
                <a:ea typeface="Roboto Light"/>
                <a:cs typeface="Roboto Light"/>
                <a:sym typeface="Roboto Light"/>
              </a:defRPr>
            </a:pPr>
            <a:r>
              <a:rPr dirty="0"/>
              <a:t>Pantone /PMS</a:t>
            </a:r>
          </a:p>
          <a:p>
            <a:pPr algn="l" defTabSz="825500">
              <a:defRPr sz="1600">
                <a:solidFill>
                  <a:srgbClr val="000000"/>
                </a:solidFill>
                <a:latin typeface="Roboto Light"/>
                <a:ea typeface="Roboto Light"/>
                <a:cs typeface="Roboto Light"/>
                <a:sym typeface="Roboto Light"/>
              </a:defRPr>
            </a:pPr>
            <a:r>
              <a:rPr dirty="0"/>
              <a:t>7689c or medium blue C</a:t>
            </a:r>
          </a:p>
        </p:txBody>
      </p:sp>
      <p:sp>
        <p:nvSpPr>
          <p:cNvPr id="475" name="primary"/>
          <p:cNvSpPr txBox="1"/>
          <p:nvPr/>
        </p:nvSpPr>
        <p:spPr>
          <a:xfrm>
            <a:off x="9403728" y="2812535"/>
            <a:ext cx="3566973" cy="825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825500">
              <a:defRPr sz="4900" spc="-146">
                <a:solidFill>
                  <a:srgbClr val="000000"/>
                </a:solidFill>
                <a:latin typeface="Roboto Light"/>
                <a:ea typeface="Roboto Light"/>
                <a:cs typeface="Roboto Light"/>
                <a:sym typeface="Roboto Light"/>
              </a:defRPr>
            </a:lvl1pPr>
          </a:lstStyle>
          <a:p>
            <a:r>
              <a:rPr dirty="0"/>
              <a:t>primary</a:t>
            </a:r>
          </a:p>
        </p:txBody>
      </p:sp>
      <p:sp>
        <p:nvSpPr>
          <p:cNvPr id="476" name="RGB…"/>
          <p:cNvSpPr txBox="1"/>
          <p:nvPr/>
        </p:nvSpPr>
        <p:spPr>
          <a:xfrm>
            <a:off x="1738148" y="6837645"/>
            <a:ext cx="1600108" cy="51689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defRPr sz="1600">
                <a:solidFill>
                  <a:srgbClr val="000000"/>
                </a:solidFill>
                <a:latin typeface="Roboto Light"/>
                <a:ea typeface="Roboto Light"/>
                <a:cs typeface="Roboto Light"/>
                <a:sym typeface="Roboto Light"/>
              </a:defRPr>
            </a:pPr>
            <a:r>
              <a:rPr dirty="0"/>
              <a:t>RGB</a:t>
            </a:r>
          </a:p>
          <a:p>
            <a:pPr algn="l" defTabSz="825500">
              <a:defRPr sz="1600">
                <a:solidFill>
                  <a:srgbClr val="000000"/>
                </a:solidFill>
                <a:latin typeface="Roboto Light"/>
                <a:ea typeface="Roboto Light"/>
                <a:cs typeface="Roboto Light"/>
                <a:sym typeface="Roboto Light"/>
              </a:defRPr>
            </a:pPr>
            <a:r>
              <a:rPr dirty="0"/>
              <a:t>(screen) </a:t>
            </a:r>
          </a:p>
          <a:p>
            <a:pPr algn="l" defTabSz="825500">
              <a:defRPr sz="1600">
                <a:solidFill>
                  <a:srgbClr val="000000"/>
                </a:solidFill>
                <a:latin typeface="Roboto Light"/>
                <a:ea typeface="Roboto Light"/>
                <a:cs typeface="Roboto Light"/>
                <a:sym typeface="Roboto Light"/>
              </a:defRPr>
            </a:pPr>
            <a:endParaRPr/>
          </a:p>
          <a:p>
            <a:pPr algn="l" defTabSz="825500">
              <a:defRPr sz="1600">
                <a:solidFill>
                  <a:srgbClr val="000000"/>
                </a:solidFill>
                <a:latin typeface="Roboto Light"/>
                <a:ea typeface="Roboto Light"/>
                <a:cs typeface="Roboto Light"/>
                <a:sym typeface="Roboto Light"/>
              </a:defRPr>
            </a:pPr>
            <a:r>
              <a:rPr dirty="0"/>
              <a:t>CMYK</a:t>
            </a:r>
          </a:p>
          <a:p>
            <a:pPr algn="l" defTabSz="825500">
              <a:defRPr sz="1600">
                <a:solidFill>
                  <a:srgbClr val="000000"/>
                </a:solidFill>
                <a:latin typeface="Roboto Light"/>
                <a:ea typeface="Roboto Light"/>
                <a:cs typeface="Roboto Light"/>
                <a:sym typeface="Roboto Light"/>
              </a:defRPr>
            </a:pPr>
            <a:r>
              <a:rPr dirty="0"/>
              <a:t>(4 </a:t>
            </a:r>
            <a:r>
              <a:rPr dirty="0" err="1"/>
              <a:t>colour</a:t>
            </a:r>
            <a:r>
              <a:rPr dirty="0"/>
              <a:t> print)</a:t>
            </a:r>
          </a:p>
          <a:p>
            <a:pPr algn="l" defTabSz="825500">
              <a:defRPr sz="1600">
                <a:solidFill>
                  <a:srgbClr val="000000"/>
                </a:solidFill>
                <a:latin typeface="Roboto Light"/>
                <a:ea typeface="Roboto Light"/>
                <a:cs typeface="Roboto Light"/>
                <a:sym typeface="Roboto Light"/>
              </a:defRPr>
            </a:pPr>
            <a:endParaRPr/>
          </a:p>
          <a:p>
            <a:pPr algn="l" defTabSz="825500">
              <a:defRPr sz="1600">
                <a:solidFill>
                  <a:srgbClr val="000000"/>
                </a:solidFill>
                <a:latin typeface="Roboto Light"/>
                <a:ea typeface="Roboto Light"/>
                <a:cs typeface="Roboto Light"/>
                <a:sym typeface="Roboto Light"/>
              </a:defRPr>
            </a:pPr>
            <a:r>
              <a:rPr dirty="0"/>
              <a:t>HEX</a:t>
            </a:r>
          </a:p>
          <a:p>
            <a:pPr algn="l" defTabSz="825500">
              <a:defRPr sz="1600">
                <a:solidFill>
                  <a:srgbClr val="000000"/>
                </a:solidFill>
                <a:latin typeface="Roboto Light"/>
                <a:ea typeface="Roboto Light"/>
                <a:cs typeface="Roboto Light"/>
                <a:sym typeface="Roboto Light"/>
              </a:defRPr>
            </a:pPr>
            <a:r>
              <a:rPr dirty="0"/>
              <a:t>(web)</a:t>
            </a:r>
          </a:p>
          <a:p>
            <a:pPr algn="l" defTabSz="825500">
              <a:defRPr sz="1600">
                <a:solidFill>
                  <a:srgbClr val="000000"/>
                </a:solidFill>
                <a:latin typeface="Roboto Light"/>
                <a:ea typeface="Roboto Light"/>
                <a:cs typeface="Roboto Light"/>
                <a:sym typeface="Roboto Light"/>
              </a:defRPr>
            </a:pPr>
            <a:endParaRPr/>
          </a:p>
          <a:p>
            <a:pPr algn="l" defTabSz="825500">
              <a:defRPr sz="1600">
                <a:solidFill>
                  <a:srgbClr val="000000"/>
                </a:solidFill>
                <a:latin typeface="Roboto Light"/>
                <a:ea typeface="Roboto Light"/>
                <a:cs typeface="Roboto Light"/>
                <a:sym typeface="Roboto Light"/>
              </a:defRPr>
            </a:pPr>
            <a:r>
              <a:rPr dirty="0"/>
              <a:t>Pantone /PMS</a:t>
            </a:r>
          </a:p>
          <a:p>
            <a:pPr algn="l" defTabSz="825500">
              <a:defRPr sz="1600">
                <a:solidFill>
                  <a:srgbClr val="000000"/>
                </a:solidFill>
                <a:latin typeface="Roboto Light"/>
                <a:ea typeface="Roboto Light"/>
                <a:cs typeface="Roboto Light"/>
                <a:sym typeface="Roboto Light"/>
              </a:defRPr>
            </a:pPr>
            <a:r>
              <a:rPr dirty="0"/>
              <a:t>(print)</a:t>
            </a:r>
          </a:p>
          <a:p>
            <a:pPr algn="l" defTabSz="825500">
              <a:defRPr sz="1600">
                <a:solidFill>
                  <a:srgbClr val="000000"/>
                </a:solidFill>
                <a:latin typeface="Roboto Light"/>
                <a:ea typeface="Roboto Light"/>
                <a:cs typeface="Roboto Light"/>
                <a:sym typeface="Roboto Light"/>
              </a:defRPr>
            </a:pPr>
            <a:endParaRPr/>
          </a:p>
          <a:p>
            <a:pPr algn="l" defTabSz="825500">
              <a:defRPr sz="1600">
                <a:solidFill>
                  <a:srgbClr val="000000"/>
                </a:solidFill>
                <a:latin typeface="Roboto Light"/>
                <a:ea typeface="Roboto Light"/>
                <a:cs typeface="Roboto Light"/>
                <a:sym typeface="Roboto Light"/>
              </a:defRPr>
            </a:pPr>
            <a:r>
              <a:rPr dirty="0"/>
              <a:t>n.b. on PMS matches they will be close but not exact</a:t>
            </a:r>
          </a:p>
          <a:p>
            <a:pPr algn="l" defTabSz="825500">
              <a:defRPr sz="1600">
                <a:solidFill>
                  <a:srgbClr val="000000"/>
                </a:solidFill>
                <a:latin typeface="Roboto Light"/>
                <a:ea typeface="Roboto Light"/>
                <a:cs typeface="Roboto Light"/>
                <a:sym typeface="Roboto Light"/>
              </a:defRPr>
            </a:pPr>
            <a:endParaRPr/>
          </a:p>
          <a:p>
            <a:pPr algn="l" defTabSz="825500">
              <a:defRPr sz="1600">
                <a:solidFill>
                  <a:srgbClr val="000000"/>
                </a:solidFill>
                <a:latin typeface="Roboto Light"/>
                <a:ea typeface="Roboto Light"/>
                <a:cs typeface="Roboto Light"/>
                <a:sym typeface="Roboto Light"/>
              </a:defRPr>
            </a:pPr>
            <a:r>
              <a:rPr dirty="0"/>
              <a:t>type of paper, finish will also effect final </a:t>
            </a:r>
            <a:r>
              <a:rPr dirty="0" err="1"/>
              <a:t>colour</a:t>
            </a:r>
          </a:p>
        </p:txBody>
      </p:sp>
      <p:sp>
        <p:nvSpPr>
          <p:cNvPr id="477" name="75%                                 50%                                  25%"/>
          <p:cNvSpPr txBox="1"/>
          <p:nvPr/>
        </p:nvSpPr>
        <p:spPr>
          <a:xfrm>
            <a:off x="16497664" y="5547034"/>
            <a:ext cx="1197388" cy="47902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lnSpc>
                <a:spcPct val="1000000"/>
              </a:lnSpc>
              <a:defRPr sz="1600">
                <a:solidFill>
                  <a:srgbClr val="000000"/>
                </a:solidFill>
                <a:latin typeface="Helvetica Neue Thin"/>
                <a:ea typeface="Helvetica Neue Thin"/>
                <a:cs typeface="Helvetica Neue Thin"/>
                <a:sym typeface="Helvetica Neue Thin"/>
              </a:defRPr>
            </a:lvl1pPr>
          </a:lstStyle>
          <a:p>
            <a:r>
              <a:rPr dirty="0"/>
              <a:t>75%                                 50%                                  25%</a:t>
            </a:r>
          </a:p>
        </p:txBody>
      </p:sp>
      <p:sp>
        <p:nvSpPr>
          <p:cNvPr id="478" name="Square"/>
          <p:cNvSpPr/>
          <p:nvPr/>
        </p:nvSpPr>
        <p:spPr>
          <a:xfrm>
            <a:off x="9480027" y="6924418"/>
            <a:ext cx="2035442" cy="2035442"/>
          </a:xfrm>
          <a:prstGeom prst="rect">
            <a:avLst/>
          </a:prstGeom>
          <a:solidFill>
            <a:srgbClr val="00000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79" name="Square"/>
          <p:cNvSpPr/>
          <p:nvPr/>
        </p:nvSpPr>
        <p:spPr>
          <a:xfrm>
            <a:off x="9480027" y="9664206"/>
            <a:ext cx="2035442" cy="2035442"/>
          </a:xfrm>
          <a:prstGeom prst="rect">
            <a:avLst/>
          </a:prstGeom>
          <a:solidFill>
            <a:srgbClr val="D5D5D5"/>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80" name="Square"/>
          <p:cNvSpPr/>
          <p:nvPr/>
        </p:nvSpPr>
        <p:spPr>
          <a:xfrm>
            <a:off x="14249300" y="3946268"/>
            <a:ext cx="2035443" cy="2035442"/>
          </a:xfrm>
          <a:prstGeom prst="rect">
            <a:avLst/>
          </a:prstGeom>
          <a:solidFill>
            <a:srgbClr val="1F7CC0">
              <a:alpha val="74334"/>
            </a:srgbClr>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81" name="Square"/>
          <p:cNvSpPr/>
          <p:nvPr/>
        </p:nvSpPr>
        <p:spPr>
          <a:xfrm>
            <a:off x="14249300" y="6924418"/>
            <a:ext cx="2035443" cy="2035442"/>
          </a:xfrm>
          <a:prstGeom prst="rect">
            <a:avLst/>
          </a:prstGeom>
          <a:solidFill>
            <a:srgbClr val="1F7CC0">
              <a:alpha val="49975"/>
            </a:srgbClr>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82" name="Square"/>
          <p:cNvSpPr/>
          <p:nvPr/>
        </p:nvSpPr>
        <p:spPr>
          <a:xfrm>
            <a:off x="14249300" y="9664206"/>
            <a:ext cx="2035443" cy="2035442"/>
          </a:xfrm>
          <a:prstGeom prst="rect">
            <a:avLst/>
          </a:prstGeom>
          <a:solidFill>
            <a:srgbClr val="1F7CC0">
              <a:alpha val="25939"/>
            </a:srgbClr>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83" name="solid 100% black"/>
          <p:cNvSpPr txBox="1"/>
          <p:nvPr/>
        </p:nvSpPr>
        <p:spPr>
          <a:xfrm>
            <a:off x="11698351" y="6894389"/>
            <a:ext cx="1921584" cy="3429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825500">
              <a:defRPr sz="1600">
                <a:solidFill>
                  <a:srgbClr val="000000"/>
                </a:solidFill>
                <a:latin typeface="Roboto Light"/>
                <a:ea typeface="Roboto Light"/>
                <a:cs typeface="Roboto Light"/>
                <a:sym typeface="Roboto Light"/>
              </a:defRPr>
            </a:lvl1pPr>
          </a:lstStyle>
          <a:p>
            <a:r>
              <a:rPr dirty="0"/>
              <a:t>solid 100% black</a:t>
            </a:r>
          </a:p>
        </p:txBody>
      </p:sp>
      <p:sp>
        <p:nvSpPr>
          <p:cNvPr id="484" name="rgb…"/>
          <p:cNvSpPr txBox="1"/>
          <p:nvPr/>
        </p:nvSpPr>
        <p:spPr>
          <a:xfrm>
            <a:off x="11698351" y="9665927"/>
            <a:ext cx="1921584" cy="2032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p>
            <a:pPr algn="l" defTabSz="825500">
              <a:defRPr sz="1600">
                <a:solidFill>
                  <a:srgbClr val="000000"/>
                </a:solidFill>
                <a:latin typeface="Roboto Light"/>
                <a:ea typeface="Roboto Light"/>
                <a:cs typeface="Roboto Light"/>
                <a:sym typeface="Roboto Light"/>
              </a:defRPr>
            </a:pPr>
            <a:r>
              <a:rPr dirty="0" err="1"/>
              <a:t>rgb</a:t>
            </a:r>
            <a:r>
              <a:rPr dirty="0"/>
              <a:t> </a:t>
            </a:r>
          </a:p>
          <a:p>
            <a:pPr algn="l" defTabSz="825500">
              <a:defRPr sz="1600">
                <a:solidFill>
                  <a:srgbClr val="000000"/>
                </a:solidFill>
                <a:latin typeface="Roboto Light"/>
                <a:ea typeface="Roboto Light"/>
                <a:cs typeface="Roboto Light"/>
                <a:sym typeface="Roboto Light"/>
              </a:defRPr>
            </a:pPr>
            <a:r>
              <a:rPr dirty="0"/>
              <a:t>213 /213 /213</a:t>
            </a:r>
          </a:p>
          <a:p>
            <a:pPr algn="l" defTabSz="825500">
              <a:defRPr sz="1600">
                <a:solidFill>
                  <a:srgbClr val="000000"/>
                </a:solidFill>
                <a:latin typeface="Roboto Light"/>
                <a:ea typeface="Roboto Light"/>
                <a:cs typeface="Roboto Light"/>
                <a:sym typeface="Roboto Light"/>
              </a:defRPr>
            </a:pPr>
            <a:r>
              <a:rPr dirty="0" err="1"/>
              <a:t>cmyk</a:t>
            </a:r>
            <a:endParaRPr/>
          </a:p>
          <a:p>
            <a:pPr algn="l" defTabSz="825500">
              <a:defRPr sz="1600">
                <a:solidFill>
                  <a:srgbClr val="000000"/>
                </a:solidFill>
                <a:latin typeface="Roboto Light"/>
                <a:ea typeface="Roboto Light"/>
                <a:cs typeface="Roboto Light"/>
                <a:sym typeface="Roboto Light"/>
              </a:defRPr>
            </a:pPr>
            <a:r>
              <a:rPr dirty="0"/>
              <a:t>14% /10% 8% /0%</a:t>
            </a:r>
          </a:p>
          <a:p>
            <a:pPr algn="l" defTabSz="825500">
              <a:defRPr sz="1600">
                <a:solidFill>
                  <a:srgbClr val="000000"/>
                </a:solidFill>
                <a:latin typeface="Roboto Light"/>
                <a:ea typeface="Roboto Light"/>
                <a:cs typeface="Roboto Light"/>
                <a:sym typeface="Roboto Light"/>
              </a:defRPr>
            </a:pPr>
            <a:r>
              <a:rPr dirty="0"/>
              <a:t>hex</a:t>
            </a:r>
          </a:p>
          <a:p>
            <a:pPr algn="l" defTabSz="825500">
              <a:defRPr sz="1600">
                <a:solidFill>
                  <a:srgbClr val="000000"/>
                </a:solidFill>
                <a:latin typeface="Roboto Light"/>
                <a:ea typeface="Roboto Light"/>
                <a:cs typeface="Roboto Light"/>
                <a:sym typeface="Roboto Light"/>
              </a:defRPr>
            </a:pPr>
            <a:r>
              <a:rPr dirty="0"/>
              <a:t>#D5D5D5</a:t>
            </a:r>
          </a:p>
          <a:p>
            <a:pPr algn="l" defTabSz="825500">
              <a:defRPr sz="1600">
                <a:solidFill>
                  <a:srgbClr val="000000"/>
                </a:solidFill>
                <a:latin typeface="Roboto Light"/>
                <a:ea typeface="Roboto Light"/>
                <a:cs typeface="Roboto Light"/>
                <a:sym typeface="Roboto Light"/>
              </a:defRPr>
            </a:pPr>
            <a:r>
              <a:rPr dirty="0"/>
              <a:t>Pantone /PMS</a:t>
            </a:r>
          </a:p>
          <a:p>
            <a:pPr algn="l" defTabSz="825500">
              <a:defRPr sz="1600">
                <a:solidFill>
                  <a:srgbClr val="000000"/>
                </a:solidFill>
                <a:latin typeface="Roboto Light"/>
                <a:ea typeface="Roboto Light"/>
                <a:cs typeface="Roboto Light"/>
                <a:sym typeface="Roboto Light"/>
              </a:defRPr>
            </a:pPr>
            <a:r>
              <a:rPr dirty="0"/>
              <a:t>Cool Grey 3U</a:t>
            </a:r>
          </a:p>
        </p:txBody>
      </p:sp>
      <p:sp>
        <p:nvSpPr>
          <p:cNvPr id="485" name="supporting /tints"/>
          <p:cNvSpPr txBox="1"/>
          <p:nvPr/>
        </p:nvSpPr>
        <p:spPr>
          <a:xfrm>
            <a:off x="14191628" y="2812535"/>
            <a:ext cx="4436408" cy="825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825500">
              <a:defRPr sz="4900" spc="-146">
                <a:solidFill>
                  <a:srgbClr val="000000"/>
                </a:solidFill>
                <a:latin typeface="Roboto Light"/>
                <a:ea typeface="Roboto Light"/>
                <a:cs typeface="Roboto Light"/>
                <a:sym typeface="Roboto Light"/>
              </a:defRPr>
            </a:lvl1pPr>
          </a:lstStyle>
          <a:p>
            <a:r>
              <a:rPr dirty="0"/>
              <a:t>supporting /tints</a:t>
            </a:r>
          </a:p>
        </p:txBody>
      </p:sp>
      <p:pic>
        <p:nvPicPr>
          <p:cNvPr id="486" name="Screenshot 2023-09-01 at 07.09.06.png" descr="Screenshot 2023-09-01 at 07.09.06.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056819" y="7531858"/>
            <a:ext cx="4188056" cy="2921828"/>
          </a:xfrm>
          <a:prstGeom prst="rect">
            <a:avLst/>
          </a:prstGeom>
          <a:ln w="25400">
            <a:miter lim="400000"/>
          </a:ln>
          <a:effectLst>
            <a:outerShdw blurRad="254000" dist="127000" dir="5400000" rotWithShape="0">
              <a:srgbClr val="5E5E5E">
                <a:alpha val="70000"/>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89"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90"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491" name="colour palette"/>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colour palette</a:t>
            </a:r>
          </a:p>
        </p:txBody>
      </p:sp>
      <p:sp>
        <p:nvSpPr>
          <p:cNvPr id="492"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t>15</a:t>
            </a:fld>
            <a:endParaRPr/>
          </a:p>
        </p:txBody>
      </p:sp>
      <p:sp>
        <p:nvSpPr>
          <p:cNvPr id="493" name="Design firm BELL carried out work for us back in 2017…"/>
          <p:cNvSpPr txBox="1"/>
          <p:nvPr/>
        </p:nvSpPr>
        <p:spPr>
          <a:xfrm>
            <a:off x="9637957" y="3215419"/>
            <a:ext cx="3925014" cy="5942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Design firm BELL carried out work for us back in 2017</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these are the colours (hex code) they specified for our programme brands </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200">
                <a:solidFill>
                  <a:srgbClr val="000000"/>
                </a:solidFill>
                <a:latin typeface="Roboto Light"/>
                <a:ea typeface="Roboto Light"/>
                <a:cs typeface="Roboto Light"/>
                <a:sym typeface="Roboto Light"/>
              </a:defRPr>
            </a:pPr>
            <a:r>
              <a:t>(the logos have been updated since - but the colour palette remains the same)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pic>
        <p:nvPicPr>
          <p:cNvPr id="494"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495"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496"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497" name="colour…"/>
          <p:cNvSpPr txBox="1"/>
          <p:nvPr/>
        </p:nvSpPr>
        <p:spPr>
          <a:xfrm>
            <a:off x="1631074" y="2153946"/>
            <a:ext cx="7077029"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colour</a:t>
            </a:r>
          </a:p>
          <a:p>
            <a:pPr algn="l" defTabSz="825500">
              <a:lnSpc>
                <a:spcPct val="70000"/>
              </a:lnSpc>
              <a:defRPr sz="17500" b="1" spc="-525">
                <a:solidFill>
                  <a:srgbClr val="1F7CC0"/>
                </a:solidFill>
                <a:latin typeface="Roboto"/>
                <a:ea typeface="Roboto"/>
                <a:cs typeface="Roboto"/>
                <a:sym typeface="Roboto"/>
              </a:defRPr>
            </a:pPr>
            <a:r>
              <a:t>palette</a:t>
            </a:r>
          </a:p>
        </p:txBody>
      </p:sp>
      <p:pic>
        <p:nvPicPr>
          <p:cNvPr id="500" name="Screenshot 2023-09-01 at 06.37.00.png" descr="Screenshot 2023-09-01 at 06.37.0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022269" y="7645796"/>
            <a:ext cx="9127522" cy="4732435"/>
          </a:xfrm>
          <a:prstGeom prst="rect">
            <a:avLst/>
          </a:prstGeom>
          <a:ln w="12700">
            <a:miter lim="400000"/>
          </a:ln>
        </p:spPr>
      </p:pic>
      <p:sp>
        <p:nvSpPr>
          <p:cNvPr id="501" name="Inspiring The Future"/>
          <p:cNvSpPr txBox="1"/>
          <p:nvPr/>
        </p:nvSpPr>
        <p:spPr>
          <a:xfrm>
            <a:off x="14204593" y="1775181"/>
            <a:ext cx="3925013"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Inspiring The Future</a:t>
            </a:r>
          </a:p>
        </p:txBody>
      </p:sp>
      <p:sp>
        <p:nvSpPr>
          <p:cNvPr id="502" name="Inspiring Governance"/>
          <p:cNvSpPr txBox="1"/>
          <p:nvPr/>
        </p:nvSpPr>
        <p:spPr>
          <a:xfrm>
            <a:off x="14166493" y="7083781"/>
            <a:ext cx="3925013"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Inspiring Governance</a:t>
            </a:r>
          </a:p>
        </p:txBody>
      </p:sp>
      <p:pic>
        <p:nvPicPr>
          <p:cNvPr id="3" name="Picture 2" descr="A screenshot of a color chart&#10;&#10;AI-generated content may be incorrect.">
            <a:extLst>
              <a:ext uri="{FF2B5EF4-FFF2-40B4-BE49-F238E27FC236}">
                <a16:creationId xmlns:a16="http://schemas.microsoft.com/office/drawing/2014/main" id="{08C2C19B-5A10-A608-1303-038543314468}"/>
              </a:ext>
            </a:extLst>
          </p:cNvPr>
          <p:cNvPicPr>
            <a:picLocks noChangeAspect="1"/>
          </p:cNvPicPr>
          <p:nvPr/>
        </p:nvPicPr>
        <p:blipFill>
          <a:blip r:embed="rId4"/>
          <a:stretch>
            <a:fillRect/>
          </a:stretch>
        </p:blipFill>
        <p:spPr>
          <a:xfrm>
            <a:off x="14037374" y="1085888"/>
            <a:ext cx="8963025" cy="608647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05"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506"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507" name="typeface"/>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typeface</a:t>
            </a:r>
          </a:p>
        </p:txBody>
      </p:sp>
      <p:sp>
        <p:nvSpPr>
          <p:cNvPr id="508"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t>16</a:t>
            </a:fld>
            <a:endParaRPr/>
          </a:p>
        </p:txBody>
      </p:sp>
      <p:sp>
        <p:nvSpPr>
          <p:cNvPr id="509" name="We use ROBOTO as our headline and body copy typeface…"/>
          <p:cNvSpPr txBox="1"/>
          <p:nvPr/>
        </p:nvSpPr>
        <p:spPr>
          <a:xfrm>
            <a:off x="9409515" y="3477259"/>
            <a:ext cx="3925013" cy="122470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We use ROBOTO as our headline and body copy typeface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rPr b="1">
                <a:latin typeface="Roboto"/>
                <a:ea typeface="Roboto"/>
                <a:cs typeface="Roboto"/>
                <a:sym typeface="Roboto"/>
              </a:rPr>
              <a:t>BOLD</a:t>
            </a:r>
            <a:r>
              <a:t> for headlines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LIGHT for body copy</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However, bold can be used in body copy </a:t>
            </a:r>
            <a:r>
              <a:rPr b="1">
                <a:latin typeface="Roboto"/>
                <a:ea typeface="Roboto"/>
                <a:cs typeface="Roboto"/>
                <a:sym typeface="Roboto"/>
              </a:rPr>
              <a:t>to accentuate a key fact</a:t>
            </a:r>
          </a:p>
          <a:p>
            <a:pPr algn="l" defTabSz="584200">
              <a:lnSpc>
                <a:spcPct val="90000"/>
              </a:lnSpc>
              <a:defRPr sz="2800">
                <a:solidFill>
                  <a:srgbClr val="000000"/>
                </a:solidFill>
                <a:latin typeface="Roboto Light"/>
                <a:ea typeface="Roboto Light"/>
                <a:cs typeface="Roboto Light"/>
                <a:sym typeface="Roboto Light"/>
              </a:defRPr>
            </a:pPr>
            <a:endParaRPr b="1">
              <a:latin typeface="Roboto"/>
              <a:ea typeface="Roboto"/>
              <a:cs typeface="Roboto"/>
              <a:sym typeface="Roboto"/>
            </a:endParaRPr>
          </a:p>
          <a:p>
            <a:pPr algn="l" defTabSz="584200">
              <a:lnSpc>
                <a:spcPct val="90000"/>
              </a:lnSpc>
              <a:defRPr sz="2800">
                <a:solidFill>
                  <a:srgbClr val="000000"/>
                </a:solidFill>
                <a:latin typeface="Roboto Light"/>
                <a:ea typeface="Roboto Light"/>
                <a:cs typeface="Roboto Light"/>
                <a:sym typeface="Roboto Light"/>
              </a:defRPr>
            </a:pPr>
            <a:r>
              <a:t>Or in some cases </a:t>
            </a:r>
            <a:r>
              <a:rPr i="1"/>
              <a:t>italics could be used to accentuate a key fact</a:t>
            </a:r>
          </a:p>
          <a:p>
            <a:pPr algn="l" defTabSz="584200">
              <a:lnSpc>
                <a:spcPct val="90000"/>
              </a:lnSpc>
              <a:defRPr sz="2800">
                <a:solidFill>
                  <a:srgbClr val="000000"/>
                </a:solidFill>
                <a:latin typeface="Roboto Light"/>
                <a:ea typeface="Roboto Light"/>
                <a:cs typeface="Roboto Light"/>
                <a:sym typeface="Roboto Light"/>
              </a:defRPr>
            </a:pPr>
            <a:endParaRPr i="1"/>
          </a:p>
          <a:p>
            <a:pPr algn="l" defTabSz="584200">
              <a:lnSpc>
                <a:spcPct val="90000"/>
              </a:lnSpc>
              <a:defRPr sz="2800">
                <a:solidFill>
                  <a:srgbClr val="000000"/>
                </a:solidFill>
                <a:latin typeface="Roboto Light"/>
                <a:ea typeface="Roboto Light"/>
                <a:cs typeface="Roboto Light"/>
                <a:sym typeface="Roboto Light"/>
              </a:defRPr>
            </a:pPr>
            <a:r>
              <a:rPr>
                <a:latin typeface="Roboto"/>
                <a:ea typeface="Roboto"/>
                <a:cs typeface="Roboto"/>
                <a:sym typeface="Roboto"/>
              </a:rPr>
              <a:t>Roboto does come in a variety of other weights, REGULAR, </a:t>
            </a:r>
            <a:r>
              <a:rPr>
                <a:latin typeface="Roboto Medium"/>
                <a:ea typeface="Roboto Medium"/>
                <a:cs typeface="Roboto Medium"/>
                <a:sym typeface="Roboto Medium"/>
              </a:rPr>
              <a:t>MEDIUM, </a:t>
            </a:r>
            <a:r>
              <a:rPr>
                <a:latin typeface="Roboto Thin"/>
                <a:ea typeface="Roboto Thin"/>
                <a:cs typeface="Roboto Thin"/>
                <a:sym typeface="Roboto Thin"/>
              </a:rPr>
              <a:t>THIN </a:t>
            </a:r>
            <a:r>
              <a:t>and</a:t>
            </a:r>
            <a:r>
              <a:rPr>
                <a:latin typeface="Roboto"/>
                <a:ea typeface="Roboto"/>
                <a:cs typeface="Roboto"/>
                <a:sym typeface="Roboto"/>
              </a:rPr>
              <a:t> </a:t>
            </a:r>
            <a:r>
              <a:rPr>
                <a:latin typeface="Roboto Black"/>
                <a:ea typeface="Roboto Black"/>
                <a:cs typeface="Roboto Black"/>
                <a:sym typeface="Roboto Black"/>
              </a:rPr>
              <a:t>BLACK</a:t>
            </a:r>
            <a:r>
              <a:rPr>
                <a:latin typeface="Roboto"/>
                <a:ea typeface="Roboto"/>
                <a:cs typeface="Roboto"/>
                <a:sym typeface="Roboto"/>
              </a:rPr>
              <a:t> - but please keep to </a:t>
            </a:r>
            <a:r>
              <a:rPr b="1">
                <a:latin typeface="Roboto"/>
                <a:ea typeface="Roboto"/>
                <a:cs typeface="Roboto"/>
                <a:sym typeface="Roboto"/>
              </a:rPr>
              <a:t>BOLD</a:t>
            </a:r>
            <a:r>
              <a:rPr>
                <a:latin typeface="Roboto"/>
                <a:ea typeface="Roboto"/>
                <a:cs typeface="Roboto"/>
                <a:sym typeface="Roboto"/>
              </a:rPr>
              <a:t> and LIGHT </a:t>
            </a:r>
            <a:r>
              <a:rPr i="1"/>
              <a:t> </a:t>
            </a:r>
          </a:p>
          <a:p>
            <a:pPr algn="l" defTabSz="584200">
              <a:lnSpc>
                <a:spcPct val="90000"/>
              </a:lnSpc>
              <a:defRPr sz="2800">
                <a:solidFill>
                  <a:srgbClr val="000000"/>
                </a:solidFill>
                <a:latin typeface="Roboto Light"/>
                <a:ea typeface="Roboto Light"/>
                <a:cs typeface="Roboto Light"/>
                <a:sym typeface="Roboto Light"/>
              </a:defRPr>
            </a:pPr>
            <a:endParaRPr i="1"/>
          </a:p>
          <a:p>
            <a:pPr algn="l" defTabSz="584200">
              <a:lnSpc>
                <a:spcPct val="90000"/>
              </a:lnSpc>
              <a:defRPr sz="2800">
                <a:solidFill>
                  <a:srgbClr val="000000"/>
                </a:solidFill>
                <a:latin typeface="Roboto Light"/>
                <a:ea typeface="Roboto Light"/>
                <a:cs typeface="Roboto Light"/>
                <a:sym typeface="Roboto Light"/>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i="1"/>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i="1"/>
          </a:p>
        </p:txBody>
      </p:sp>
      <p:pic>
        <p:nvPicPr>
          <p:cNvPr id="510"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511"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512"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513" name="type…"/>
          <p:cNvSpPr txBox="1"/>
          <p:nvPr/>
        </p:nvSpPr>
        <p:spPr>
          <a:xfrm>
            <a:off x="1631074" y="2153946"/>
            <a:ext cx="7192566"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type</a:t>
            </a:r>
          </a:p>
          <a:p>
            <a:pPr algn="l" defTabSz="825500">
              <a:lnSpc>
                <a:spcPct val="70000"/>
              </a:lnSpc>
              <a:defRPr sz="17500" b="1" spc="-525">
                <a:solidFill>
                  <a:srgbClr val="1F7CC0"/>
                </a:solidFill>
                <a:latin typeface="Roboto"/>
                <a:ea typeface="Roboto"/>
                <a:cs typeface="Roboto"/>
                <a:sym typeface="Roboto"/>
              </a:defRPr>
            </a:pPr>
            <a:r>
              <a:t>face</a:t>
            </a:r>
          </a:p>
        </p:txBody>
      </p:sp>
      <p:sp>
        <p:nvSpPr>
          <p:cNvPr id="514" name="Headlines tend to be written in lower case - to mirror the main logo, but that isn’t a hard and fast rule…"/>
          <p:cNvSpPr txBox="1"/>
          <p:nvPr/>
        </p:nvSpPr>
        <p:spPr>
          <a:xfrm>
            <a:off x="19017065" y="3464559"/>
            <a:ext cx="3925013" cy="124756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Headlines tend to be written in lower case - to mirror the main logo, but that isn’t a hard and fast rule</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As previously seen in the colour palette section, colour can be used to highlight parts of the headline too</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Calibri"/>
                <a:ea typeface="Calibri"/>
                <a:cs typeface="Calibri"/>
                <a:sym typeface="Calibri"/>
              </a:defRPr>
            </a:pPr>
            <a:r>
              <a:t>This paragraph uses Calibri Regular, perfect for web based work - a ‘safe face’ to use </a:t>
            </a:r>
          </a:p>
          <a:p>
            <a:pPr algn="l" defTabSz="584200">
              <a:lnSpc>
                <a:spcPct val="90000"/>
              </a:lnSpc>
              <a:defRPr sz="2800">
                <a:solidFill>
                  <a:srgbClr val="000000"/>
                </a:solidFill>
                <a:latin typeface="Calibri"/>
                <a:ea typeface="Calibri"/>
                <a:cs typeface="Calibri"/>
                <a:sym typeface="Calibri"/>
              </a:defRPr>
            </a:pPr>
            <a:endParaRPr/>
          </a:p>
          <a:p>
            <a:pPr algn="l" defTabSz="584200">
              <a:lnSpc>
                <a:spcPct val="90000"/>
              </a:lnSpc>
              <a:defRPr sz="2800" b="1">
                <a:solidFill>
                  <a:srgbClr val="000000"/>
                </a:solidFill>
                <a:latin typeface="Calibri"/>
                <a:ea typeface="Calibri"/>
                <a:cs typeface="Calibri"/>
                <a:sym typeface="Calibri"/>
              </a:defRPr>
            </a:pPr>
            <a:r>
              <a:t>Also available in Bold to highlight a key point or fact</a:t>
            </a:r>
          </a:p>
          <a:p>
            <a:pPr algn="l" defTabSz="584200">
              <a:lnSpc>
                <a:spcPct val="90000"/>
              </a:lnSpc>
              <a:defRPr sz="2800" b="1">
                <a:solidFill>
                  <a:srgbClr val="000000"/>
                </a:solidFill>
                <a:latin typeface="Calibri"/>
                <a:ea typeface="Calibri"/>
                <a:cs typeface="Calibri"/>
                <a:sym typeface="Calibri"/>
              </a:defRPr>
            </a:pPr>
            <a:endParaRPr/>
          </a:p>
          <a:p>
            <a:pPr algn="l" defTabSz="584200">
              <a:lnSpc>
                <a:spcPct val="90000"/>
              </a:lnSpc>
              <a:defRPr sz="2800" i="1">
                <a:solidFill>
                  <a:srgbClr val="000000"/>
                </a:solidFill>
                <a:latin typeface="Calibri"/>
                <a:ea typeface="Calibri"/>
                <a:cs typeface="Calibri"/>
                <a:sym typeface="Calibri"/>
              </a:defRPr>
            </a:pPr>
            <a:r>
              <a:t>Or italicised</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 </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
        <p:nvSpPr>
          <p:cNvPr id="515" name="Line spacing and cap height should be determined by the amount of copy you are using /space available - this paragraph is set in 28pt type size to 0.9pt spacing…"/>
          <p:cNvSpPr txBox="1"/>
          <p:nvPr/>
        </p:nvSpPr>
        <p:spPr>
          <a:xfrm>
            <a:off x="14229165" y="3477259"/>
            <a:ext cx="3925013" cy="114088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Line spacing and cap height should be determined by the amount of copy you are using /space available - this paragraph is set in 28pt type size to 0.9pt spacing</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defRPr sz="2800">
                <a:solidFill>
                  <a:srgbClr val="000000"/>
                </a:solidFill>
                <a:latin typeface="Roboto Light"/>
                <a:ea typeface="Roboto Light"/>
                <a:cs typeface="Roboto Light"/>
                <a:sym typeface="Roboto Light"/>
              </a:defRPr>
            </a:pPr>
            <a:r>
              <a:t>This paragraph is set to 1.0 line spacing giving a little more air between the lines</a:t>
            </a:r>
          </a:p>
          <a:p>
            <a:pPr algn="l" defTabSz="584200">
              <a:defRPr sz="2800">
                <a:solidFill>
                  <a:srgbClr val="000000"/>
                </a:solidFill>
                <a:latin typeface="Roboto Light"/>
                <a:ea typeface="Roboto Light"/>
                <a:cs typeface="Roboto Light"/>
                <a:sym typeface="Roboto Light"/>
              </a:defRPr>
            </a:pPr>
            <a:endParaRPr/>
          </a:p>
          <a:p>
            <a:pPr algn="l" defTabSz="584200">
              <a:defRPr sz="2800">
                <a:solidFill>
                  <a:srgbClr val="000000"/>
                </a:solidFill>
                <a:latin typeface="Roboto Light"/>
                <a:ea typeface="Roboto Light"/>
                <a:cs typeface="Roboto Light"/>
                <a:sym typeface="Roboto Light"/>
              </a:defRPr>
            </a:pPr>
            <a:r>
              <a:t>Character spacing here is set to 0%</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Try not to mix type size or other spacing across any individual piece - consistency is key</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02"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703"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704" name="contact"/>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contact</a:t>
            </a:r>
          </a:p>
        </p:txBody>
      </p:sp>
      <p:sp>
        <p:nvSpPr>
          <p:cNvPr id="705"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17</a:t>
            </a:fld>
            <a:endParaRPr/>
          </a:p>
        </p:txBody>
      </p:sp>
      <p:sp>
        <p:nvSpPr>
          <p:cNvPr id="706" name="If you need any help - or have an idea on how to make this toolkit more helpful, please contact…"/>
          <p:cNvSpPr txBox="1"/>
          <p:nvPr/>
        </p:nvSpPr>
        <p:spPr>
          <a:xfrm>
            <a:off x="9434915" y="3477259"/>
            <a:ext cx="8833747" cy="72300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rPr dirty="0"/>
              <a:t>If you need any help - or have an idea on how to make this toolkit more helpful, please contact</a:t>
            </a:r>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b="1">
                <a:solidFill>
                  <a:srgbClr val="000000"/>
                </a:solidFill>
                <a:latin typeface="Roboto"/>
                <a:ea typeface="Roboto"/>
                <a:cs typeface="Roboto"/>
                <a:sym typeface="Roboto"/>
              </a:defRPr>
            </a:pPr>
            <a:r>
              <a:rPr lang="en-US" dirty="0"/>
              <a:t>Adeline Bibby</a:t>
            </a:r>
            <a:endParaRPr dirty="0"/>
          </a:p>
          <a:p>
            <a:pPr algn="l" defTabSz="584200">
              <a:lnSpc>
                <a:spcPct val="90000"/>
              </a:lnSpc>
              <a:defRPr sz="2800">
                <a:solidFill>
                  <a:srgbClr val="000000"/>
                </a:solidFill>
                <a:latin typeface="Roboto Light"/>
                <a:ea typeface="Roboto Light"/>
                <a:cs typeface="Roboto Light"/>
                <a:sym typeface="Roboto Light"/>
              </a:defRPr>
            </a:pPr>
            <a:r>
              <a:rPr lang="en-US" dirty="0"/>
              <a:t>Marketing and </a:t>
            </a:r>
            <a:r>
              <a:rPr dirty="0"/>
              <a:t>Communications</a:t>
            </a:r>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chemeClr val="accent1"/>
                </a:solidFill>
                <a:latin typeface="Roboto Light"/>
                <a:ea typeface="Roboto Light"/>
                <a:cs typeface="Roboto Light"/>
                <a:sym typeface="Roboto Light"/>
              </a:defRPr>
            </a:pPr>
            <a:r>
              <a:rPr lang="en-US" u="sng" dirty="0">
                <a:hlinkClick r:id="rId2"/>
              </a:rPr>
              <a:t>Adeline.bibby@educationandemployers.org</a:t>
            </a:r>
            <a:endParaRPr u="sng" dirty="0">
              <a:hlinkClick r:id="rId2"/>
            </a:endParaRPr>
          </a:p>
          <a:p>
            <a:pPr algn="l" defTabSz="584200">
              <a:lnSpc>
                <a:spcPct val="90000"/>
              </a:lnSpc>
              <a:defRPr sz="2800">
                <a:solidFill>
                  <a:srgbClr val="000000"/>
                </a:solidFill>
                <a:latin typeface="Roboto Light"/>
                <a:ea typeface="Roboto Light"/>
                <a:cs typeface="Roboto Light"/>
                <a:sym typeface="Roboto Light"/>
              </a:defRPr>
            </a:pPr>
            <a:endParaRPr i="1" dirty="0"/>
          </a:p>
          <a:p>
            <a:pPr algn="l" defTabSz="584200">
              <a:lnSpc>
                <a:spcPct val="90000"/>
              </a:lnSpc>
              <a:defRPr sz="2800">
                <a:solidFill>
                  <a:srgbClr val="000000"/>
                </a:solidFill>
                <a:latin typeface="Roboto Light"/>
                <a:ea typeface="Roboto Light"/>
                <a:cs typeface="Roboto Light"/>
                <a:sym typeface="Roboto Light"/>
              </a:defRPr>
            </a:pPr>
            <a:endParaRPr i="1" dirty="0"/>
          </a:p>
          <a:p>
            <a:pPr algn="l" defTabSz="584200">
              <a:lnSpc>
                <a:spcPct val="90000"/>
              </a:lnSpc>
              <a:defRPr sz="2800">
                <a:solidFill>
                  <a:srgbClr val="000000"/>
                </a:solidFill>
                <a:latin typeface="Roboto Light"/>
                <a:ea typeface="Roboto Light"/>
                <a:cs typeface="Roboto Light"/>
                <a:sym typeface="Roboto Light"/>
              </a:defRPr>
            </a:pPr>
            <a:endParaRPr i="1" dirty="0"/>
          </a:p>
          <a:p>
            <a:pPr algn="l" defTabSz="584200">
              <a:lnSpc>
                <a:spcPct val="90000"/>
              </a:lnSpc>
              <a:defRPr sz="2800">
                <a:solidFill>
                  <a:srgbClr val="000000"/>
                </a:solidFill>
                <a:latin typeface="Roboto Light"/>
                <a:ea typeface="Roboto Light"/>
                <a:cs typeface="Roboto Light"/>
                <a:sym typeface="Roboto Light"/>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i="1"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i="1"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i="1" dirty="0"/>
          </a:p>
        </p:txBody>
      </p:sp>
      <p:pic>
        <p:nvPicPr>
          <p:cNvPr id="707"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708"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709"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710" name="reach…"/>
          <p:cNvSpPr txBox="1"/>
          <p:nvPr/>
        </p:nvSpPr>
        <p:spPr>
          <a:xfrm>
            <a:off x="1631074" y="2153946"/>
            <a:ext cx="7192566" cy="396256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rPr lang="en-US" dirty="0"/>
              <a:t>reach</a:t>
            </a:r>
            <a:endParaRPr dirty="0"/>
          </a:p>
          <a:p>
            <a:pPr algn="l" defTabSz="825500">
              <a:lnSpc>
                <a:spcPct val="70000"/>
              </a:lnSpc>
              <a:defRPr sz="17500" b="1" spc="-525">
                <a:solidFill>
                  <a:srgbClr val="1F7CC0"/>
                </a:solidFill>
                <a:latin typeface="Roboto"/>
                <a:ea typeface="Roboto"/>
                <a:cs typeface="Roboto"/>
                <a:sym typeface="Roboto"/>
              </a:defRPr>
            </a:pPr>
            <a:r>
              <a:rPr lang="en-US" dirty="0"/>
              <a:t>out</a:t>
            </a:r>
            <a:endParaRPr dirty="0"/>
          </a:p>
        </p:txBody>
      </p:sp>
      <p:sp>
        <p:nvSpPr>
          <p:cNvPr id="711" name="Quantum House…"/>
          <p:cNvSpPr txBox="1"/>
          <p:nvPr/>
        </p:nvSpPr>
        <p:spPr>
          <a:xfrm>
            <a:off x="19027584" y="7932655"/>
            <a:ext cx="2741765" cy="2006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defRPr sz="2200">
                <a:solidFill>
                  <a:srgbClr val="000000"/>
                </a:solidFill>
                <a:latin typeface="Roboto Light"/>
                <a:ea typeface="Roboto Light"/>
                <a:cs typeface="Roboto Light"/>
                <a:sym typeface="Roboto Light"/>
              </a:defRPr>
            </a:pPr>
            <a:r>
              <a:t>Quantum House</a:t>
            </a:r>
          </a:p>
          <a:p>
            <a:pPr algn="l" defTabSz="825500">
              <a:defRPr sz="2200">
                <a:solidFill>
                  <a:srgbClr val="000000"/>
                </a:solidFill>
                <a:latin typeface="Roboto Light"/>
                <a:ea typeface="Roboto Light"/>
                <a:cs typeface="Roboto Light"/>
                <a:sym typeface="Roboto Light"/>
              </a:defRPr>
            </a:pPr>
            <a:r>
              <a:t>22-24 Red Lion Court</a:t>
            </a:r>
          </a:p>
          <a:p>
            <a:pPr algn="l" defTabSz="825500">
              <a:defRPr sz="2200">
                <a:solidFill>
                  <a:srgbClr val="000000"/>
                </a:solidFill>
                <a:latin typeface="Roboto Light"/>
                <a:ea typeface="Roboto Light"/>
                <a:cs typeface="Roboto Light"/>
                <a:sym typeface="Roboto Light"/>
              </a:defRPr>
            </a:pPr>
            <a:r>
              <a:t>Fleet Street</a:t>
            </a:r>
          </a:p>
          <a:p>
            <a:pPr algn="l" defTabSz="825500">
              <a:defRPr sz="2200">
                <a:solidFill>
                  <a:srgbClr val="000000"/>
                </a:solidFill>
                <a:latin typeface="Roboto Light"/>
                <a:ea typeface="Roboto Light"/>
                <a:cs typeface="Roboto Light"/>
                <a:sym typeface="Roboto Light"/>
              </a:defRPr>
            </a:pPr>
            <a:r>
              <a:t>London EC4A 3EB</a:t>
            </a:r>
          </a:p>
          <a:p>
            <a:pPr algn="l" defTabSz="825500">
              <a:defRPr sz="2200">
                <a:solidFill>
                  <a:srgbClr val="000000"/>
                </a:solidFill>
                <a:latin typeface="Roboto Light"/>
                <a:ea typeface="Roboto Light"/>
                <a:cs typeface="Roboto Light"/>
                <a:sym typeface="Roboto Light"/>
              </a:defRPr>
            </a:pPr>
            <a:endParaRPr/>
          </a:p>
          <a:p>
            <a:pPr algn="l" defTabSz="825500">
              <a:defRPr sz="2200">
                <a:solidFill>
                  <a:srgbClr val="000000"/>
                </a:solidFill>
                <a:latin typeface="Roboto Light"/>
                <a:ea typeface="Roboto Light"/>
                <a:cs typeface="Roboto Light"/>
                <a:sym typeface="Roboto Light"/>
              </a:defRPr>
            </a:pPr>
            <a:r>
              <a:t>+44 (0)</a:t>
            </a:r>
          </a:p>
        </p:txBody>
      </p:sp>
      <p:sp>
        <p:nvSpPr>
          <p:cNvPr id="712" name="A registered charity No: 1130760…"/>
          <p:cNvSpPr txBox="1"/>
          <p:nvPr/>
        </p:nvSpPr>
        <p:spPr>
          <a:xfrm>
            <a:off x="19013895" y="10412993"/>
            <a:ext cx="4221166" cy="8483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90000"/>
              </a:lnSpc>
              <a:defRPr sz="1800">
                <a:solidFill>
                  <a:srgbClr val="000000"/>
                </a:solidFill>
                <a:latin typeface="Roboto Light"/>
                <a:ea typeface="Roboto Light"/>
                <a:cs typeface="Roboto Light"/>
                <a:sym typeface="Roboto Light"/>
              </a:defRPr>
            </a:pPr>
            <a:r>
              <a:t>A registered charity No: 1130760  </a:t>
            </a:r>
          </a:p>
          <a:p>
            <a:pPr algn="l" defTabSz="825500">
              <a:lnSpc>
                <a:spcPct val="90000"/>
              </a:lnSpc>
              <a:defRPr sz="1800">
                <a:solidFill>
                  <a:srgbClr val="000000"/>
                </a:solidFill>
                <a:latin typeface="Roboto Light"/>
                <a:ea typeface="Roboto Light"/>
                <a:cs typeface="Roboto Light"/>
                <a:sym typeface="Roboto Light"/>
              </a:defRPr>
            </a:pPr>
            <a:r>
              <a:t>A company limited by guarantee No: 6886359</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p:cNvSpPr/>
          <p:nvPr/>
        </p:nvSpPr>
        <p:spPr>
          <a:xfrm>
            <a:off x="-31142" y="707"/>
            <a:ext cx="8833748" cy="13715802"/>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5"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186"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187" name="content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contents</a:t>
            </a:r>
          </a:p>
        </p:txBody>
      </p:sp>
      <p:sp>
        <p:nvSpPr>
          <p:cNvPr id="188"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2</a:t>
            </a:fld>
            <a:endParaRPr/>
          </a:p>
        </p:txBody>
      </p:sp>
      <p:sp>
        <p:nvSpPr>
          <p:cNvPr id="189" name="The idea behind the toolkit is to aid use of the brand and its ‘assets’ (logos, typeface, colours etc) in order to present a strong, consistent brand to our audiences…"/>
          <p:cNvSpPr txBox="1"/>
          <p:nvPr/>
        </p:nvSpPr>
        <p:spPr>
          <a:xfrm>
            <a:off x="9409515" y="3477259"/>
            <a:ext cx="3925013" cy="84365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rPr dirty="0"/>
              <a:t>The idea behind the toolkit is to aid use of the brand and its ‘assets’ (logos, typeface, </a:t>
            </a:r>
            <a:r>
              <a:rPr dirty="0" err="1"/>
              <a:t>colours</a:t>
            </a:r>
            <a:r>
              <a:rPr dirty="0"/>
              <a:t> </a:t>
            </a:r>
            <a:r>
              <a:rPr dirty="0" err="1"/>
              <a:t>etc</a:t>
            </a:r>
            <a:r>
              <a:rPr dirty="0"/>
              <a:t>) to present a strong, consistent brand to our audiences</a:t>
            </a:r>
            <a:r>
              <a:rPr lang="en-US" dirty="0"/>
              <a:t>.</a:t>
            </a: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r>
              <a:rPr dirty="0"/>
              <a:t>And to connect better with them too</a:t>
            </a:r>
            <a:r>
              <a:rPr lang="en-US" dirty="0"/>
              <a:t>.</a:t>
            </a: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p:txBody>
      </p:sp>
      <p:sp>
        <p:nvSpPr>
          <p:cNvPr id="190" name="index"/>
          <p:cNvSpPr txBox="1"/>
          <p:nvPr/>
        </p:nvSpPr>
        <p:spPr>
          <a:xfrm>
            <a:off x="1681874" y="2162659"/>
            <a:ext cx="6977536" cy="27051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825500">
              <a:lnSpc>
                <a:spcPct val="70000"/>
              </a:lnSpc>
              <a:defRPr sz="17500" b="1" spc="-525">
                <a:solidFill>
                  <a:srgbClr val="000000"/>
                </a:solidFill>
                <a:latin typeface="Roboto"/>
                <a:ea typeface="Roboto"/>
                <a:cs typeface="Roboto"/>
                <a:sym typeface="Roboto"/>
              </a:defRPr>
            </a:lvl1pPr>
          </a:lstStyle>
          <a:p>
            <a:r>
              <a:t>index</a:t>
            </a:r>
          </a:p>
        </p:txBody>
      </p:sp>
      <p:pic>
        <p:nvPicPr>
          <p:cNvPr id="191"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192"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193"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194" name="Us 3-6…"/>
          <p:cNvSpPr txBox="1"/>
          <p:nvPr/>
        </p:nvSpPr>
        <p:spPr>
          <a:xfrm>
            <a:off x="14235515" y="3477259"/>
            <a:ext cx="3925013" cy="85010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80000"/>
              </a:lnSpc>
              <a:defRPr sz="2800">
                <a:solidFill>
                  <a:srgbClr val="000000"/>
                </a:solidFill>
                <a:latin typeface="Roboto Light"/>
                <a:ea typeface="Roboto Light"/>
                <a:cs typeface="Roboto Light"/>
                <a:sym typeface="Roboto Light"/>
              </a:defRPr>
            </a:pPr>
            <a:r>
              <a:rPr lang="en-US" b="1" dirty="0">
                <a:latin typeface="Roboto"/>
                <a:ea typeface="Roboto"/>
                <a:cs typeface="Roboto"/>
                <a:sym typeface="Roboto"/>
              </a:rPr>
              <a:t>About us</a:t>
            </a:r>
            <a:r>
              <a:rPr dirty="0"/>
              <a:t> 3-6</a:t>
            </a:r>
          </a:p>
          <a:p>
            <a:pPr algn="l" defTabSz="584200">
              <a:lnSpc>
                <a:spcPct val="80000"/>
              </a:lnSpc>
              <a:defRPr sz="2200">
                <a:solidFill>
                  <a:srgbClr val="000000"/>
                </a:solidFill>
                <a:latin typeface="Roboto Light"/>
                <a:ea typeface="Roboto Light"/>
                <a:cs typeface="Roboto Light"/>
                <a:sym typeface="Roboto Light"/>
              </a:defRPr>
            </a:pPr>
            <a:r>
              <a:rPr dirty="0"/>
              <a:t>who we are, what we do, mission, values, key facts</a:t>
            </a:r>
          </a:p>
          <a:p>
            <a:pPr algn="l" defTabSz="584200">
              <a:lnSpc>
                <a:spcPct val="8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a:solidFill>
                  <a:srgbClr val="000000"/>
                </a:solidFill>
                <a:latin typeface="Roboto Light"/>
                <a:ea typeface="Roboto Light"/>
                <a:cs typeface="Roboto Light"/>
                <a:sym typeface="Roboto Light"/>
              </a:defRPr>
            </a:pPr>
            <a:r>
              <a:rPr b="1" dirty="0">
                <a:latin typeface="Roboto"/>
                <a:ea typeface="Roboto"/>
                <a:cs typeface="Roboto"/>
                <a:sym typeface="Roboto"/>
              </a:rPr>
              <a:t>Logos</a:t>
            </a:r>
            <a:r>
              <a:rPr dirty="0"/>
              <a:t> </a:t>
            </a:r>
            <a:r>
              <a:rPr lang="en-US" dirty="0"/>
              <a:t>6-9</a:t>
            </a:r>
            <a:endParaRPr dirty="0"/>
          </a:p>
          <a:p>
            <a:pPr algn="l" defTabSz="584200">
              <a:lnSpc>
                <a:spcPct val="8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a:solidFill>
                  <a:srgbClr val="000000"/>
                </a:solidFill>
                <a:latin typeface="Roboto Light"/>
                <a:ea typeface="Roboto Light"/>
                <a:cs typeface="Roboto Light"/>
                <a:sym typeface="Roboto Light"/>
              </a:defRPr>
            </a:pPr>
            <a:r>
              <a:rPr b="1" dirty="0">
                <a:latin typeface="Roboto"/>
                <a:ea typeface="Roboto"/>
                <a:cs typeface="Roboto"/>
                <a:sym typeface="Roboto"/>
              </a:rPr>
              <a:t>Images</a:t>
            </a:r>
            <a:r>
              <a:rPr dirty="0"/>
              <a:t> 1</a:t>
            </a:r>
            <a:r>
              <a:rPr lang="en-US" dirty="0"/>
              <a:t>2-13</a:t>
            </a:r>
            <a:endParaRPr dirty="0"/>
          </a:p>
          <a:p>
            <a:pPr algn="l" defTabSz="584200">
              <a:lnSpc>
                <a:spcPct val="8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a:solidFill>
                  <a:srgbClr val="000000"/>
                </a:solidFill>
                <a:latin typeface="Roboto Light"/>
                <a:ea typeface="Roboto Light"/>
                <a:cs typeface="Roboto Light"/>
                <a:sym typeface="Roboto Light"/>
              </a:defRPr>
            </a:pPr>
            <a:r>
              <a:rPr b="1" dirty="0" err="1">
                <a:latin typeface="Roboto"/>
                <a:ea typeface="Roboto"/>
                <a:cs typeface="Roboto"/>
                <a:sym typeface="Roboto"/>
              </a:rPr>
              <a:t>Colour</a:t>
            </a:r>
            <a:r>
              <a:rPr b="1" dirty="0">
                <a:latin typeface="Roboto"/>
                <a:ea typeface="Roboto"/>
                <a:cs typeface="Roboto"/>
                <a:sym typeface="Roboto"/>
              </a:rPr>
              <a:t> palette</a:t>
            </a:r>
            <a:r>
              <a:rPr dirty="0"/>
              <a:t> 1</a:t>
            </a:r>
            <a:r>
              <a:rPr lang="en-US" dirty="0"/>
              <a:t>4-15</a:t>
            </a:r>
            <a:endParaRPr dirty="0"/>
          </a:p>
          <a:p>
            <a:pPr algn="l" defTabSz="584200">
              <a:lnSpc>
                <a:spcPct val="8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a:solidFill>
                  <a:srgbClr val="000000"/>
                </a:solidFill>
                <a:latin typeface="Roboto Light"/>
                <a:ea typeface="Roboto Light"/>
                <a:cs typeface="Roboto Light"/>
                <a:sym typeface="Roboto Light"/>
              </a:defRPr>
            </a:pPr>
            <a:r>
              <a:rPr b="1" dirty="0">
                <a:latin typeface="Roboto"/>
                <a:ea typeface="Roboto"/>
                <a:cs typeface="Roboto"/>
                <a:sym typeface="Roboto"/>
              </a:rPr>
              <a:t>Typeface</a:t>
            </a:r>
            <a:r>
              <a:rPr dirty="0"/>
              <a:t> 1</a:t>
            </a:r>
            <a:r>
              <a:rPr lang="en-US" dirty="0"/>
              <a:t>6</a:t>
            </a:r>
            <a:endParaRPr dirty="0"/>
          </a:p>
          <a:p>
            <a:pPr algn="l" defTabSz="584200">
              <a:lnSpc>
                <a:spcPct val="80000"/>
              </a:lnSpc>
              <a:defRPr sz="2800">
                <a:solidFill>
                  <a:srgbClr val="000000"/>
                </a:solidFill>
                <a:latin typeface="Roboto Light"/>
                <a:ea typeface="Roboto Light"/>
                <a:cs typeface="Roboto Light"/>
                <a:sym typeface="Roboto Light"/>
              </a:defRPr>
            </a:pPr>
            <a:endParaRPr dirty="0"/>
          </a:p>
          <a:p>
            <a:pPr algn="l" defTabSz="584200">
              <a:lnSpc>
                <a:spcPct val="80000"/>
              </a:lnSpc>
              <a:defRPr sz="2800" b="1">
                <a:solidFill>
                  <a:srgbClr val="000000"/>
                </a:solidFill>
                <a:latin typeface="Roboto"/>
                <a:ea typeface="Roboto"/>
                <a:cs typeface="Roboto"/>
                <a:sym typeface="Roboto"/>
              </a:defRPr>
            </a:pPr>
            <a:r>
              <a:rPr dirty="0"/>
              <a:t>Contact </a:t>
            </a:r>
            <a:r>
              <a:rPr lang="en-GB" dirty="0">
                <a:latin typeface="Roboto Light"/>
                <a:ea typeface="Roboto Light"/>
                <a:sym typeface="Roboto Light"/>
              </a:rPr>
              <a:t>17</a:t>
            </a:r>
            <a:endParaRPr b="0" dirty="0">
              <a:latin typeface="Roboto Light"/>
              <a:ea typeface="Roboto Light"/>
              <a:cs typeface="Roboto Light"/>
              <a:sym typeface="Roboto Light"/>
            </a:endParaRPr>
          </a:p>
          <a:p>
            <a:pPr algn="l" defTabSz="584200">
              <a:lnSpc>
                <a:spcPct val="90000"/>
              </a:lnSpc>
              <a:defRPr sz="2800">
                <a:solidFill>
                  <a:srgbClr val="000000"/>
                </a:solidFill>
                <a:latin typeface="Roboto Light"/>
                <a:ea typeface="Roboto Light"/>
                <a:cs typeface="Roboto Light"/>
                <a:sym typeface="Roboto Light"/>
              </a:defRPr>
            </a:pPr>
            <a:endParaRPr b="0" dirty="0">
              <a:latin typeface="Roboto Light"/>
              <a:ea typeface="Roboto Light"/>
              <a:cs typeface="Roboto Light"/>
              <a:sym typeface="Roboto Light"/>
            </a:endParaRPr>
          </a:p>
          <a:p>
            <a:pPr algn="l" defTabSz="584200">
              <a:lnSpc>
                <a:spcPct val="90000"/>
              </a:lnSpc>
              <a:defRPr sz="2800">
                <a:solidFill>
                  <a:srgbClr val="000000"/>
                </a:solidFill>
                <a:latin typeface="Roboto Light"/>
                <a:ea typeface="Roboto Light"/>
                <a:cs typeface="Roboto Light"/>
                <a:sym typeface="Roboto Light"/>
              </a:defRPr>
            </a:pPr>
            <a:endParaRPr b="0" dirty="0">
              <a:latin typeface="Roboto Light"/>
              <a:ea typeface="Roboto Light"/>
              <a:cs typeface="Roboto Light"/>
              <a:sym typeface="Roboto Light"/>
            </a:endParaRPr>
          </a:p>
          <a:p>
            <a:pPr algn="l" defTabSz="584200">
              <a:lnSpc>
                <a:spcPct val="90000"/>
              </a:lnSpc>
              <a:defRPr sz="2800">
                <a:solidFill>
                  <a:srgbClr val="000000"/>
                </a:solidFill>
                <a:latin typeface="Roboto Light"/>
                <a:ea typeface="Roboto Light"/>
                <a:cs typeface="Roboto Light"/>
                <a:sym typeface="Roboto Light"/>
              </a:defRPr>
            </a:pPr>
            <a:endParaRPr b="0" dirty="0">
              <a:latin typeface="Roboto Light"/>
              <a:ea typeface="Roboto Light"/>
              <a:cs typeface="Roboto Light"/>
              <a:sym typeface="Roboto Light"/>
            </a:endParaRPr>
          </a:p>
          <a:p>
            <a:pPr algn="l" defTabSz="584200">
              <a:lnSpc>
                <a:spcPct val="90000"/>
              </a:lnSpc>
              <a:defRPr sz="2800">
                <a:solidFill>
                  <a:srgbClr val="000000"/>
                </a:solidFill>
                <a:latin typeface="Roboto Light"/>
                <a:ea typeface="Roboto Light"/>
                <a:cs typeface="Roboto Light"/>
                <a:sym typeface="Roboto Light"/>
              </a:defRPr>
            </a:pPr>
            <a:endParaRPr b="0" dirty="0">
              <a:latin typeface="Roboto Light"/>
              <a:ea typeface="Roboto Light"/>
              <a:cs typeface="Roboto Light"/>
              <a:sym typeface="Roboto Light"/>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b="0" dirty="0">
              <a:latin typeface="Roboto Light"/>
              <a:ea typeface="Roboto Light"/>
              <a:cs typeface="Roboto Light"/>
              <a:sym typeface="Roboto Light"/>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b="0" dirty="0">
              <a:latin typeface="Roboto Light"/>
              <a:ea typeface="Roboto Light"/>
              <a:cs typeface="Roboto Light"/>
              <a:sym typeface="Roboto Light"/>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b="0" dirty="0">
              <a:latin typeface="Roboto Light"/>
              <a:ea typeface="Roboto Light"/>
              <a:cs typeface="Roboto Light"/>
              <a:sym typeface="Roboto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7"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198"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199" name="who we are /what we do"/>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who we are /what we do</a:t>
            </a:r>
          </a:p>
        </p:txBody>
      </p:sp>
      <p:sp>
        <p:nvSpPr>
          <p:cNvPr id="200"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3</a:t>
            </a:fld>
            <a:endParaRPr/>
          </a:p>
        </p:txBody>
      </p:sp>
      <p:sp>
        <p:nvSpPr>
          <p:cNvPr id="201" name="We are an educational charity established in 2009 which enables employers and schools to connect directly so that:…"/>
          <p:cNvSpPr txBox="1"/>
          <p:nvPr/>
        </p:nvSpPr>
        <p:spPr>
          <a:xfrm>
            <a:off x="9409515" y="3477259"/>
            <a:ext cx="3925013" cy="118698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We are an educational charity established in 2009 which enables employers and schools to connect directly so that: </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Every young person has the chance to meet people from the world of work who can inspire and motivate, helping them </a:t>
            </a:r>
            <a:r>
              <a:rPr b="1">
                <a:latin typeface="Roboto"/>
                <a:ea typeface="Roboto"/>
                <a:cs typeface="Roboto"/>
                <a:sym typeface="Roboto"/>
              </a:rPr>
              <a:t>realise their full potential</a:t>
            </a:r>
          </a:p>
          <a:p>
            <a:pPr algn="l" defTabSz="584200">
              <a:lnSpc>
                <a:spcPct val="90000"/>
              </a:lnSpc>
              <a:defRPr sz="2800">
                <a:solidFill>
                  <a:srgbClr val="000000"/>
                </a:solidFill>
                <a:latin typeface="Roboto Light"/>
                <a:ea typeface="Roboto Light"/>
                <a:cs typeface="Roboto Light"/>
                <a:sym typeface="Roboto Light"/>
              </a:defRPr>
            </a:pPr>
            <a:endParaRPr b="1">
              <a:latin typeface="Roboto"/>
              <a:ea typeface="Roboto"/>
              <a:cs typeface="Roboto"/>
              <a:sym typeface="Roboto"/>
            </a:endParaRPr>
          </a:p>
          <a:p>
            <a:pPr algn="l" defTabSz="584200">
              <a:lnSpc>
                <a:spcPct val="90000"/>
              </a:lnSpc>
              <a:defRPr sz="2800">
                <a:solidFill>
                  <a:srgbClr val="000000"/>
                </a:solidFill>
                <a:latin typeface="Roboto Light"/>
                <a:ea typeface="Roboto Light"/>
                <a:cs typeface="Roboto Light"/>
                <a:sym typeface="Roboto Light"/>
              </a:defRPr>
            </a:pPr>
            <a:r>
              <a:t>Employers can </a:t>
            </a:r>
            <a:r>
              <a:rPr b="1">
                <a:latin typeface="Roboto"/>
                <a:ea typeface="Roboto"/>
                <a:cs typeface="Roboto"/>
                <a:sym typeface="Roboto"/>
              </a:rPr>
              <a:t>engage with their communities</a:t>
            </a:r>
            <a:r>
              <a:t> both locally and nationally and it is really easy for staff to volunteer in different ways in schools and with young people</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
        <p:nvSpPr>
          <p:cNvPr id="202" name="who we are…"/>
          <p:cNvSpPr txBox="1"/>
          <p:nvPr/>
        </p:nvSpPr>
        <p:spPr>
          <a:xfrm>
            <a:off x="1681874" y="2162659"/>
            <a:ext cx="6977536" cy="81724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who we are</a:t>
            </a:r>
          </a:p>
          <a:p>
            <a:pPr algn="l" defTabSz="825500">
              <a:lnSpc>
                <a:spcPct val="70000"/>
              </a:lnSpc>
              <a:defRPr sz="17500" b="1" spc="-525">
                <a:solidFill>
                  <a:srgbClr val="1F7CC0"/>
                </a:solidFill>
                <a:latin typeface="Roboto"/>
                <a:ea typeface="Roboto"/>
                <a:cs typeface="Roboto"/>
                <a:sym typeface="Roboto"/>
              </a:defRPr>
            </a:pPr>
            <a:r>
              <a:t>what we do</a:t>
            </a:r>
          </a:p>
        </p:txBody>
      </p:sp>
      <p:pic>
        <p:nvPicPr>
          <p:cNvPr id="203"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04"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205" name="Our programmes…"/>
          <p:cNvSpPr txBox="1"/>
          <p:nvPr/>
        </p:nvSpPr>
        <p:spPr>
          <a:xfrm>
            <a:off x="14191065" y="3477259"/>
            <a:ext cx="3925013" cy="118698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b="1">
                <a:solidFill>
                  <a:srgbClr val="000000"/>
                </a:solidFill>
                <a:latin typeface="Roboto"/>
                <a:ea typeface="Roboto"/>
                <a:cs typeface="Roboto"/>
                <a:sym typeface="Roboto"/>
              </a:defRPr>
            </a:pPr>
            <a:r>
              <a:rPr dirty="0"/>
              <a:t>Our </a:t>
            </a:r>
            <a:r>
              <a:rPr dirty="0" err="1"/>
              <a:t>programmes</a:t>
            </a: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r>
              <a:rPr dirty="0"/>
              <a:t>A state-of-the-art online matchmaking platform connecting schools and employers </a:t>
            </a:r>
            <a:r>
              <a:rPr lang="en-US" dirty="0"/>
              <a:t>across the UK </a:t>
            </a:r>
            <a:r>
              <a:rPr dirty="0"/>
              <a:t>quickly and easily to inspire young people</a:t>
            </a:r>
            <a:r>
              <a:rPr lang="en-US" dirty="0"/>
              <a:t> in future careers.</a:t>
            </a: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584200">
              <a:lnSpc>
                <a:spcPct val="90000"/>
              </a:lnSpc>
              <a:defRPr sz="2800">
                <a:solidFill>
                  <a:srgbClr val="000000"/>
                </a:solidFill>
                <a:latin typeface="Roboto Light"/>
                <a:ea typeface="Roboto Light"/>
                <a:cs typeface="Roboto Light"/>
                <a:sym typeface="Roboto Light"/>
              </a:defRPr>
            </a:pPr>
            <a:endParaRPr dirty="0"/>
          </a:p>
          <a:p>
            <a:pPr algn="l" defTabSz="457200">
              <a:lnSpc>
                <a:spcPct val="90000"/>
              </a:lnSpc>
              <a:defRPr sz="2800">
                <a:solidFill>
                  <a:srgbClr val="000000"/>
                </a:solidFill>
                <a:latin typeface="Roboto Light"/>
                <a:ea typeface="Roboto Light"/>
                <a:cs typeface="Roboto Light"/>
                <a:sym typeface="Roboto Light"/>
              </a:defRPr>
            </a:pPr>
            <a:endParaRPr dirty="0"/>
          </a:p>
          <a:p>
            <a:pPr algn="l" defTabSz="457200">
              <a:lnSpc>
                <a:spcPct val="90000"/>
              </a:lnSpc>
              <a:defRPr sz="2800">
                <a:solidFill>
                  <a:srgbClr val="000000"/>
                </a:solidFill>
                <a:latin typeface="Roboto Light"/>
                <a:ea typeface="Roboto Light"/>
                <a:cs typeface="Roboto Light"/>
                <a:sym typeface="Roboto Light"/>
              </a:defRPr>
            </a:pPr>
            <a:r>
              <a:rPr dirty="0"/>
              <a:t>Using the Inspiring the Future platform </a:t>
            </a:r>
            <a:r>
              <a:rPr lang="en-US" dirty="0"/>
              <a:t>we</a:t>
            </a:r>
            <a:r>
              <a:rPr dirty="0"/>
              <a:t> connect primary schools and employers to </a:t>
            </a:r>
            <a:r>
              <a:rPr lang="en-US" dirty="0"/>
              <a:t>engage and </a:t>
            </a:r>
            <a:r>
              <a:rPr dirty="0"/>
              <a:t>inspire children and challenge ingrained stereotypes</a:t>
            </a:r>
            <a:r>
              <a:rPr lang="en-US" dirty="0"/>
              <a:t>.</a:t>
            </a: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p:txBody>
      </p:sp>
      <p:sp>
        <p:nvSpPr>
          <p:cNvPr id="206"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pic>
        <p:nvPicPr>
          <p:cNvPr id="207" name="Inspiring the future@4x.png" descr="Inspiring the future@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54565" y="4287566"/>
            <a:ext cx="2233479" cy="922638"/>
          </a:xfrm>
          <a:prstGeom prst="rect">
            <a:avLst/>
          </a:prstGeom>
          <a:ln w="12700">
            <a:miter lim="400000"/>
          </a:ln>
        </p:spPr>
      </p:pic>
      <p:pic>
        <p:nvPicPr>
          <p:cNvPr id="208" name="Primary Futures@4x.png" descr="Primary Futures@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41865" y="8385438"/>
            <a:ext cx="1999874" cy="931095"/>
          </a:xfrm>
          <a:prstGeom prst="rect">
            <a:avLst/>
          </a:prstGeom>
          <a:ln w="12700">
            <a:miter lim="400000"/>
          </a:ln>
        </p:spPr>
      </p:pic>
      <p:sp>
        <p:nvSpPr>
          <p:cNvPr id="210" name="Placing people onto strategic school governing bodies, helping them gain valuable professional skills whilst supporting local communities in greatest need…"/>
          <p:cNvSpPr txBox="1"/>
          <p:nvPr/>
        </p:nvSpPr>
        <p:spPr>
          <a:xfrm>
            <a:off x="19006019" y="5369559"/>
            <a:ext cx="3925014" cy="53341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457200">
              <a:lnSpc>
                <a:spcPct val="90000"/>
              </a:lnSpc>
              <a:defRPr sz="2800">
                <a:solidFill>
                  <a:srgbClr val="000000"/>
                </a:solidFill>
                <a:latin typeface="Roboto Light"/>
                <a:ea typeface="Roboto Light"/>
                <a:cs typeface="Roboto Light"/>
                <a:sym typeface="Roboto Light"/>
              </a:defRPr>
            </a:pPr>
            <a:r>
              <a:rPr dirty="0"/>
              <a:t>A video library for schools, parents and young people featuring over 1000 people talking about their careers, with over 1 million views per year</a:t>
            </a:r>
            <a:r>
              <a:rPr lang="en-US" dirty="0"/>
              <a:t>.</a:t>
            </a: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2800">
                <a:solidFill>
                  <a:srgbClr val="000000"/>
                </a:solidFill>
                <a:latin typeface="Helvetica Neue Thin"/>
                <a:ea typeface="Helvetica Neue Thin"/>
                <a:cs typeface="Helvetica Neue Thin"/>
                <a:sym typeface="Helvetica Neue Thin"/>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dirty="0"/>
          </a:p>
        </p:txBody>
      </p:sp>
      <p:pic>
        <p:nvPicPr>
          <p:cNvPr id="211" name="icould-k@4x.png" descr="icould-k@4x.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06418" y="4287566"/>
            <a:ext cx="1518563" cy="44407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4"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15"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16" name="our mission"/>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mission</a:t>
            </a:r>
          </a:p>
        </p:txBody>
      </p:sp>
      <p:sp>
        <p:nvSpPr>
          <p:cNvPr id="217"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4</a:t>
            </a:fld>
            <a:endParaRPr/>
          </a:p>
        </p:txBody>
      </p:sp>
      <p:sp>
        <p:nvSpPr>
          <p:cNvPr id="218" name="As a charity, we want to ensure that every young person in our country, wherever they live, whatever their parents or carers’ circumstances, has the opportunity to meet a diverse range of volunteers to hear first-hand about jobs and the world of work"/>
          <p:cNvSpPr txBox="1"/>
          <p:nvPr/>
        </p:nvSpPr>
        <p:spPr>
          <a:xfrm>
            <a:off x="9409515" y="3477259"/>
            <a:ext cx="3925013" cy="7720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As a charity, we want to ensure that every young person in our country, wherever they live, whatever their parents or carers’ circumstances, has the </a:t>
            </a:r>
            <a:r>
              <a:rPr b="1">
                <a:latin typeface="Roboto"/>
                <a:ea typeface="Roboto"/>
                <a:cs typeface="Roboto"/>
                <a:sym typeface="Roboto"/>
              </a:rPr>
              <a:t>opportunity</a:t>
            </a:r>
            <a:r>
              <a:t> to meet a diverse range of volunteers to hear first-hand about jobs and the world of work</a:t>
            </a: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tabLst>
                <a:tab pos="1600200" algn="l"/>
              </a:tabLst>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2800">
                <a:solidFill>
                  <a:srgbClr val="000000"/>
                </a:solidFill>
                <a:latin typeface="Helvetica Neue Thin"/>
                <a:ea typeface="Helvetica Neue Thin"/>
                <a:cs typeface="Helvetica Neue Thin"/>
                <a:sym typeface="Helvetica Neue Thin"/>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
        <p:nvSpPr>
          <p:cNvPr id="219" name="our…"/>
          <p:cNvSpPr txBox="1"/>
          <p:nvPr/>
        </p:nvSpPr>
        <p:spPr>
          <a:xfrm>
            <a:off x="1681874" y="2162659"/>
            <a:ext cx="6977536"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rPr dirty="0"/>
              <a:t>our</a:t>
            </a:r>
          </a:p>
          <a:p>
            <a:pPr algn="l" defTabSz="825500">
              <a:lnSpc>
                <a:spcPct val="70000"/>
              </a:lnSpc>
              <a:defRPr sz="17500" b="1" spc="-1399">
                <a:solidFill>
                  <a:srgbClr val="1F7CC0"/>
                </a:solidFill>
                <a:latin typeface="Roboto"/>
                <a:ea typeface="Roboto"/>
                <a:cs typeface="Roboto"/>
                <a:sym typeface="Roboto"/>
              </a:defRPr>
            </a:pPr>
            <a:r>
              <a:rPr dirty="0"/>
              <a:t>mission</a:t>
            </a:r>
          </a:p>
        </p:txBody>
      </p:sp>
      <p:pic>
        <p:nvPicPr>
          <p:cNvPr id="220"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21"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222"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223" name="Over the past 14 years our work has had the following impact…"/>
          <p:cNvSpPr txBox="1"/>
          <p:nvPr/>
        </p:nvSpPr>
        <p:spPr>
          <a:xfrm>
            <a:off x="14235515" y="3477259"/>
            <a:ext cx="3925013" cy="8064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Over the past 14 years our work has had the following </a:t>
            </a:r>
            <a:r>
              <a:rPr b="1">
                <a:latin typeface="Roboto"/>
                <a:ea typeface="Roboto"/>
                <a:cs typeface="Roboto"/>
                <a:sym typeface="Roboto"/>
              </a:rPr>
              <a:t>impact</a:t>
            </a:r>
          </a:p>
          <a:p>
            <a:pPr algn="l" defTabSz="584200">
              <a:lnSpc>
                <a:spcPct val="90000"/>
              </a:lnSpc>
              <a:defRPr sz="2800">
                <a:solidFill>
                  <a:srgbClr val="000000"/>
                </a:solidFill>
                <a:latin typeface="Roboto Light"/>
                <a:ea typeface="Roboto Light"/>
                <a:cs typeface="Roboto Light"/>
                <a:sym typeface="Roboto Light"/>
              </a:defRPr>
            </a:pPr>
            <a:endParaRPr b="1">
              <a:latin typeface="Roboto"/>
              <a:ea typeface="Roboto"/>
              <a:cs typeface="Roboto"/>
              <a:sym typeface="Roboto"/>
            </a:endParaRPr>
          </a:p>
          <a:p>
            <a:pPr algn="l" defTabSz="584200">
              <a:lnSpc>
                <a:spcPct val="90000"/>
              </a:lnSpc>
              <a:defRPr sz="2800">
                <a:solidFill>
                  <a:srgbClr val="000000"/>
                </a:solidFill>
                <a:latin typeface="Roboto Light"/>
                <a:ea typeface="Roboto Light"/>
                <a:cs typeface="Roboto Light"/>
                <a:sym typeface="Roboto Light"/>
              </a:defRPr>
            </a:pPr>
            <a:r>
              <a:t>Reduced the likelihood of young people becoming NEET (4 or more encounters with employers)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Improved academic attainment and increases young people’s future earning potential</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Excited children about subjects, increasing their motivation, confidence, and attitude to learning</a:t>
            </a:r>
          </a:p>
        </p:txBody>
      </p:sp>
      <p:sp>
        <p:nvSpPr>
          <p:cNvPr id="224" name="Broadened young peoples’ horizons and raises their future aspirations…"/>
          <p:cNvSpPr txBox="1"/>
          <p:nvPr/>
        </p:nvSpPr>
        <p:spPr>
          <a:xfrm>
            <a:off x="19061515" y="4975859"/>
            <a:ext cx="3925013" cy="39535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Broadened young peoples’ horizons and raises their future aspirations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Challenged gender, race, and social stereotypes – breaking down barriers to certain job role</a:t>
            </a: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7"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28" name="Line"/>
          <p:cNvSpPr/>
          <p:nvPr/>
        </p:nvSpPr>
        <p:spPr>
          <a:xfrm>
            <a:off x="1772774" y="12407169"/>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29" name="our value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values</a:t>
            </a:r>
          </a:p>
        </p:txBody>
      </p:sp>
      <p:sp>
        <p:nvSpPr>
          <p:cNvPr id="230"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5</a:t>
            </a:fld>
            <a:endParaRPr/>
          </a:p>
        </p:txBody>
      </p:sp>
      <p:pic>
        <p:nvPicPr>
          <p:cNvPr id="231"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32"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233"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234" name="our…"/>
          <p:cNvSpPr txBox="1"/>
          <p:nvPr/>
        </p:nvSpPr>
        <p:spPr>
          <a:xfrm>
            <a:off x="1631074" y="2153946"/>
            <a:ext cx="7192566"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our</a:t>
            </a:r>
          </a:p>
          <a:p>
            <a:pPr algn="l" defTabSz="825500">
              <a:lnSpc>
                <a:spcPct val="70000"/>
              </a:lnSpc>
              <a:defRPr sz="17500" b="1" spc="-525">
                <a:solidFill>
                  <a:srgbClr val="1F7CC0"/>
                </a:solidFill>
                <a:latin typeface="Roboto"/>
                <a:ea typeface="Roboto"/>
                <a:cs typeface="Roboto"/>
                <a:sym typeface="Roboto"/>
              </a:defRPr>
            </a:pPr>
            <a:r>
              <a:t>values</a:t>
            </a:r>
          </a:p>
        </p:txBody>
      </p:sp>
      <p:sp>
        <p:nvSpPr>
          <p:cNvPr id="235" name="As a charity, we are committed to embodying our values in our work with schools, volunteers, employers and staff. We strive to be inspiring, inclusive, innovative and impactful, and to act with integrity in all that we do…"/>
          <p:cNvSpPr txBox="1"/>
          <p:nvPr/>
        </p:nvSpPr>
        <p:spPr>
          <a:xfrm>
            <a:off x="9409515" y="3477259"/>
            <a:ext cx="3925013" cy="803402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As a charity, we are committed to embodying our values in our work with schools, volunteers, employers and staff. We strive to be inspiring, inclusive, innovative and impactful, and to act with integrity in all that we do</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b="1">
                <a:solidFill>
                  <a:srgbClr val="000000"/>
                </a:solidFill>
                <a:latin typeface="Roboto"/>
                <a:ea typeface="Roboto"/>
                <a:cs typeface="Roboto"/>
                <a:sym typeface="Roboto"/>
              </a:defRPr>
            </a:pPr>
            <a:r>
              <a:t>Inspiring:</a:t>
            </a:r>
          </a:p>
          <a:p>
            <a:pPr algn="l" defTabSz="584200">
              <a:lnSpc>
                <a:spcPct val="90000"/>
              </a:lnSpc>
              <a:defRPr sz="2800">
                <a:solidFill>
                  <a:srgbClr val="000000"/>
                </a:solidFill>
                <a:latin typeface="Roboto Light"/>
                <a:ea typeface="Roboto Light"/>
                <a:cs typeface="Roboto Light"/>
                <a:sym typeface="Roboto Light"/>
              </a:defRPr>
            </a:pPr>
            <a:r>
              <a:rPr sz="2200"/>
              <a:t>This value stands for what our charity is about, linking the world of work with education, to inspire children from all backgrounds to seek the very best future possible. We will encourage and support our energetic staff, empowering them to do a great job</a:t>
            </a:r>
          </a:p>
          <a:p>
            <a:pPr algn="l" defTabSz="584200">
              <a:lnSpc>
                <a:spcPct val="80000"/>
              </a:lnSpc>
              <a:defRPr sz="1800">
                <a:solidFill>
                  <a:srgbClr val="000000"/>
                </a:solidFill>
                <a:latin typeface="Neue Machina Ultralight"/>
                <a:ea typeface="Neue Machina Ultralight"/>
                <a:cs typeface="Neue Machina Ultralight"/>
                <a:sym typeface="Neue Machina Ultralight"/>
              </a:defRPr>
            </a:pPr>
            <a:endParaRPr sz="2200"/>
          </a:p>
        </p:txBody>
      </p:sp>
      <p:sp>
        <p:nvSpPr>
          <p:cNvPr id="236" name="Inclusive:…"/>
          <p:cNvSpPr txBox="1"/>
          <p:nvPr/>
        </p:nvSpPr>
        <p:spPr>
          <a:xfrm>
            <a:off x="14225838" y="3486399"/>
            <a:ext cx="3925014" cy="62534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b="1">
                <a:solidFill>
                  <a:srgbClr val="000000"/>
                </a:solidFill>
                <a:latin typeface="Roboto"/>
                <a:ea typeface="Roboto"/>
                <a:cs typeface="Roboto"/>
                <a:sym typeface="Roboto"/>
              </a:defRPr>
            </a:pPr>
            <a:r>
              <a:t>Inclusive:</a:t>
            </a:r>
          </a:p>
          <a:p>
            <a:pPr algn="l" defTabSz="584200">
              <a:lnSpc>
                <a:spcPct val="90000"/>
              </a:lnSpc>
              <a:defRPr sz="2800">
                <a:solidFill>
                  <a:srgbClr val="000000"/>
                </a:solidFill>
                <a:latin typeface="Roboto Light"/>
                <a:ea typeface="Roboto Light"/>
                <a:cs typeface="Roboto Light"/>
                <a:sym typeface="Roboto Light"/>
              </a:defRPr>
            </a:pPr>
            <a:r>
              <a:rPr sz="2200"/>
              <a:t>We will work collaboratively with employer, volunteer and education partners to champion equality, offering inclusive solutions that meet the diverse needs of all children, particularly those from disadvantaged backgrounds</a:t>
            </a:r>
          </a:p>
          <a:p>
            <a:pPr algn="l" defTabSz="584200">
              <a:lnSpc>
                <a:spcPct val="90000"/>
              </a:lnSpc>
              <a:defRPr sz="2800">
                <a:solidFill>
                  <a:srgbClr val="000000"/>
                </a:solidFill>
                <a:latin typeface="Roboto Light"/>
                <a:ea typeface="Roboto Light"/>
                <a:cs typeface="Roboto Light"/>
                <a:sym typeface="Roboto Light"/>
              </a:defRPr>
            </a:pPr>
            <a:endParaRPr sz="2200"/>
          </a:p>
          <a:p>
            <a:pPr algn="l" defTabSz="584200">
              <a:lnSpc>
                <a:spcPct val="90000"/>
              </a:lnSpc>
              <a:defRPr sz="2800" b="1">
                <a:solidFill>
                  <a:srgbClr val="000000"/>
                </a:solidFill>
                <a:latin typeface="Roboto"/>
                <a:ea typeface="Roboto"/>
                <a:cs typeface="Roboto"/>
                <a:sym typeface="Roboto"/>
              </a:defRPr>
            </a:pPr>
            <a:r>
              <a:t>Innovative:</a:t>
            </a:r>
          </a:p>
          <a:p>
            <a:pPr algn="l" defTabSz="584200">
              <a:lnSpc>
                <a:spcPct val="90000"/>
              </a:lnSpc>
              <a:defRPr sz="2800">
                <a:solidFill>
                  <a:srgbClr val="000000"/>
                </a:solidFill>
                <a:latin typeface="Roboto Light"/>
                <a:ea typeface="Roboto Light"/>
                <a:cs typeface="Roboto Light"/>
                <a:sym typeface="Roboto Light"/>
              </a:defRPr>
            </a:pPr>
            <a:r>
              <a:rPr sz="2200"/>
              <a:t>We will undertake and share our pioneering research, using our Innovative technology to offer creative solutions for the times. We will look to form new partnerships in the interests of children, do things differently and have a ‘can do’ attitude</a:t>
            </a:r>
          </a:p>
        </p:txBody>
      </p:sp>
      <p:sp>
        <p:nvSpPr>
          <p:cNvPr id="237" name="Impactful:…"/>
          <p:cNvSpPr txBox="1"/>
          <p:nvPr/>
        </p:nvSpPr>
        <p:spPr>
          <a:xfrm>
            <a:off x="18988098" y="3486399"/>
            <a:ext cx="3925013" cy="71107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b="1">
                <a:solidFill>
                  <a:srgbClr val="000000"/>
                </a:solidFill>
                <a:latin typeface="Roboto"/>
                <a:ea typeface="Roboto"/>
                <a:cs typeface="Roboto"/>
                <a:sym typeface="Roboto"/>
              </a:defRPr>
            </a:pPr>
            <a:r>
              <a:t>Impactful:</a:t>
            </a:r>
          </a:p>
          <a:p>
            <a:pPr algn="l" defTabSz="584200">
              <a:lnSpc>
                <a:spcPct val="90000"/>
              </a:lnSpc>
              <a:defRPr sz="2800">
                <a:solidFill>
                  <a:srgbClr val="000000"/>
                </a:solidFill>
                <a:latin typeface="Roboto Light"/>
                <a:ea typeface="Roboto Light"/>
                <a:cs typeface="Roboto Light"/>
                <a:sym typeface="Roboto Light"/>
              </a:defRPr>
            </a:pPr>
            <a:r>
              <a:rPr sz="2200"/>
              <a:t>We will seek to ensure that everything we do makes a real difference on children’s lives. We will ensure we draw on the diversity and talents of all our staff to do this, encouraging and challenging each other to improve ourselves as colleagues and to deliver a better service</a:t>
            </a:r>
          </a:p>
          <a:p>
            <a:pPr algn="l" defTabSz="584200">
              <a:lnSpc>
                <a:spcPct val="90000"/>
              </a:lnSpc>
              <a:defRPr sz="2800">
                <a:solidFill>
                  <a:srgbClr val="000000"/>
                </a:solidFill>
                <a:latin typeface="Roboto Light"/>
                <a:ea typeface="Roboto Light"/>
                <a:cs typeface="Roboto Light"/>
                <a:sym typeface="Roboto Light"/>
              </a:defRPr>
            </a:pPr>
            <a:endParaRPr sz="2200"/>
          </a:p>
          <a:p>
            <a:pPr algn="l" defTabSz="584200">
              <a:lnSpc>
                <a:spcPct val="90000"/>
              </a:lnSpc>
              <a:defRPr sz="2800" b="1">
                <a:solidFill>
                  <a:srgbClr val="000000"/>
                </a:solidFill>
                <a:latin typeface="Roboto"/>
                <a:ea typeface="Roboto"/>
                <a:cs typeface="Roboto"/>
                <a:sym typeface="Roboto"/>
              </a:defRPr>
            </a:pPr>
            <a:r>
              <a:t>Integrity:</a:t>
            </a:r>
          </a:p>
          <a:p>
            <a:pPr algn="l" defTabSz="584200">
              <a:lnSpc>
                <a:spcPct val="90000"/>
              </a:lnSpc>
              <a:defRPr sz="2200">
                <a:solidFill>
                  <a:srgbClr val="000000"/>
                </a:solidFill>
                <a:latin typeface="Roboto Light"/>
                <a:ea typeface="Roboto Light"/>
                <a:cs typeface="Roboto Light"/>
                <a:sym typeface="Roboto Light"/>
              </a:defRPr>
            </a:pPr>
            <a:r>
              <a:t>We will work with integrity to achieve our aims. This final value underpins all our other values. In everything we do we will be respectful, open, and honest. We will operate with a strong ethical foundation and build trust with stakeholders and between colleagues and the world of work</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1" name="Rectangle"/>
          <p:cNvSpPr/>
          <p:nvPr/>
        </p:nvSpPr>
        <p:spPr>
          <a:xfrm>
            <a:off x="15323269" y="2941258"/>
            <a:ext cx="6152305" cy="7833484"/>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2"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63"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64" name="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logos</a:t>
            </a:r>
          </a:p>
        </p:txBody>
      </p:sp>
      <p:sp>
        <p:nvSpPr>
          <p:cNvPr id="265"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6</a:t>
            </a:fld>
            <a:endParaRPr/>
          </a:p>
        </p:txBody>
      </p:sp>
      <p:pic>
        <p:nvPicPr>
          <p:cNvPr id="266"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67"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268"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269" name="our logos"/>
          <p:cNvSpPr txBox="1"/>
          <p:nvPr/>
        </p:nvSpPr>
        <p:spPr>
          <a:xfrm>
            <a:off x="1631074" y="2153946"/>
            <a:ext cx="7258748"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our </a:t>
            </a:r>
            <a:r>
              <a:rPr>
                <a:solidFill>
                  <a:srgbClr val="1F7CC0"/>
                </a:solidFill>
              </a:rPr>
              <a:t>logos</a:t>
            </a:r>
          </a:p>
        </p:txBody>
      </p:sp>
      <p:pic>
        <p:nvPicPr>
          <p:cNvPr id="270"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3075" y="3119353"/>
            <a:ext cx="4824041" cy="2009209"/>
          </a:xfrm>
          <a:prstGeom prst="rect">
            <a:avLst/>
          </a:prstGeom>
          <a:ln w="12700">
            <a:miter lim="400000"/>
          </a:ln>
        </p:spPr>
      </p:pic>
      <p:pic>
        <p:nvPicPr>
          <p:cNvPr id="271" name="education and employers_2_K@4x.png" descr="education and employers_2_K@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43571" y="4583303"/>
            <a:ext cx="4824041" cy="2005973"/>
          </a:xfrm>
          <a:prstGeom prst="rect">
            <a:avLst/>
          </a:prstGeom>
          <a:ln w="12700">
            <a:miter lim="400000"/>
          </a:ln>
        </p:spPr>
      </p:pic>
      <p:pic>
        <p:nvPicPr>
          <p:cNvPr id="272" name="education and employers_3_K@4x.png" descr="education and employers_3_K@4x.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3075" y="5926267"/>
            <a:ext cx="4824041" cy="2012444"/>
          </a:xfrm>
          <a:prstGeom prst="rect">
            <a:avLst/>
          </a:prstGeom>
          <a:ln w="12700">
            <a:miter lim="400000"/>
          </a:ln>
        </p:spPr>
      </p:pic>
      <p:pic>
        <p:nvPicPr>
          <p:cNvPr id="273" name="education and employers_4_K@4x.png" descr="education and employers_4_K@4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87402" y="7357180"/>
            <a:ext cx="4824041" cy="2005973"/>
          </a:xfrm>
          <a:prstGeom prst="rect">
            <a:avLst/>
          </a:prstGeom>
          <a:ln w="12700">
            <a:miter lim="400000"/>
          </a:ln>
        </p:spPr>
      </p:pic>
      <p:pic>
        <p:nvPicPr>
          <p:cNvPr id="274" name="education and employers_5_K@4x.png" descr="education and employers_5_K@4x.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23075" y="8736416"/>
            <a:ext cx="4824041" cy="2005973"/>
          </a:xfrm>
          <a:prstGeom prst="rect">
            <a:avLst/>
          </a:prstGeom>
          <a:ln w="12700">
            <a:miter lim="400000"/>
          </a:ln>
        </p:spPr>
      </p:pic>
      <p:sp>
        <p:nvSpPr>
          <p:cNvPr id="275" name="1"/>
          <p:cNvSpPr txBox="1"/>
          <p:nvPr/>
        </p:nvSpPr>
        <p:spPr>
          <a:xfrm>
            <a:off x="6969653" y="47798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8" name="A selection to allow for maximum flexibility…"/>
          <p:cNvSpPr txBox="1"/>
          <p:nvPr/>
        </p:nvSpPr>
        <p:spPr>
          <a:xfrm>
            <a:off x="9481768" y="3481944"/>
            <a:ext cx="3925013" cy="75222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A selection to allow for maximum flexibility</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This is the main /master logo (black lettering on top of blue lettering)</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As shown - it is also available with grey or white lettering on top where it might sit on darker images where the master logo is too recessive</a:t>
            </a:r>
          </a:p>
        </p:txBody>
      </p:sp>
      <p:sp>
        <p:nvSpPr>
          <p:cNvPr id="279"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80"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81" name="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logos</a:t>
            </a:r>
          </a:p>
        </p:txBody>
      </p:sp>
      <p:sp>
        <p:nvSpPr>
          <p:cNvPr id="282" name="Slide Number"/>
          <p:cNvSpPr txBox="1">
            <a:spLocks noGrp="1"/>
          </p:cNvSpPr>
          <p:nvPr>
            <p:ph type="sldNum" sz="quarter" idx="2"/>
          </p:nvPr>
        </p:nvSpPr>
        <p:spPr>
          <a:xfrm>
            <a:off x="22783766" y="1069047"/>
            <a:ext cx="199036"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7</a:t>
            </a:fld>
            <a:endParaRPr/>
          </a:p>
        </p:txBody>
      </p:sp>
      <p:pic>
        <p:nvPicPr>
          <p:cNvPr id="283"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84"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285"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286" name="our logos"/>
          <p:cNvSpPr txBox="1"/>
          <p:nvPr/>
        </p:nvSpPr>
        <p:spPr>
          <a:xfrm>
            <a:off x="1631074" y="2153946"/>
            <a:ext cx="7258748"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our </a:t>
            </a:r>
            <a:r>
              <a:rPr>
                <a:solidFill>
                  <a:srgbClr val="1F7CC0"/>
                </a:solidFill>
              </a:rPr>
              <a:t>logos</a:t>
            </a:r>
          </a:p>
        </p:txBody>
      </p:sp>
      <p:pic>
        <p:nvPicPr>
          <p:cNvPr id="287"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5938" y="6250998"/>
            <a:ext cx="3272474" cy="1362982"/>
          </a:xfrm>
          <a:prstGeom prst="rect">
            <a:avLst/>
          </a:prstGeom>
          <a:ln w="12700">
            <a:miter lim="400000"/>
          </a:ln>
        </p:spPr>
      </p:pic>
      <p:sp>
        <p:nvSpPr>
          <p:cNvPr id="288" name="But wherever possible please try to use a version with blue lettering on the base line (the word employers)"/>
          <p:cNvSpPr txBox="1"/>
          <p:nvPr/>
        </p:nvSpPr>
        <p:spPr>
          <a:xfrm>
            <a:off x="18981368" y="3476819"/>
            <a:ext cx="3925013" cy="20294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But wherever possible please try to use a version with blue lettering on the base line (the word employers)</a:t>
            </a:r>
          </a:p>
        </p:txBody>
      </p:sp>
      <p:sp>
        <p:nvSpPr>
          <p:cNvPr id="289" name="2"/>
          <p:cNvSpPr txBox="1"/>
          <p:nvPr/>
        </p:nvSpPr>
        <p:spPr>
          <a:xfrm>
            <a:off x="6969653" y="47798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rPr dirty="0"/>
              <a:t>2</a:t>
            </a:r>
          </a:p>
        </p:txBody>
      </p:sp>
      <p:sp>
        <p:nvSpPr>
          <p:cNvPr id="290" name="Or as an all white version…"/>
          <p:cNvSpPr txBox="1"/>
          <p:nvPr/>
        </p:nvSpPr>
        <p:spPr>
          <a:xfrm>
            <a:off x="14244268" y="3469244"/>
            <a:ext cx="3925013" cy="52590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584200">
              <a:lnSpc>
                <a:spcPct val="90000"/>
              </a:lnSpc>
              <a:defRPr sz="2800">
                <a:solidFill>
                  <a:srgbClr val="000000"/>
                </a:solidFill>
                <a:latin typeface="Roboto Light"/>
                <a:ea typeface="Roboto Light"/>
                <a:cs typeface="Roboto Light"/>
                <a:sym typeface="Roboto Light"/>
              </a:defRPr>
            </a:pPr>
            <a:r>
              <a:t>Or as an all white version</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There is also a mono /black and grey version should there ever be a call for one colour printed items</a:t>
            </a:r>
          </a:p>
          <a:p>
            <a:pPr algn="l" defTabSz="584200">
              <a:lnSpc>
                <a:spcPct val="90000"/>
              </a:lnSpc>
              <a:defRPr sz="2800">
                <a:solidFill>
                  <a:srgbClr val="000000"/>
                </a:solidFill>
                <a:latin typeface="Roboto Light"/>
                <a:ea typeface="Roboto Light"/>
                <a:cs typeface="Roboto Light"/>
                <a:sym typeface="Roboto Light"/>
              </a:defRPr>
            </a:pPr>
            <a:endParaRPr/>
          </a:p>
          <a:p>
            <a:pPr algn="l" defTabSz="584200">
              <a:lnSpc>
                <a:spcPct val="90000"/>
              </a:lnSpc>
              <a:defRPr sz="2800">
                <a:solidFill>
                  <a:srgbClr val="000000"/>
                </a:solidFill>
                <a:latin typeface="Roboto Light"/>
                <a:ea typeface="Roboto Light"/>
                <a:cs typeface="Roboto Light"/>
                <a:sym typeface="Roboto Light"/>
              </a:defRPr>
            </a:pPr>
            <a:r>
              <a:t>You should decide what looks best against the image or background you are using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3" name="25836105067_34048b9bfb_c (1).jpg" descr="25836105067_34048b9bfb_c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6690" y="7611309"/>
            <a:ext cx="6688768" cy="4461969"/>
          </a:xfrm>
          <a:prstGeom prst="rect">
            <a:avLst/>
          </a:prstGeom>
          <a:ln w="12700">
            <a:miter lim="400000"/>
          </a:ln>
        </p:spPr>
      </p:pic>
      <p:sp>
        <p:nvSpPr>
          <p:cNvPr id="294"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95"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296" name="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logos</a:t>
            </a:r>
          </a:p>
        </p:txBody>
      </p:sp>
      <p:sp>
        <p:nvSpPr>
          <p:cNvPr id="297"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8</a:t>
            </a:fld>
            <a:endParaRPr/>
          </a:p>
        </p:txBody>
      </p:sp>
      <p:pic>
        <p:nvPicPr>
          <p:cNvPr id="298" name="education and employers_1_K@4x.png" descr="education and employers_1_K@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299"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300"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301" name="our logos"/>
          <p:cNvSpPr txBox="1"/>
          <p:nvPr/>
        </p:nvSpPr>
        <p:spPr>
          <a:xfrm>
            <a:off x="1631074" y="2153946"/>
            <a:ext cx="7258748"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our </a:t>
            </a:r>
            <a:r>
              <a:rPr>
                <a:solidFill>
                  <a:srgbClr val="1F7CC0"/>
                </a:solidFill>
              </a:rPr>
              <a:t>logos</a:t>
            </a:r>
          </a:p>
        </p:txBody>
      </p:sp>
      <p:pic>
        <p:nvPicPr>
          <p:cNvPr id="302" name="25836105067_34048b9bfb_c (1).jpg" descr="25836105067_34048b9bfb_c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2622" y="2607509"/>
            <a:ext cx="6688767" cy="4461969"/>
          </a:xfrm>
          <a:prstGeom prst="rect">
            <a:avLst/>
          </a:prstGeom>
          <a:ln w="12700">
            <a:miter lim="400000"/>
          </a:ln>
        </p:spPr>
      </p:pic>
      <p:pic>
        <p:nvPicPr>
          <p:cNvPr id="303" name="education and employers_1_K@4x.png" descr="education and employers_1_K@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59066" y="2778724"/>
            <a:ext cx="1120844" cy="466832"/>
          </a:xfrm>
          <a:prstGeom prst="rect">
            <a:avLst/>
          </a:prstGeom>
          <a:ln w="12700">
            <a:miter lim="400000"/>
          </a:ln>
        </p:spPr>
      </p:pic>
      <p:pic>
        <p:nvPicPr>
          <p:cNvPr id="304" name="education and employers_4_K@4x.png" descr="education and employers_4_K@4x.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78935" y="7838546"/>
            <a:ext cx="1120844" cy="466079"/>
          </a:xfrm>
          <a:prstGeom prst="rect">
            <a:avLst/>
          </a:prstGeom>
          <a:ln w="12700">
            <a:miter lim="400000"/>
          </a:ln>
        </p:spPr>
      </p:pic>
      <p:sp>
        <p:nvSpPr>
          <p:cNvPr id="305" name="3"/>
          <p:cNvSpPr txBox="1"/>
          <p:nvPr/>
        </p:nvSpPr>
        <p:spPr>
          <a:xfrm>
            <a:off x="6969653" y="47798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3</a:t>
            </a:r>
          </a:p>
        </p:txBody>
      </p:sp>
      <p:pic>
        <p:nvPicPr>
          <p:cNvPr id="306" name="25836105067_34048b9bfb_c (1).jpg" descr="25836105067_34048b9bfb_c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6690" y="2607509"/>
            <a:ext cx="6688768" cy="4461969"/>
          </a:xfrm>
          <a:prstGeom prst="rect">
            <a:avLst/>
          </a:prstGeom>
          <a:ln w="12700">
            <a:miter lim="400000"/>
          </a:ln>
        </p:spPr>
      </p:pic>
      <p:pic>
        <p:nvPicPr>
          <p:cNvPr id="307" name="25836105067_34048b9bfb_c (1).jpg" descr="25836105067_34048b9bfb_c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2622" y="7611309"/>
            <a:ext cx="6688767" cy="4461969"/>
          </a:xfrm>
          <a:prstGeom prst="rect">
            <a:avLst/>
          </a:prstGeom>
          <a:ln w="12700">
            <a:miter lim="400000"/>
          </a:ln>
        </p:spPr>
      </p:pic>
      <p:pic>
        <p:nvPicPr>
          <p:cNvPr id="308" name="education and employers_2_K@4x.png" descr="education and employers_2_K@4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78935" y="2779100"/>
            <a:ext cx="1120844" cy="466080"/>
          </a:xfrm>
          <a:prstGeom prst="rect">
            <a:avLst/>
          </a:prstGeom>
          <a:ln w="12700">
            <a:miter lim="400000"/>
          </a:ln>
        </p:spPr>
      </p:pic>
      <p:sp>
        <p:nvSpPr>
          <p:cNvPr id="309" name="Line"/>
          <p:cNvSpPr/>
          <p:nvPr/>
        </p:nvSpPr>
        <p:spPr>
          <a:xfrm>
            <a:off x="9494248" y="2386682"/>
            <a:ext cx="6485516" cy="4903623"/>
          </a:xfrm>
          <a:prstGeom prst="line">
            <a:avLst/>
          </a:prstGeom>
          <a:ln w="38100">
            <a:solidFill>
              <a:schemeClr val="accent5">
                <a:hueOff val="-82419"/>
                <a:satOff val="-9513"/>
                <a:lumOff val="-16343"/>
              </a:schemeClr>
            </a:solidFill>
            <a:miter lim="400000"/>
          </a:ln>
        </p:spPr>
        <p:txBody>
          <a:bodyPr lIns="50800" tIns="50800" rIns="50800" bIns="50800" anchor="ctr"/>
          <a:lstStyle/>
          <a:p>
            <a:endParaRPr/>
          </a:p>
        </p:txBody>
      </p:sp>
      <p:pic>
        <p:nvPicPr>
          <p:cNvPr id="310" name="Oval Oval" descr="Oval Oval"/>
          <p:cNvPicPr>
            <a:picLocks/>
          </p:cNvPicPr>
          <p:nvPr/>
        </p:nvPicPr>
        <p:blipFill>
          <a:blip r:embed="rId7"/>
          <a:stretch>
            <a:fillRect/>
          </a:stretch>
        </p:blipFill>
        <p:spPr>
          <a:xfrm rot="660000">
            <a:off x="14036299" y="2469836"/>
            <a:ext cx="2269244" cy="1008408"/>
          </a:xfrm>
          <a:prstGeom prst="rect">
            <a:avLst/>
          </a:prstGeom>
        </p:spPr>
      </p:pic>
      <p:pic>
        <p:nvPicPr>
          <p:cNvPr id="312" name="education and employers_3_K@4x.png" descr="education and employers_3_K@4x.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859066" y="7837794"/>
            <a:ext cx="1120844" cy="46758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p:cNvSpPr/>
          <p:nvPr/>
        </p:nvSpPr>
        <p:spPr>
          <a:xfrm>
            <a:off x="-31142" y="707"/>
            <a:ext cx="8833747" cy="13715803"/>
          </a:xfrm>
          <a:prstGeom prst="rect">
            <a:avLst/>
          </a:prstGeom>
          <a:solidFill>
            <a:srgbClr val="1F7CC0">
              <a:alpha val="3905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15" name="Rectangle"/>
          <p:cNvSpPr/>
          <p:nvPr/>
        </p:nvSpPr>
        <p:spPr>
          <a:xfrm>
            <a:off x="14290324" y="4659898"/>
            <a:ext cx="6152305" cy="6046892"/>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16" name="Line"/>
          <p:cNvSpPr/>
          <p:nvPr/>
        </p:nvSpPr>
        <p:spPr>
          <a:xfrm>
            <a:off x="1772774" y="1459769"/>
            <a:ext cx="21161112" cy="1"/>
          </a:xfrm>
          <a:prstGeom prst="line">
            <a:avLst/>
          </a:prstGeom>
          <a:ln w="6350">
            <a:solidFill>
              <a:srgbClr val="000000"/>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17" name="Line"/>
          <p:cNvSpPr/>
          <p:nvPr/>
        </p:nvSpPr>
        <p:spPr>
          <a:xfrm>
            <a:off x="1772774" y="12405208"/>
            <a:ext cx="21161112" cy="1"/>
          </a:xfrm>
          <a:prstGeom prst="line">
            <a:avLst/>
          </a:prstGeom>
          <a:ln w="6350">
            <a:solidFill>
              <a:srgbClr val="5E5E5E"/>
            </a:solidFill>
            <a:miter lim="400000"/>
          </a:ln>
        </p:spPr>
        <p:txBody>
          <a:bodyPr lIns="50800" tIns="50800" rIns="50800" bIns="50800" anchor="ctr"/>
          <a:lstStyle/>
          <a:p>
            <a:pPr defTabSz="825500">
              <a:defRPr sz="3200">
                <a:solidFill>
                  <a:srgbClr val="000000"/>
                </a:solidFill>
                <a:latin typeface="Helvetica Light"/>
                <a:ea typeface="Helvetica Light"/>
                <a:cs typeface="Helvetica Light"/>
                <a:sym typeface="Helvetica Light"/>
              </a:defRPr>
            </a:pPr>
            <a:endParaRPr/>
          </a:p>
        </p:txBody>
      </p:sp>
      <p:sp>
        <p:nvSpPr>
          <p:cNvPr id="318" name="our logos"/>
          <p:cNvSpPr txBox="1"/>
          <p:nvPr/>
        </p:nvSpPr>
        <p:spPr>
          <a:xfrm>
            <a:off x="1755562" y="1050734"/>
            <a:ext cx="3525907" cy="324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600">
                <a:solidFill>
                  <a:srgbClr val="000000"/>
                </a:solidFill>
                <a:latin typeface="Helvetica Neue Thin"/>
                <a:ea typeface="Helvetica Neue Thin"/>
                <a:cs typeface="Helvetica Neue Thin"/>
                <a:sym typeface="Helvetica Neue Thin"/>
              </a:defRPr>
            </a:lvl1pPr>
          </a:lstStyle>
          <a:p>
            <a:r>
              <a:t>our logos</a:t>
            </a:r>
          </a:p>
        </p:txBody>
      </p:sp>
      <p:sp>
        <p:nvSpPr>
          <p:cNvPr id="319" name="Slide Number"/>
          <p:cNvSpPr txBox="1">
            <a:spLocks noGrp="1"/>
          </p:cNvSpPr>
          <p:nvPr>
            <p:ph type="sldNum" sz="quarter" idx="2"/>
          </p:nvPr>
        </p:nvSpPr>
        <p:spPr>
          <a:xfrm>
            <a:off x="22741399" y="1069047"/>
            <a:ext cx="283770" cy="28768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p>
            <a:fld id="{86CB4B4D-7CA3-9044-876B-883B54F8677D}" type="slidenum">
              <a:rPr/>
              <a:t>9</a:t>
            </a:fld>
            <a:endParaRPr/>
          </a:p>
        </p:txBody>
      </p:sp>
      <p:pic>
        <p:nvPicPr>
          <p:cNvPr id="320" name="education and employers_1_K@4x.png" descr="education and employers_1_K@4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8806" y="12672020"/>
            <a:ext cx="1700363" cy="708200"/>
          </a:xfrm>
          <a:prstGeom prst="rect">
            <a:avLst/>
          </a:prstGeom>
          <a:ln w="12700">
            <a:miter lim="400000"/>
          </a:ln>
        </p:spPr>
      </p:pic>
      <p:sp>
        <p:nvSpPr>
          <p:cNvPr id="321" name="Rectangle"/>
          <p:cNvSpPr/>
          <p:nvPr/>
        </p:nvSpPr>
        <p:spPr>
          <a:xfrm>
            <a:off x="24004358" y="1307"/>
            <a:ext cx="391100" cy="13734261"/>
          </a:xfrm>
          <a:prstGeom prst="rect">
            <a:avLst/>
          </a:prstGeom>
          <a:solidFill>
            <a:srgbClr val="1F7CC0"/>
          </a:solidFill>
          <a:ln w="12700">
            <a:miter lim="400000"/>
          </a:ln>
        </p:spPr>
        <p:txBody>
          <a:bodyPr lIns="50800" tIns="50800" rIns="50800" bIns="50800" anchor="ctr"/>
          <a:lstStyle/>
          <a:p>
            <a:pPr defTabSz="825500">
              <a:defRPr sz="3200">
                <a:solidFill>
                  <a:srgbClr val="1F7CC0"/>
                </a:solidFill>
                <a:latin typeface="Helvetica Neue Medium"/>
                <a:ea typeface="Helvetica Neue Medium"/>
                <a:cs typeface="Helvetica Neue Medium"/>
                <a:sym typeface="Helvetica Neue Medium"/>
              </a:defRPr>
            </a:pPr>
            <a:endParaRPr/>
          </a:p>
        </p:txBody>
      </p:sp>
      <p:sp>
        <p:nvSpPr>
          <p:cNvPr id="322" name="brand toolkit /September 2023"/>
          <p:cNvSpPr txBox="1"/>
          <p:nvPr/>
        </p:nvSpPr>
        <p:spPr>
          <a:xfrm>
            <a:off x="21025116" y="1087729"/>
            <a:ext cx="2267744" cy="2503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l" defTabSz="825500">
              <a:defRPr sz="1000">
                <a:solidFill>
                  <a:srgbClr val="929292"/>
                </a:solidFill>
                <a:latin typeface="Helvetica Neue Thin"/>
                <a:ea typeface="Helvetica Neue Thin"/>
                <a:cs typeface="Helvetica Neue Thin"/>
                <a:sym typeface="Helvetica Neue Thin"/>
              </a:defRPr>
            </a:lvl1pPr>
          </a:lstStyle>
          <a:p>
            <a:r>
              <a:t>brand toolkit /September 2023</a:t>
            </a:r>
          </a:p>
        </p:txBody>
      </p:sp>
      <p:sp>
        <p:nvSpPr>
          <p:cNvPr id="323" name="our logos"/>
          <p:cNvSpPr txBox="1"/>
          <p:nvPr/>
        </p:nvSpPr>
        <p:spPr>
          <a:xfrm>
            <a:off x="1631074" y="2153946"/>
            <a:ext cx="7258748" cy="4527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825500">
              <a:lnSpc>
                <a:spcPct val="70000"/>
              </a:lnSpc>
              <a:defRPr sz="17500" b="1" spc="-525">
                <a:solidFill>
                  <a:srgbClr val="000000"/>
                </a:solidFill>
                <a:latin typeface="Roboto"/>
                <a:ea typeface="Roboto"/>
                <a:cs typeface="Roboto"/>
                <a:sym typeface="Roboto"/>
              </a:defRPr>
            </a:pPr>
            <a:r>
              <a:t>our </a:t>
            </a:r>
            <a:r>
              <a:rPr>
                <a:solidFill>
                  <a:srgbClr val="1F7CC0"/>
                </a:solidFill>
              </a:rPr>
              <a:t>logos</a:t>
            </a:r>
          </a:p>
        </p:txBody>
      </p:sp>
      <p:sp>
        <p:nvSpPr>
          <p:cNvPr id="324" name="4"/>
          <p:cNvSpPr txBox="1"/>
          <p:nvPr/>
        </p:nvSpPr>
        <p:spPr>
          <a:xfrm>
            <a:off x="6969653" y="4779839"/>
            <a:ext cx="391100" cy="520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4</a:t>
            </a:r>
          </a:p>
        </p:txBody>
      </p:sp>
      <p:pic>
        <p:nvPicPr>
          <p:cNvPr id="325" name="Inspiring the future_WO@4x.png" descr="Inspiring the future_WO@4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57462" y="5132242"/>
            <a:ext cx="2907130" cy="1200919"/>
          </a:xfrm>
          <a:prstGeom prst="rect">
            <a:avLst/>
          </a:prstGeom>
          <a:ln w="12700">
            <a:miter lim="400000"/>
          </a:ln>
        </p:spPr>
      </p:pic>
      <p:pic>
        <p:nvPicPr>
          <p:cNvPr id="326" name="Inspiring the future@4x.png" descr="Inspiring the future@4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0375" y="5132242"/>
            <a:ext cx="2907129" cy="1200919"/>
          </a:xfrm>
          <a:prstGeom prst="rect">
            <a:avLst/>
          </a:prstGeom>
          <a:ln w="12700">
            <a:miter lim="400000"/>
          </a:ln>
        </p:spPr>
      </p:pic>
      <p:pic>
        <p:nvPicPr>
          <p:cNvPr id="327" name="Primary Futures@4x.png" descr="Primary Futures@4x.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375" y="7081086"/>
            <a:ext cx="2637468" cy="1227944"/>
          </a:xfrm>
          <a:prstGeom prst="rect">
            <a:avLst/>
          </a:prstGeom>
          <a:ln w="12700">
            <a:miter lim="400000"/>
          </a:ln>
        </p:spPr>
      </p:pic>
      <p:pic>
        <p:nvPicPr>
          <p:cNvPr id="328" name="Primary Futures_1@4x.png" descr="Primary Futures_1@4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63647" y="7081086"/>
            <a:ext cx="2637468" cy="1227944"/>
          </a:xfrm>
          <a:prstGeom prst="rect">
            <a:avLst/>
          </a:prstGeom>
          <a:ln w="12700">
            <a:miter lim="400000"/>
          </a:ln>
        </p:spPr>
      </p:pic>
      <p:pic>
        <p:nvPicPr>
          <p:cNvPr id="331" name="icould-k@4x.png" descr="icould-k@4x.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53758" y="9173739"/>
            <a:ext cx="2029499" cy="593490"/>
          </a:xfrm>
          <a:prstGeom prst="rect">
            <a:avLst/>
          </a:prstGeom>
          <a:ln w="12700">
            <a:miter lim="400000"/>
          </a:ln>
        </p:spPr>
      </p:pic>
      <p:pic>
        <p:nvPicPr>
          <p:cNvPr id="332" name="icould white out.png" descr="icould white ou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757462" y="9173739"/>
            <a:ext cx="2029498" cy="593490"/>
          </a:xfrm>
          <a:prstGeom prst="rect">
            <a:avLst/>
          </a:prstGeom>
          <a:ln w="12700">
            <a:miter lim="400000"/>
          </a:ln>
        </p:spPr>
      </p:pic>
      <p:sp>
        <p:nvSpPr>
          <p:cNvPr id="333" name="Master logos for our programmes"/>
          <p:cNvSpPr txBox="1"/>
          <p:nvPr/>
        </p:nvSpPr>
        <p:spPr>
          <a:xfrm>
            <a:off x="9520751" y="2507826"/>
            <a:ext cx="3925013" cy="8978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Master logos for our programmes</a:t>
            </a:r>
          </a:p>
        </p:txBody>
      </p:sp>
      <p:sp>
        <p:nvSpPr>
          <p:cNvPr id="334" name="Versions to sit on darker backgrounds"/>
          <p:cNvSpPr txBox="1"/>
          <p:nvPr/>
        </p:nvSpPr>
        <p:spPr>
          <a:xfrm>
            <a:off x="14257852" y="2507826"/>
            <a:ext cx="3925013" cy="8978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lvl1pPr algn="l" defTabSz="584200">
              <a:lnSpc>
                <a:spcPct val="90000"/>
              </a:lnSpc>
              <a:defRPr sz="2800">
                <a:solidFill>
                  <a:srgbClr val="000000"/>
                </a:solidFill>
                <a:latin typeface="Roboto Light"/>
                <a:ea typeface="Roboto Light"/>
                <a:cs typeface="Roboto Light"/>
                <a:sym typeface="Roboto Light"/>
              </a:defRPr>
            </a:lvl1pPr>
          </a:lstStyle>
          <a:p>
            <a:r>
              <a:t>Versions to sit on darker backgrounds </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 xmlns="65f589e7-2dc5-4234-b75f-e5dbf22a0984">1</Number>
    <TaxCatchAll xmlns="caada48b-372d-4413-8008-b0a840b760de" xsi:nil="true"/>
    <lcf76f155ced4ddcb4097134ff3c332f xmlns="65f589e7-2dc5-4234-b75f-e5dbf22a0984">
      <Terms xmlns="http://schemas.microsoft.com/office/infopath/2007/PartnerControls"/>
    </lcf76f155ced4ddcb4097134ff3c332f>
    <Hyperlink xmlns="65f589e7-2dc5-4234-b75f-e5dbf22a0984">
      <Url xsi:nil="true"/>
      <Description xsi:nil="true"/>
    </Hyperlink>
    <_Flow_SignoffStatus xmlns="65f589e7-2dc5-4234-b75f-e5dbf22a0984" xsi:nil="true"/>
    <PreviewImage xmlns="65f589e7-2dc5-4234-b75f-e5dbf22a09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29D92A3EBEED4B82E799C63890890E" ma:contentTypeVersion="23" ma:contentTypeDescription="Create a new document." ma:contentTypeScope="" ma:versionID="f8b20d5ca5625cfb28d9f77533258075">
  <xsd:schema xmlns:xsd="http://www.w3.org/2001/XMLSchema" xmlns:xs="http://www.w3.org/2001/XMLSchema" xmlns:p="http://schemas.microsoft.com/office/2006/metadata/properties" xmlns:ns2="caada48b-372d-4413-8008-b0a840b760de" xmlns:ns3="65f589e7-2dc5-4234-b75f-e5dbf22a0984" targetNamespace="http://schemas.microsoft.com/office/2006/metadata/properties" ma:root="true" ma:fieldsID="9b646722c24181e7bdfb5b8c56cb4a78" ns2:_="" ns3:_="">
    <xsd:import namespace="caada48b-372d-4413-8008-b0a840b760de"/>
    <xsd:import namespace="65f589e7-2dc5-4234-b75f-e5dbf22a09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Number" minOccurs="0"/>
                <xsd:element ref="ns3:Hyperlink" minOccurs="0"/>
                <xsd:element ref="ns3:MediaServiceObjectDetectorVersions" minOccurs="0"/>
                <xsd:element ref="ns3:_Flow_SignoffStatus" minOccurs="0"/>
                <xsd:element ref="ns3:MediaServiceSearchProperties" minOccurs="0"/>
                <xsd:element ref="ns3:PreviewImag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da48b-372d-4413-8008-b0a840b760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b7d8216-e27d-49f6-a48d-c4be0f582c87}" ma:internalName="TaxCatchAll" ma:showField="CatchAllData" ma:web="caada48b-372d-4413-8008-b0a840b760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589e7-2dc5-4234-b75f-e5dbf22a09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612e3b-fb5a-41c2-b1a7-6cbc2cc066e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Number" ma:index="24" nillable="true" ma:displayName="Number" ma:default="1" ma:format="Dropdown" ma:internalName="Number" ma:percentage="FALSE">
      <xsd:simpleType>
        <xsd:restriction base="dms:Number">
          <xsd:maxInclusive value="20"/>
          <xsd:minInclusive value="1"/>
        </xsd:restriction>
      </xsd:simpleType>
    </xsd:element>
    <xsd:element name="Hyperlink" ma:index="25"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_Flow_SignoffStatus" ma:index="27" nillable="true" ma:displayName="Sign-off status" ma:internalName="Sign_x002d_off_x0020_status">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PreviewImage" ma:index="29" nillable="true" ma:displayName="Preview Image" ma:format="Thumbnail" ma:internalName="PreviewImage">
      <xsd:simpleType>
        <xsd:restriction base="dms:Unknow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69CC1-5975-404B-B034-D13FECDD4221}">
  <ds:schemaRefs>
    <ds:schemaRef ds:uri="65f589e7-2dc5-4234-b75f-e5dbf22a0984"/>
    <ds:schemaRef ds:uri="caada48b-372d-4413-8008-b0a840b760d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785F8B-58E4-4E58-8B80-7EC1B69FF237}">
  <ds:schemaRefs>
    <ds:schemaRef ds:uri="http://schemas.microsoft.com/sharepoint/v3/contenttype/forms"/>
  </ds:schemaRefs>
</ds:datastoreItem>
</file>

<file path=customXml/itemProps3.xml><?xml version="1.0" encoding="utf-8"?>
<ds:datastoreItem xmlns:ds="http://schemas.openxmlformats.org/officeDocument/2006/customXml" ds:itemID="{FD758DEF-1DE8-49C2-B51E-84F89706B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da48b-372d-4413-8008-b0a840b760de"/>
    <ds:schemaRef ds:uri="65f589e7-2dc5-4234-b75f-e5dbf22a0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Custom</PresentationFormat>
  <Paragraphs>412</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Akzidenz-Grotesk Next Regular</vt:lpstr>
      <vt:lpstr>Arial</vt:lpstr>
      <vt:lpstr>Helvetica Light</vt:lpstr>
      <vt:lpstr>Helvetica Neue</vt:lpstr>
      <vt:lpstr>Helvetica Neue Light</vt:lpstr>
      <vt:lpstr>Helvetica Neue Medium</vt:lpstr>
      <vt:lpstr>Helvetica Neue Thin</vt:lpstr>
      <vt:lpstr>Roboto</vt:lpstr>
      <vt:lpstr>Roboto Black</vt:lpstr>
      <vt:lpstr>Roboto Light</vt:lpstr>
      <vt:lpstr>Roboto Medium</vt:lpstr>
      <vt:lpstr>Roboto Thin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Adeline Bibby</cp:lastModifiedBy>
  <cp:revision>34</cp:revision>
  <dcterms:modified xsi:type="dcterms:W3CDTF">2025-06-17T09:29:01Z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0x0101001429D92A3EBEED4B82E799C63890890E</vt:lpwstr>
  </property>
  <property fmtid="{D5CDD505-2E9C-101B-9397-08002B2CF9AE}" pid="3" name="MediaServiceImageTags">
    <vt:lpwstr/>
  </property>
</Properties>
</file>